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9"/>
  </p:notesMasterIdLst>
  <p:sldIdLst>
    <p:sldId id="256" r:id="rId2"/>
    <p:sldId id="257" r:id="rId3"/>
    <p:sldId id="258" r:id="rId4"/>
    <p:sldId id="259" r:id="rId5"/>
    <p:sldId id="260" r:id="rId6"/>
    <p:sldId id="292" r:id="rId7"/>
    <p:sldId id="261" r:id="rId8"/>
    <p:sldId id="262" r:id="rId9"/>
    <p:sldId id="294" r:id="rId10"/>
    <p:sldId id="264" r:id="rId11"/>
    <p:sldId id="265" r:id="rId12"/>
    <p:sldId id="267" r:id="rId13"/>
    <p:sldId id="268" r:id="rId14"/>
    <p:sldId id="263" r:id="rId15"/>
    <p:sldId id="266" r:id="rId16"/>
    <p:sldId id="293" r:id="rId17"/>
    <p:sldId id="273" r:id="rId18"/>
    <p:sldId id="269" r:id="rId19"/>
    <p:sldId id="270" r:id="rId20"/>
    <p:sldId id="271" r:id="rId21"/>
    <p:sldId id="272" r:id="rId22"/>
    <p:sldId id="288" r:id="rId23"/>
    <p:sldId id="289" r:id="rId24"/>
    <p:sldId id="274" r:id="rId25"/>
    <p:sldId id="275" r:id="rId26"/>
    <p:sldId id="277" r:id="rId27"/>
    <p:sldId id="276" r:id="rId28"/>
    <p:sldId id="291" r:id="rId29"/>
    <p:sldId id="278" r:id="rId30"/>
    <p:sldId id="279" r:id="rId31"/>
    <p:sldId id="281" r:id="rId32"/>
    <p:sldId id="282" r:id="rId33"/>
    <p:sldId id="283" r:id="rId34"/>
    <p:sldId id="284" r:id="rId35"/>
    <p:sldId id="285" r:id="rId36"/>
    <p:sldId id="286" r:id="rId37"/>
    <p:sldId id="287" r:id="rId3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8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702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B893837-545D-49C2-9B9F-07067C006087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859515E-B815-4EBC-BF3A-2A4ADEC9E823}">
      <dgm:prSet phldrT="[Текст]" custT="1"/>
      <dgm:spPr/>
      <dgm:t>
        <a:bodyPr/>
        <a:lstStyle/>
        <a:p>
          <a:r>
            <a:rPr lang="ru-RU" sz="2800" b="1" dirty="0" smtClean="0">
              <a:solidFill>
                <a:schemeClr val="tx1"/>
              </a:solidFill>
            </a:rPr>
            <a:t>Проблема: не диагноз «алкоголизм»</a:t>
          </a:r>
          <a:endParaRPr lang="ru-RU" sz="2800" b="1" dirty="0">
            <a:solidFill>
              <a:schemeClr val="tx1"/>
            </a:solidFill>
          </a:endParaRPr>
        </a:p>
      </dgm:t>
    </dgm:pt>
    <dgm:pt modelId="{DFDBF629-4521-48EB-80F8-5F6CD93A9477}" type="parTrans" cxnId="{CBA86E95-2DAC-45B3-9A97-62BF95134F65}">
      <dgm:prSet/>
      <dgm:spPr/>
      <dgm:t>
        <a:bodyPr/>
        <a:lstStyle/>
        <a:p>
          <a:endParaRPr lang="ru-RU"/>
        </a:p>
      </dgm:t>
    </dgm:pt>
    <dgm:pt modelId="{5D64654F-5C5C-44B8-8FD1-44E1E2B9691C}" type="sibTrans" cxnId="{CBA86E95-2DAC-45B3-9A97-62BF95134F65}">
      <dgm:prSet/>
      <dgm:spPr/>
      <dgm:t>
        <a:bodyPr/>
        <a:lstStyle/>
        <a:p>
          <a:endParaRPr lang="ru-RU"/>
        </a:p>
      </dgm:t>
    </dgm:pt>
    <dgm:pt modelId="{C52C8091-8EDA-4E4B-BD59-246E37452D2B}">
      <dgm:prSet phldrT="[Текст]" custT="1"/>
      <dgm:spPr/>
      <dgm:t>
        <a:bodyPr/>
        <a:lstStyle/>
        <a:p>
          <a:r>
            <a:rPr lang="ru-RU" sz="2400" b="1" dirty="0" smtClean="0">
              <a:solidFill>
                <a:schemeClr val="tx1"/>
              </a:solidFill>
            </a:rPr>
            <a:t>Проблема: состояния связанные с чрезмерным потреблением алкоголя</a:t>
          </a:r>
          <a:endParaRPr lang="ru-RU" sz="2400" b="1" dirty="0">
            <a:solidFill>
              <a:schemeClr val="tx1"/>
            </a:solidFill>
          </a:endParaRPr>
        </a:p>
      </dgm:t>
    </dgm:pt>
    <dgm:pt modelId="{E0771C7E-F905-4973-9D86-6566B84C97E3}" type="parTrans" cxnId="{8B9F09DD-3D92-434A-929D-3BDC43678F9B}">
      <dgm:prSet/>
      <dgm:spPr/>
      <dgm:t>
        <a:bodyPr/>
        <a:lstStyle/>
        <a:p>
          <a:endParaRPr lang="ru-RU"/>
        </a:p>
      </dgm:t>
    </dgm:pt>
    <dgm:pt modelId="{3EB2F405-58C6-443F-AD56-DAB9C5552EFE}" type="sibTrans" cxnId="{8B9F09DD-3D92-434A-929D-3BDC43678F9B}">
      <dgm:prSet/>
      <dgm:spPr/>
      <dgm:t>
        <a:bodyPr/>
        <a:lstStyle/>
        <a:p>
          <a:endParaRPr lang="ru-RU"/>
        </a:p>
      </dgm:t>
    </dgm:pt>
    <dgm:pt modelId="{55D1A91E-02FC-41F0-BA58-4BEFEAD961FF}">
      <dgm:prSet phldrT="[Текст]" custT="1"/>
      <dgm:spPr/>
      <dgm:t>
        <a:bodyPr/>
        <a:lstStyle/>
        <a:p>
          <a:r>
            <a:rPr lang="ru-RU" sz="2400" b="1" dirty="0" smtClean="0">
              <a:solidFill>
                <a:schemeClr val="tx1"/>
              </a:solidFill>
            </a:rPr>
            <a:t>Травмы</a:t>
          </a:r>
          <a:r>
            <a:rPr lang="en-US" sz="2400" b="1" dirty="0" smtClean="0">
              <a:solidFill>
                <a:schemeClr val="tx1"/>
              </a:solidFill>
            </a:rPr>
            <a:t> </a:t>
          </a:r>
          <a:r>
            <a:rPr lang="ru-RU" sz="2400" b="1" dirty="0" smtClean="0">
              <a:solidFill>
                <a:schemeClr val="tx1"/>
              </a:solidFill>
            </a:rPr>
            <a:t>и насильственные причины смерти. Болезни ЖКТ, сердца, нервной системы</a:t>
          </a:r>
          <a:endParaRPr lang="ru-RU" sz="2400" b="1" dirty="0">
            <a:solidFill>
              <a:schemeClr val="tx1"/>
            </a:solidFill>
          </a:endParaRPr>
        </a:p>
      </dgm:t>
    </dgm:pt>
    <dgm:pt modelId="{8C80AFCF-34EC-4441-9110-0743C0B524B7}" type="parTrans" cxnId="{DA7DEDFA-5B2C-4CC2-9819-D6F5E207883A}">
      <dgm:prSet/>
      <dgm:spPr/>
      <dgm:t>
        <a:bodyPr/>
        <a:lstStyle/>
        <a:p>
          <a:endParaRPr lang="ru-RU"/>
        </a:p>
      </dgm:t>
    </dgm:pt>
    <dgm:pt modelId="{CA80880C-C3E0-49B1-A592-DEF3E260CEFD}" type="sibTrans" cxnId="{DA7DEDFA-5B2C-4CC2-9819-D6F5E207883A}">
      <dgm:prSet/>
      <dgm:spPr/>
      <dgm:t>
        <a:bodyPr/>
        <a:lstStyle/>
        <a:p>
          <a:endParaRPr lang="ru-RU"/>
        </a:p>
      </dgm:t>
    </dgm:pt>
    <dgm:pt modelId="{67D12735-1E2D-40BD-BD94-0F341A23E484}" type="pres">
      <dgm:prSet presAssocID="{7B893837-545D-49C2-9B9F-07067C006087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9506E08-E5B5-4DC8-83F0-BA7904352710}" type="pres">
      <dgm:prSet presAssocID="{4859515E-B815-4EBC-BF3A-2A4ADEC9E823}" presName="parentLin" presStyleCnt="0"/>
      <dgm:spPr/>
    </dgm:pt>
    <dgm:pt modelId="{36A1EA30-62B2-406C-A322-1B55433A4F49}" type="pres">
      <dgm:prSet presAssocID="{4859515E-B815-4EBC-BF3A-2A4ADEC9E823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8EDBC7AE-B673-4AB3-A04F-24F807019530}" type="pres">
      <dgm:prSet presAssocID="{4859515E-B815-4EBC-BF3A-2A4ADEC9E823}" presName="parentText" presStyleLbl="node1" presStyleIdx="0" presStyleCnt="3" custScaleY="265824" custLinFactNeighborX="42119" custLinFactNeighborY="-7762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2731D2F-C38A-4DA7-9B11-2604964DA92E}" type="pres">
      <dgm:prSet presAssocID="{4859515E-B815-4EBC-BF3A-2A4ADEC9E823}" presName="negativeSpace" presStyleCnt="0"/>
      <dgm:spPr/>
    </dgm:pt>
    <dgm:pt modelId="{FBBF4FEA-CBF0-4B40-AAF0-EC87CEF37FB5}" type="pres">
      <dgm:prSet presAssocID="{4859515E-B815-4EBC-BF3A-2A4ADEC9E823}" presName="childText" presStyleLbl="conFgAcc1" presStyleIdx="0" presStyleCnt="3" custScaleY="250725" custLinFactY="-232026" custLinFactNeighborX="-103" custLinFactNeighborY="-300000">
        <dgm:presLayoutVars>
          <dgm:bulletEnabled val="1"/>
        </dgm:presLayoutVars>
      </dgm:prSet>
      <dgm:spPr/>
    </dgm:pt>
    <dgm:pt modelId="{B2F547C2-14FA-4FC9-8A6D-28A458618CB8}" type="pres">
      <dgm:prSet presAssocID="{5D64654F-5C5C-44B8-8FD1-44E1E2B9691C}" presName="spaceBetweenRectangles" presStyleCnt="0"/>
      <dgm:spPr/>
    </dgm:pt>
    <dgm:pt modelId="{3BDBAAF0-8813-42C0-A6B1-86375366203F}" type="pres">
      <dgm:prSet presAssocID="{C52C8091-8EDA-4E4B-BD59-246E37452D2B}" presName="parentLin" presStyleCnt="0"/>
      <dgm:spPr/>
    </dgm:pt>
    <dgm:pt modelId="{5821B6F6-D47A-4435-9352-481E0779EFF8}" type="pres">
      <dgm:prSet presAssocID="{C52C8091-8EDA-4E4B-BD59-246E37452D2B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185CBAE5-AF79-41E1-88BC-4C142051924F}" type="pres">
      <dgm:prSet presAssocID="{C52C8091-8EDA-4E4B-BD59-246E37452D2B}" presName="parentText" presStyleLbl="node1" presStyleIdx="1" presStyleCnt="3" custScaleY="421814" custLinFactX="5152" custLinFactNeighborX="100000" custLinFactNeighborY="-4151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FA9420D-4534-4055-8006-08CB39305C4B}" type="pres">
      <dgm:prSet presAssocID="{C52C8091-8EDA-4E4B-BD59-246E37452D2B}" presName="negativeSpace" presStyleCnt="0"/>
      <dgm:spPr/>
    </dgm:pt>
    <dgm:pt modelId="{CE7DE60C-6AC3-4CCD-B46F-DF6EE7477A51}" type="pres">
      <dgm:prSet presAssocID="{C52C8091-8EDA-4E4B-BD59-246E37452D2B}" presName="childText" presStyleLbl="conFgAcc1" presStyleIdx="1" presStyleCnt="3" custScaleY="302197" custLinFactY="-104999" custLinFactNeighborX="143" custLinFactNeighborY="-200000">
        <dgm:presLayoutVars>
          <dgm:bulletEnabled val="1"/>
        </dgm:presLayoutVars>
      </dgm:prSet>
      <dgm:spPr/>
    </dgm:pt>
    <dgm:pt modelId="{08B5D995-4AB5-41A5-9B93-ED5F9772BB6D}" type="pres">
      <dgm:prSet presAssocID="{3EB2F405-58C6-443F-AD56-DAB9C5552EFE}" presName="spaceBetweenRectangles" presStyleCnt="0"/>
      <dgm:spPr/>
    </dgm:pt>
    <dgm:pt modelId="{54039A04-4568-4105-9ABA-84C42330F1EB}" type="pres">
      <dgm:prSet presAssocID="{55D1A91E-02FC-41F0-BA58-4BEFEAD961FF}" presName="parentLin" presStyleCnt="0"/>
      <dgm:spPr/>
    </dgm:pt>
    <dgm:pt modelId="{667A7566-CEBB-4575-B2AD-6FED59ED3073}" type="pres">
      <dgm:prSet presAssocID="{55D1A91E-02FC-41F0-BA58-4BEFEAD961FF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A830240D-9BEC-4766-B870-09670D5EF01C}" type="pres">
      <dgm:prSet presAssocID="{55D1A91E-02FC-41F0-BA58-4BEFEAD961FF}" presName="parentText" presStyleLbl="node1" presStyleIdx="2" presStyleCnt="3" custScaleY="443032" custLinFactX="8416" custLinFactNeighborX="100000" custLinFactNeighborY="-8064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9749562-D6BA-4BDB-9285-ED7F9B137FFB}" type="pres">
      <dgm:prSet presAssocID="{55D1A91E-02FC-41F0-BA58-4BEFEAD961FF}" presName="negativeSpace" presStyleCnt="0"/>
      <dgm:spPr/>
    </dgm:pt>
    <dgm:pt modelId="{FC866BD9-1318-4E2C-B4B3-48A62C0EB9B6}" type="pres">
      <dgm:prSet presAssocID="{55D1A91E-02FC-41F0-BA58-4BEFEAD961FF}" presName="childText" presStyleLbl="conFgAcc1" presStyleIdx="2" presStyleCnt="3" custScaleY="170706" custLinFactY="-63359" custLinFactNeighborX="1876" custLinFactNeighborY="-100000">
        <dgm:presLayoutVars>
          <dgm:bulletEnabled val="1"/>
        </dgm:presLayoutVars>
      </dgm:prSet>
      <dgm:spPr/>
    </dgm:pt>
  </dgm:ptLst>
  <dgm:cxnLst>
    <dgm:cxn modelId="{E96FBE1D-63E5-45CC-B148-0D32FE01BA5C}" type="presOf" srcId="{C52C8091-8EDA-4E4B-BD59-246E37452D2B}" destId="{5821B6F6-D47A-4435-9352-481E0779EFF8}" srcOrd="0" destOrd="0" presId="urn:microsoft.com/office/officeart/2005/8/layout/list1"/>
    <dgm:cxn modelId="{F2A8F66B-64F5-47D6-8BE8-78F1FDDC049C}" type="presOf" srcId="{4859515E-B815-4EBC-BF3A-2A4ADEC9E823}" destId="{8EDBC7AE-B673-4AB3-A04F-24F807019530}" srcOrd="1" destOrd="0" presId="urn:microsoft.com/office/officeart/2005/8/layout/list1"/>
    <dgm:cxn modelId="{7FECE83E-5BB6-4A2A-8747-839757DEEF76}" type="presOf" srcId="{55D1A91E-02FC-41F0-BA58-4BEFEAD961FF}" destId="{A830240D-9BEC-4766-B870-09670D5EF01C}" srcOrd="1" destOrd="0" presId="urn:microsoft.com/office/officeart/2005/8/layout/list1"/>
    <dgm:cxn modelId="{CBA86E95-2DAC-45B3-9A97-62BF95134F65}" srcId="{7B893837-545D-49C2-9B9F-07067C006087}" destId="{4859515E-B815-4EBC-BF3A-2A4ADEC9E823}" srcOrd="0" destOrd="0" parTransId="{DFDBF629-4521-48EB-80F8-5F6CD93A9477}" sibTransId="{5D64654F-5C5C-44B8-8FD1-44E1E2B9691C}"/>
    <dgm:cxn modelId="{8B9F09DD-3D92-434A-929D-3BDC43678F9B}" srcId="{7B893837-545D-49C2-9B9F-07067C006087}" destId="{C52C8091-8EDA-4E4B-BD59-246E37452D2B}" srcOrd="1" destOrd="0" parTransId="{E0771C7E-F905-4973-9D86-6566B84C97E3}" sibTransId="{3EB2F405-58C6-443F-AD56-DAB9C5552EFE}"/>
    <dgm:cxn modelId="{00AB0260-A2FE-4214-992A-FCFD6B58C37F}" type="presOf" srcId="{55D1A91E-02FC-41F0-BA58-4BEFEAD961FF}" destId="{667A7566-CEBB-4575-B2AD-6FED59ED3073}" srcOrd="0" destOrd="0" presId="urn:microsoft.com/office/officeart/2005/8/layout/list1"/>
    <dgm:cxn modelId="{BBC3070A-1486-48C1-863D-0D0EBBD8A093}" type="presOf" srcId="{C52C8091-8EDA-4E4B-BD59-246E37452D2B}" destId="{185CBAE5-AF79-41E1-88BC-4C142051924F}" srcOrd="1" destOrd="0" presId="urn:microsoft.com/office/officeart/2005/8/layout/list1"/>
    <dgm:cxn modelId="{10E6FDEC-26C7-4331-9469-772E9E785ADB}" type="presOf" srcId="{7B893837-545D-49C2-9B9F-07067C006087}" destId="{67D12735-1E2D-40BD-BD94-0F341A23E484}" srcOrd="0" destOrd="0" presId="urn:microsoft.com/office/officeart/2005/8/layout/list1"/>
    <dgm:cxn modelId="{8454AB78-0707-409F-BF12-2115E0688313}" type="presOf" srcId="{4859515E-B815-4EBC-BF3A-2A4ADEC9E823}" destId="{36A1EA30-62B2-406C-A322-1B55433A4F49}" srcOrd="0" destOrd="0" presId="urn:microsoft.com/office/officeart/2005/8/layout/list1"/>
    <dgm:cxn modelId="{DA7DEDFA-5B2C-4CC2-9819-D6F5E207883A}" srcId="{7B893837-545D-49C2-9B9F-07067C006087}" destId="{55D1A91E-02FC-41F0-BA58-4BEFEAD961FF}" srcOrd="2" destOrd="0" parTransId="{8C80AFCF-34EC-4441-9110-0743C0B524B7}" sibTransId="{CA80880C-C3E0-49B1-A592-DEF3E260CEFD}"/>
    <dgm:cxn modelId="{142AA4F0-12E8-425E-9108-0983A650C36D}" type="presParOf" srcId="{67D12735-1E2D-40BD-BD94-0F341A23E484}" destId="{49506E08-E5B5-4DC8-83F0-BA7904352710}" srcOrd="0" destOrd="0" presId="urn:microsoft.com/office/officeart/2005/8/layout/list1"/>
    <dgm:cxn modelId="{AE9D2182-01EC-4FCF-9B06-1BCAD711F766}" type="presParOf" srcId="{49506E08-E5B5-4DC8-83F0-BA7904352710}" destId="{36A1EA30-62B2-406C-A322-1B55433A4F49}" srcOrd="0" destOrd="0" presId="urn:microsoft.com/office/officeart/2005/8/layout/list1"/>
    <dgm:cxn modelId="{96B9C1CC-CAF5-4496-9057-FB218560600A}" type="presParOf" srcId="{49506E08-E5B5-4DC8-83F0-BA7904352710}" destId="{8EDBC7AE-B673-4AB3-A04F-24F807019530}" srcOrd="1" destOrd="0" presId="urn:microsoft.com/office/officeart/2005/8/layout/list1"/>
    <dgm:cxn modelId="{F0C2AAEA-393F-48DD-A69B-D5AA5D0EAEE5}" type="presParOf" srcId="{67D12735-1E2D-40BD-BD94-0F341A23E484}" destId="{E2731D2F-C38A-4DA7-9B11-2604964DA92E}" srcOrd="1" destOrd="0" presId="urn:microsoft.com/office/officeart/2005/8/layout/list1"/>
    <dgm:cxn modelId="{FD0F896C-980D-4769-8923-C8C8532E353C}" type="presParOf" srcId="{67D12735-1E2D-40BD-BD94-0F341A23E484}" destId="{FBBF4FEA-CBF0-4B40-AAF0-EC87CEF37FB5}" srcOrd="2" destOrd="0" presId="urn:microsoft.com/office/officeart/2005/8/layout/list1"/>
    <dgm:cxn modelId="{FB0E2C5D-56E4-4B3E-A7D4-2D9174D1DAA7}" type="presParOf" srcId="{67D12735-1E2D-40BD-BD94-0F341A23E484}" destId="{B2F547C2-14FA-4FC9-8A6D-28A458618CB8}" srcOrd="3" destOrd="0" presId="urn:microsoft.com/office/officeart/2005/8/layout/list1"/>
    <dgm:cxn modelId="{D4EDA02A-43B6-4AC3-88B2-8F12048C7DC4}" type="presParOf" srcId="{67D12735-1E2D-40BD-BD94-0F341A23E484}" destId="{3BDBAAF0-8813-42C0-A6B1-86375366203F}" srcOrd="4" destOrd="0" presId="urn:microsoft.com/office/officeart/2005/8/layout/list1"/>
    <dgm:cxn modelId="{CB539B0D-C2E8-4A6B-9A70-5CDA04E8A1C1}" type="presParOf" srcId="{3BDBAAF0-8813-42C0-A6B1-86375366203F}" destId="{5821B6F6-D47A-4435-9352-481E0779EFF8}" srcOrd="0" destOrd="0" presId="urn:microsoft.com/office/officeart/2005/8/layout/list1"/>
    <dgm:cxn modelId="{E433AE82-7BD9-44B3-A0EF-E0C5AAC9E62E}" type="presParOf" srcId="{3BDBAAF0-8813-42C0-A6B1-86375366203F}" destId="{185CBAE5-AF79-41E1-88BC-4C142051924F}" srcOrd="1" destOrd="0" presId="urn:microsoft.com/office/officeart/2005/8/layout/list1"/>
    <dgm:cxn modelId="{4B629FDB-6B91-4F8F-B8B4-A30569FD23A0}" type="presParOf" srcId="{67D12735-1E2D-40BD-BD94-0F341A23E484}" destId="{DFA9420D-4534-4055-8006-08CB39305C4B}" srcOrd="5" destOrd="0" presId="urn:microsoft.com/office/officeart/2005/8/layout/list1"/>
    <dgm:cxn modelId="{C17F9A35-B5DD-4BD5-9C70-A618456FAE71}" type="presParOf" srcId="{67D12735-1E2D-40BD-BD94-0F341A23E484}" destId="{CE7DE60C-6AC3-4CCD-B46F-DF6EE7477A51}" srcOrd="6" destOrd="0" presId="urn:microsoft.com/office/officeart/2005/8/layout/list1"/>
    <dgm:cxn modelId="{9CE068C2-BD53-47F1-8DCD-B498BC425DC8}" type="presParOf" srcId="{67D12735-1E2D-40BD-BD94-0F341A23E484}" destId="{08B5D995-4AB5-41A5-9B93-ED5F9772BB6D}" srcOrd="7" destOrd="0" presId="urn:microsoft.com/office/officeart/2005/8/layout/list1"/>
    <dgm:cxn modelId="{6DB19CF7-5962-4813-96C3-6FC1AD176B9C}" type="presParOf" srcId="{67D12735-1E2D-40BD-BD94-0F341A23E484}" destId="{54039A04-4568-4105-9ABA-84C42330F1EB}" srcOrd="8" destOrd="0" presId="urn:microsoft.com/office/officeart/2005/8/layout/list1"/>
    <dgm:cxn modelId="{C1BE94EA-1F10-4211-9A0B-EEC307962636}" type="presParOf" srcId="{54039A04-4568-4105-9ABA-84C42330F1EB}" destId="{667A7566-CEBB-4575-B2AD-6FED59ED3073}" srcOrd="0" destOrd="0" presId="urn:microsoft.com/office/officeart/2005/8/layout/list1"/>
    <dgm:cxn modelId="{CBEB3397-3156-4A8F-93DC-F8ABE6E74E88}" type="presParOf" srcId="{54039A04-4568-4105-9ABA-84C42330F1EB}" destId="{A830240D-9BEC-4766-B870-09670D5EF01C}" srcOrd="1" destOrd="0" presId="urn:microsoft.com/office/officeart/2005/8/layout/list1"/>
    <dgm:cxn modelId="{694096B3-F254-4BEC-B913-216F0DAC2E87}" type="presParOf" srcId="{67D12735-1E2D-40BD-BD94-0F341A23E484}" destId="{69749562-D6BA-4BDB-9285-ED7F9B137FFB}" srcOrd="9" destOrd="0" presId="urn:microsoft.com/office/officeart/2005/8/layout/list1"/>
    <dgm:cxn modelId="{D2928162-B374-4CD9-BADB-663ED66F1AFF}" type="presParOf" srcId="{67D12735-1E2D-40BD-BD94-0F341A23E484}" destId="{FC866BD9-1318-4E2C-B4B3-48A62C0EB9B6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BF4FEA-CBF0-4B40-AAF0-EC87CEF37FB5}">
      <dsp:nvSpPr>
        <dsp:cNvPr id="0" name=""/>
        <dsp:cNvSpPr/>
      </dsp:nvSpPr>
      <dsp:spPr>
        <a:xfrm>
          <a:off x="0" y="7954"/>
          <a:ext cx="5812403" cy="56864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EDBC7AE-B673-4AB3-A04F-24F807019530}">
      <dsp:nvSpPr>
        <dsp:cNvPr id="0" name=""/>
        <dsp:cNvSpPr/>
      </dsp:nvSpPr>
      <dsp:spPr>
        <a:xfrm>
          <a:off x="412623" y="0"/>
          <a:ext cx="4064708" cy="70624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3786" tIns="0" rIns="153786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solidFill>
                <a:schemeClr val="tx1"/>
              </a:solidFill>
            </a:rPr>
            <a:t>Проблема: не диагноз «алкоголизм»</a:t>
          </a:r>
          <a:endParaRPr lang="ru-RU" sz="2800" b="1" kern="1200" dirty="0">
            <a:solidFill>
              <a:schemeClr val="tx1"/>
            </a:solidFill>
          </a:endParaRPr>
        </a:p>
      </dsp:txBody>
      <dsp:txXfrm>
        <a:off x="447099" y="34476"/>
        <a:ext cx="3995756" cy="637289"/>
      </dsp:txXfrm>
    </dsp:sp>
    <dsp:sp modelId="{CE7DE60C-6AC3-4CCD-B46F-DF6EE7477A51}">
      <dsp:nvSpPr>
        <dsp:cNvPr id="0" name=""/>
        <dsp:cNvSpPr/>
      </dsp:nvSpPr>
      <dsp:spPr>
        <a:xfrm>
          <a:off x="0" y="1949731"/>
          <a:ext cx="5812403" cy="68538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85CBAE5-AF79-41E1-88BC-4C142051924F}">
      <dsp:nvSpPr>
        <dsp:cNvPr id="0" name=""/>
        <dsp:cNvSpPr/>
      </dsp:nvSpPr>
      <dsp:spPr>
        <a:xfrm>
          <a:off x="790086" y="1186939"/>
          <a:ext cx="4064708" cy="112067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3786" tIns="0" rIns="153786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chemeClr val="tx1"/>
              </a:solidFill>
            </a:rPr>
            <a:t>Проблема: состояния связанные с чрезмерным потреблением алкоголя</a:t>
          </a:r>
          <a:endParaRPr lang="ru-RU" sz="2400" b="1" kern="1200" dirty="0">
            <a:solidFill>
              <a:schemeClr val="tx1"/>
            </a:solidFill>
          </a:endParaRPr>
        </a:p>
      </dsp:txBody>
      <dsp:txXfrm>
        <a:off x="844793" y="1241646"/>
        <a:ext cx="3955294" cy="1011261"/>
      </dsp:txXfrm>
    </dsp:sp>
    <dsp:sp modelId="{FC866BD9-1318-4E2C-B4B3-48A62C0EB9B6}">
      <dsp:nvSpPr>
        <dsp:cNvPr id="0" name=""/>
        <dsp:cNvSpPr/>
      </dsp:nvSpPr>
      <dsp:spPr>
        <a:xfrm>
          <a:off x="0" y="3786721"/>
          <a:ext cx="5812403" cy="38716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830240D-9BEC-4766-B870-09670D5EF01C}">
      <dsp:nvSpPr>
        <dsp:cNvPr id="0" name=""/>
        <dsp:cNvSpPr/>
      </dsp:nvSpPr>
      <dsp:spPr>
        <a:xfrm>
          <a:off x="922758" y="2804802"/>
          <a:ext cx="4064708" cy="117704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3786" tIns="0" rIns="153786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chemeClr val="tx1"/>
              </a:solidFill>
            </a:rPr>
            <a:t>Травмы</a:t>
          </a:r>
          <a:r>
            <a:rPr lang="en-US" sz="2400" b="1" kern="1200" dirty="0" smtClean="0">
              <a:solidFill>
                <a:schemeClr val="tx1"/>
              </a:solidFill>
            </a:rPr>
            <a:t> </a:t>
          </a:r>
          <a:r>
            <a:rPr lang="ru-RU" sz="2400" b="1" kern="1200" dirty="0" smtClean="0">
              <a:solidFill>
                <a:schemeClr val="tx1"/>
              </a:solidFill>
            </a:rPr>
            <a:t>и насильственные причины смерти. Болезни ЖКТ, сердца, нервной системы</a:t>
          </a:r>
          <a:endParaRPr lang="ru-RU" sz="2400" b="1" kern="1200" dirty="0">
            <a:solidFill>
              <a:schemeClr val="tx1"/>
            </a:solidFill>
          </a:endParaRPr>
        </a:p>
      </dsp:txBody>
      <dsp:txXfrm>
        <a:off x="980217" y="2862261"/>
        <a:ext cx="3949790" cy="106212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8D5426-529F-41B3-A25C-227317B3BD65}" type="datetimeFigureOut">
              <a:rPr lang="ru-RU" smtClean="0"/>
              <a:t>12.12.2017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461F0E-B46F-48B2-B7A9-67AC417D53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73540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И последнее – до действий для каждой из 6 категорий – сразу отметить пассивное курение – совсем непопулярную</a:t>
            </a:r>
            <a:r>
              <a:rPr lang="ru-RU" baseline="0" dirty="0" smtClean="0"/>
              <a:t> проблему. Вот опасность. И ее не знают. Ссылка на Доклад. Тысячи источников, обобщенных исследований. Почему нет цифр? На сколько во сколько?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713D8A-5959-4FFB-B3EC-889A744785C5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8043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Только совместное </a:t>
            </a:r>
            <a:r>
              <a:rPr lang="ru-RU" dirty="0" err="1" smtClean="0"/>
              <a:t>воздейстиве</a:t>
            </a:r>
            <a:r>
              <a:rPr lang="ru-RU" baseline="0" dirty="0" smtClean="0"/>
              <a:t> – это доказательная медицина. Жевать </a:t>
            </a:r>
            <a:r>
              <a:rPr lang="ru-RU" baseline="0" dirty="0" err="1" smtClean="0"/>
              <a:t>никоретте</a:t>
            </a:r>
            <a:r>
              <a:rPr lang="ru-RU" baseline="0" dirty="0" smtClean="0"/>
              <a:t> в компании курящих и рядом с любимой пепельницей увы не получится- таких средств пока человечество не изобрело и табачная индустрия этого </a:t>
            </a:r>
            <a:r>
              <a:rPr lang="ru-RU" baseline="0" dirty="0" err="1" smtClean="0"/>
              <a:t>никгода</a:t>
            </a:r>
            <a:r>
              <a:rPr lang="ru-RU" baseline="0" dirty="0" smtClean="0"/>
              <a:t> не допустит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713D8A-5959-4FFB-B3EC-889A744785C5}" type="slidenum">
              <a:rPr lang="ru-RU" smtClean="0"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24279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32CDC-180E-4CD0-BC48-9AAAB2BA7ECB}" type="datetimeFigureOut">
              <a:rPr lang="ru-RU" smtClean="0"/>
              <a:t>12.12.2017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BFCC3-F124-4AE6-B94D-F6BA00A527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1033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32CDC-180E-4CD0-BC48-9AAAB2BA7ECB}" type="datetimeFigureOut">
              <a:rPr lang="ru-RU" smtClean="0"/>
              <a:t>12.12.2017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BFCC3-F124-4AE6-B94D-F6BA00A527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53931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32CDC-180E-4CD0-BC48-9AAAB2BA7ECB}" type="datetimeFigureOut">
              <a:rPr lang="ru-RU" smtClean="0"/>
              <a:t>12.12.2017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BFCC3-F124-4AE6-B94D-F6BA00A52799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664815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32CDC-180E-4CD0-BC48-9AAAB2BA7ECB}" type="datetimeFigureOut">
              <a:rPr lang="ru-RU" smtClean="0"/>
              <a:t>12.12.2017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BFCC3-F124-4AE6-B94D-F6BA00A527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05033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32CDC-180E-4CD0-BC48-9AAAB2BA7ECB}" type="datetimeFigureOut">
              <a:rPr lang="ru-RU" smtClean="0"/>
              <a:t>12.12.2017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BFCC3-F124-4AE6-B94D-F6BA00A52799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14709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32CDC-180E-4CD0-BC48-9AAAB2BA7ECB}" type="datetimeFigureOut">
              <a:rPr lang="ru-RU" smtClean="0"/>
              <a:t>12.12.2017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BFCC3-F124-4AE6-B94D-F6BA00A527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85719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32CDC-180E-4CD0-BC48-9AAAB2BA7ECB}" type="datetimeFigureOut">
              <a:rPr lang="ru-RU" smtClean="0"/>
              <a:t>12.12.2017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BFCC3-F124-4AE6-B94D-F6BA00A527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91662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32CDC-180E-4CD0-BC48-9AAAB2BA7ECB}" type="datetimeFigureOut">
              <a:rPr lang="ru-RU" smtClean="0"/>
              <a:t>12.12.2017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BFCC3-F124-4AE6-B94D-F6BA00A527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0552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32CDC-180E-4CD0-BC48-9AAAB2BA7ECB}" type="datetimeFigureOut">
              <a:rPr lang="ru-RU" smtClean="0"/>
              <a:t>12.12.2017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BFCC3-F124-4AE6-B94D-F6BA00A527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15223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32CDC-180E-4CD0-BC48-9AAAB2BA7ECB}" type="datetimeFigureOut">
              <a:rPr lang="ru-RU" smtClean="0"/>
              <a:t>12.12.2017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BFCC3-F124-4AE6-B94D-F6BA00A527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3324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32CDC-180E-4CD0-BC48-9AAAB2BA7ECB}" type="datetimeFigureOut">
              <a:rPr lang="ru-RU" smtClean="0"/>
              <a:t>12.12.2017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BFCC3-F124-4AE6-B94D-F6BA00A527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8374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32CDC-180E-4CD0-BC48-9AAAB2BA7ECB}" type="datetimeFigureOut">
              <a:rPr lang="ru-RU" smtClean="0"/>
              <a:t>12.12.2017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BFCC3-F124-4AE6-B94D-F6BA00A527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62490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32CDC-180E-4CD0-BC48-9AAAB2BA7ECB}" type="datetimeFigureOut">
              <a:rPr lang="ru-RU" smtClean="0"/>
              <a:t>12.12.2017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BFCC3-F124-4AE6-B94D-F6BA00A527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9982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32CDC-180E-4CD0-BC48-9AAAB2BA7ECB}" type="datetimeFigureOut">
              <a:rPr lang="ru-RU" smtClean="0"/>
              <a:t>12.12.2017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BFCC3-F124-4AE6-B94D-F6BA00A527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288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32CDC-180E-4CD0-BC48-9AAAB2BA7ECB}" type="datetimeFigureOut">
              <a:rPr lang="ru-RU" smtClean="0"/>
              <a:t>12.12.2017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BFCC3-F124-4AE6-B94D-F6BA00A527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06749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32CDC-180E-4CD0-BC48-9AAAB2BA7ECB}" type="datetimeFigureOut">
              <a:rPr lang="ru-RU" smtClean="0"/>
              <a:t>12.12.2017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BFCC3-F124-4AE6-B94D-F6BA00A527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699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D32CDC-180E-4CD0-BC48-9AAAB2BA7ECB}" type="datetimeFigureOut">
              <a:rPr lang="ru-RU" smtClean="0"/>
              <a:t>12.12.2017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53BFCC3-F124-4AE6-B94D-F6BA00A527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8835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onlinelibrary.wiley.com/o/cochrane/clabout/articles/TOBACCO/frame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g"/><Relationship Id="rId4" Type="http://schemas.openxmlformats.org/officeDocument/2006/relationships/image" Target="../media/image5.jpe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s://dx.doi.org/10.1080/14622200050011303" TargetMode="External"/><Relationship Id="rId2" Type="http://schemas.openxmlformats.org/officeDocument/2006/relationships/hyperlink" Target="https://ru.wikipedia.org/wiki/%D0%98%D0%B4%D0%B5%D0%BD%D1%82%D0%B8%D1%84%D0%B8%D0%BA%D0%B0%D1%82%D0%BE%D1%80_%D1%86%D0%B8%D1%84%D1%80%D0%BE%D0%B2%D0%BE%D0%B3%D0%BE_%D0%BE%D0%B1%D1%8A%D0%B5%D0%BA%D1%82%D0%B0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image" Target="../media/image7.jpeg"/><Relationship Id="rId4" Type="http://schemas.openxmlformats.org/officeDocument/2006/relationships/hyperlink" Target="https://www.ncbi.nlm.nih.gov/pubmed/11072441?dopt=Abstract" TargetMode="Externa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ivo.garant.ru/document?id=70221478&amp;sub=0" TargetMode="Externa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10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fedstat.ru/indicator/40618" TargetMode="External"/><Relationship Id="rId2" Type="http://schemas.openxmlformats.org/officeDocument/2006/relationships/hyperlink" Target="http://www.euro.who.int/ru/countries/russian-federation/publications/global-adult-tobacco-survey-russian-federation.-executive-summary-2016-2017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hyperlink" Target="https://static-3.rosminzdrav.ru/system/attachments/attaches/000/034/411/original/%D0%B8%D1%82%D0%BE%D0%B3%D0%B8_2016.pdf?1493043482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3347" y="882020"/>
            <a:ext cx="9144000" cy="3839104"/>
          </a:xfrm>
        </p:spPr>
        <p:txBody>
          <a:bodyPr>
            <a:normAutofit fontScale="90000"/>
          </a:bodyPr>
          <a:lstStyle/>
          <a:p>
            <a:pPr lvl="0"/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4000" b="1" dirty="0"/>
              <a:t/>
            </a:r>
            <a:br>
              <a:rPr lang="ru-RU" sz="4000" b="1" dirty="0"/>
            </a:br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4000" b="1" dirty="0"/>
              <a:t/>
            </a:r>
            <a:br>
              <a:rPr lang="ru-RU" sz="4000" b="1" dirty="0"/>
            </a:br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4000" b="1" dirty="0"/>
              <a:t/>
            </a:r>
            <a:br>
              <a:rPr lang="ru-RU" sz="4000" b="1" dirty="0"/>
            </a:br>
            <a:r>
              <a:rPr lang="ru-RU" sz="4000" b="1" dirty="0" smtClean="0"/>
              <a:t>Видео-семинар 2. </a:t>
            </a:r>
            <a:br>
              <a:rPr lang="ru-RU" sz="4000" b="1" dirty="0" smtClean="0"/>
            </a:br>
            <a:r>
              <a:rPr lang="ru-RU" sz="4000" b="1" dirty="0" smtClean="0"/>
              <a:t>Активное и пассивное курение                                              и их опасность для здоровья.                                      Помощь в отказе от табака.                      Пагубное потребление алкоголя                                           и его вред для здоровья 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8337" y="5748116"/>
            <a:ext cx="9144000" cy="973527"/>
          </a:xfrm>
        </p:spPr>
        <p:txBody>
          <a:bodyPr/>
          <a:lstStyle/>
          <a:p>
            <a:pPr algn="l"/>
            <a:r>
              <a:rPr lang="ru-RU" b="1" dirty="0" smtClean="0"/>
              <a:t>Елена Андреевна </a:t>
            </a:r>
            <a:r>
              <a:rPr lang="ru-RU" b="1" dirty="0" err="1" smtClean="0"/>
              <a:t>Низова</a:t>
            </a:r>
            <a:r>
              <a:rPr lang="ru-RU" b="1" dirty="0" smtClean="0"/>
              <a:t>, к.м.н. </a:t>
            </a:r>
            <a:endParaRPr lang="ru-RU" b="1" dirty="0" smtClean="0"/>
          </a:p>
          <a:p>
            <a:pPr algn="l"/>
            <a:r>
              <a:rPr lang="ru-RU" b="1" dirty="0" smtClean="0"/>
              <a:t>Центр </a:t>
            </a:r>
            <a:r>
              <a:rPr lang="ru-RU" b="1" dirty="0" smtClean="0"/>
              <a:t>медицинской профилактики Тверской области, 12 декабря 2017</a:t>
            </a:r>
          </a:p>
          <a:p>
            <a:pPr algn="l"/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267"/>
          <a:stretch/>
        </p:blipFill>
        <p:spPr>
          <a:xfrm>
            <a:off x="874296" y="27702"/>
            <a:ext cx="3649578" cy="597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71690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33383" y="756461"/>
            <a:ext cx="7537837" cy="1245652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/>
              <a:t>Риск смерти у курящих мужчин и женщин от ССЗ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16815" y="2107095"/>
            <a:ext cx="8337665" cy="4414963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ru-RU" sz="2400" b="1" dirty="0" smtClean="0"/>
              <a:t>Риск </a:t>
            </a:r>
            <a:r>
              <a:rPr lang="ru-RU" sz="2400" b="1" dirty="0" smtClean="0">
                <a:solidFill>
                  <a:schemeClr val="tx1"/>
                </a:solidFill>
              </a:rPr>
              <a:t>смерти от ССЗ в 5  когортах мужчин и женщин –активных курильщиков </a:t>
            </a:r>
            <a:r>
              <a:rPr lang="ru-RU" sz="2400" b="1" dirty="0" smtClean="0"/>
              <a:t>был: </a:t>
            </a:r>
          </a:p>
          <a:p>
            <a:pPr marL="0" indent="0" algn="ctr">
              <a:lnSpc>
                <a:spcPct val="120000"/>
              </a:lnSpc>
              <a:buNone/>
            </a:pPr>
            <a:r>
              <a:rPr lang="ru-RU" sz="2400" b="1" dirty="0" smtClean="0"/>
              <a:t>в</a:t>
            </a:r>
            <a:r>
              <a:rPr lang="ru-RU" sz="2400" b="1" dirty="0" smtClean="0">
                <a:solidFill>
                  <a:schemeClr val="tx1"/>
                </a:solidFill>
              </a:rPr>
              <a:t> </a:t>
            </a:r>
            <a:r>
              <a:rPr lang="ru-RU" sz="2400" b="1" dirty="0" smtClean="0">
                <a:solidFill>
                  <a:schemeClr val="tx1"/>
                </a:solidFill>
              </a:rPr>
              <a:t>3 раза выше  в возрасте 55-74 года, </a:t>
            </a:r>
            <a:endParaRPr lang="ru-RU" sz="2400" b="1" dirty="0" smtClean="0">
              <a:solidFill>
                <a:schemeClr val="tx1"/>
              </a:solidFill>
            </a:endParaRPr>
          </a:p>
          <a:p>
            <a:pPr marL="0" indent="0" algn="ctr">
              <a:lnSpc>
                <a:spcPct val="120000"/>
              </a:lnSpc>
              <a:buNone/>
            </a:pPr>
            <a:r>
              <a:rPr lang="ru-RU" sz="2400" b="1" dirty="0" smtClean="0"/>
              <a:t>почти </a:t>
            </a:r>
            <a:r>
              <a:rPr lang="ru-RU" sz="2400" b="1" dirty="0" smtClean="0"/>
              <a:t>в 4 раза </a:t>
            </a:r>
            <a:r>
              <a:rPr lang="ru-RU" sz="2400" b="1" dirty="0" smtClean="0">
                <a:solidFill>
                  <a:schemeClr val="tx1"/>
                </a:solidFill>
              </a:rPr>
              <a:t> – в возрасте </a:t>
            </a:r>
            <a:r>
              <a:rPr lang="ru-RU" sz="2400" b="1" dirty="0" smtClean="0">
                <a:solidFill>
                  <a:schemeClr val="tx1"/>
                </a:solidFill>
              </a:rPr>
              <a:t>60-69 </a:t>
            </a:r>
            <a:r>
              <a:rPr lang="ru-RU" sz="2400" b="1" dirty="0" smtClean="0">
                <a:solidFill>
                  <a:schemeClr val="tx1"/>
                </a:solidFill>
              </a:rPr>
              <a:t>лет.  </a:t>
            </a:r>
          </a:p>
          <a:p>
            <a:pPr marL="0" indent="0" algn="ctr">
              <a:lnSpc>
                <a:spcPct val="120000"/>
              </a:lnSpc>
              <a:buNone/>
            </a:pPr>
            <a:r>
              <a:rPr lang="ru-RU" sz="2400" b="1" dirty="0" smtClean="0">
                <a:solidFill>
                  <a:schemeClr val="tx1"/>
                </a:solidFill>
              </a:rPr>
              <a:t>Таким образом, оценки позволяют заключить, что 2/3 смертей от ССЗ  лиц 55-74 года происходят </a:t>
            </a:r>
            <a:r>
              <a:rPr lang="ru-RU" sz="2400" b="1" dirty="0" smtClean="0">
                <a:solidFill>
                  <a:schemeClr val="tx1"/>
                </a:solidFill>
              </a:rPr>
              <a:t>за счет </a:t>
            </a:r>
            <a:r>
              <a:rPr lang="ru-RU" sz="2400" b="1" dirty="0" smtClean="0">
                <a:solidFill>
                  <a:schemeClr val="tx1"/>
                </a:solidFill>
              </a:rPr>
              <a:t>курения. (</a:t>
            </a:r>
            <a:r>
              <a:rPr lang="en-US" sz="2400" b="1" dirty="0">
                <a:solidFill>
                  <a:schemeClr val="tx1"/>
                </a:solidFill>
              </a:rPr>
              <a:t>Cancer Prevention Study, 2003)</a:t>
            </a:r>
            <a:endParaRPr lang="ru-RU" sz="2400" b="1" dirty="0">
              <a:solidFill>
                <a:schemeClr val="tx1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267"/>
          <a:stretch/>
        </p:blipFill>
        <p:spPr>
          <a:xfrm>
            <a:off x="0" y="74817"/>
            <a:ext cx="3923607" cy="6816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870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858740"/>
            <a:ext cx="8596668" cy="1071659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Исследование </a:t>
            </a:r>
            <a:r>
              <a:rPr lang="en-US" b="1" dirty="0" smtClean="0"/>
              <a:t>INTERHEART</a:t>
            </a:r>
            <a:r>
              <a:rPr lang="ru-RU" b="1" dirty="0" smtClean="0"/>
              <a:t> 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(</a:t>
            </a:r>
            <a:r>
              <a:rPr lang="en-US" sz="2800" b="1" dirty="0" smtClean="0"/>
              <a:t>Yusuf S., Lancet, 2004)</a:t>
            </a:r>
            <a:r>
              <a:rPr lang="ru-RU" sz="2800" b="1" dirty="0" smtClean="0"/>
              <a:t> 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2892" y="2009515"/>
            <a:ext cx="8596668" cy="388077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200" b="1" dirty="0" smtClean="0"/>
              <a:t>Риск </a:t>
            </a:r>
            <a:r>
              <a:rPr lang="ru-RU" sz="3200" b="1" dirty="0" smtClean="0"/>
              <a:t>инфаркта </a:t>
            </a:r>
            <a:r>
              <a:rPr lang="ru-RU" sz="3200" b="1" dirty="0" smtClean="0"/>
              <a:t>миокарда</a:t>
            </a:r>
          </a:p>
          <a:p>
            <a:pPr marL="0" indent="0" algn="ctr">
              <a:buNone/>
            </a:pPr>
            <a:endParaRPr lang="ru-RU" sz="3200" b="1" dirty="0" smtClean="0"/>
          </a:p>
          <a:p>
            <a:r>
              <a:rPr lang="ru-RU" sz="2000" b="1" dirty="0" err="1" smtClean="0"/>
              <a:t>Гиперлипидемия</a:t>
            </a:r>
            <a:r>
              <a:rPr lang="ru-RU" sz="2000" b="1" dirty="0" smtClean="0"/>
              <a:t> – ОР (относительный риск) =3.25</a:t>
            </a:r>
          </a:p>
          <a:p>
            <a:r>
              <a:rPr lang="ru-RU" sz="2000" b="1" dirty="0" smtClean="0"/>
              <a:t>Курение – ОР = 2,87</a:t>
            </a:r>
          </a:p>
          <a:p>
            <a:r>
              <a:rPr lang="ru-RU" sz="2000" b="1" dirty="0" smtClean="0"/>
              <a:t>Даже 1-5 сигарет повышает риск ИМ на 40%</a:t>
            </a:r>
          </a:p>
          <a:p>
            <a:r>
              <a:rPr lang="ru-RU" sz="2000" b="1" dirty="0" smtClean="0"/>
              <a:t>Небольшие дозы табака нивелируют эффект </a:t>
            </a:r>
            <a:r>
              <a:rPr lang="ru-RU" sz="2000" b="1" dirty="0" err="1" smtClean="0"/>
              <a:t>статинов</a:t>
            </a:r>
            <a:r>
              <a:rPr lang="ru-RU" sz="2000" b="1" dirty="0" smtClean="0"/>
              <a:t> до 75%</a:t>
            </a:r>
            <a:endParaRPr lang="en-US" sz="2000" b="1" dirty="0" smtClean="0"/>
          </a:p>
          <a:p>
            <a:r>
              <a:rPr lang="ru-RU" sz="2000" b="1" dirty="0" smtClean="0"/>
              <a:t>При отказе  от курения - риск по </a:t>
            </a:r>
            <a:r>
              <a:rPr lang="en-US" sz="2000" b="1" dirty="0" smtClean="0"/>
              <a:t>SCORE </a:t>
            </a:r>
            <a:r>
              <a:rPr lang="ru-RU" sz="2000" b="1" dirty="0" smtClean="0"/>
              <a:t> снижается вдвое через 5 лет</a:t>
            </a:r>
            <a:endParaRPr lang="ru-RU" sz="2000" b="1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267"/>
          <a:stretch/>
        </p:blipFill>
        <p:spPr>
          <a:xfrm>
            <a:off x="874296" y="27702"/>
            <a:ext cx="3649578" cy="597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5142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213299" y="763648"/>
            <a:ext cx="9404723" cy="1607857"/>
          </a:xfrm>
        </p:spPr>
        <p:txBody>
          <a:bodyPr>
            <a:noAutofit/>
          </a:bodyPr>
          <a:lstStyle/>
          <a:p>
            <a:r>
              <a:rPr lang="ru-RU" sz="2800" b="1" dirty="0" smtClean="0"/>
              <a:t>Пассивное курение как фактор риска: существенная недооценка медиками и населением</a:t>
            </a:r>
            <a:endParaRPr lang="ru-RU" sz="2800" b="1" dirty="0"/>
          </a:p>
        </p:txBody>
      </p:sp>
      <p:sp>
        <p:nvSpPr>
          <p:cNvPr id="8" name="Объект 7"/>
          <p:cNvSpPr>
            <a:spLocks noGrp="1"/>
          </p:cNvSpPr>
          <p:nvPr>
            <p:ph sz="half" idx="1"/>
          </p:nvPr>
        </p:nvSpPr>
        <p:spPr>
          <a:xfrm>
            <a:off x="256648" y="1989970"/>
            <a:ext cx="6716888" cy="4095892"/>
          </a:xfrm>
        </p:spPr>
        <p:txBody>
          <a:bodyPr>
            <a:normAutofit fontScale="40000" lnSpcReduction="20000"/>
          </a:bodyPr>
          <a:lstStyle/>
          <a:p>
            <a:r>
              <a:rPr lang="ru-RU" sz="5000" b="1" dirty="0" smtClean="0"/>
              <a:t>Вдыхание вторичного табачного дыма вызывает 600 000 случаев смерти в год</a:t>
            </a:r>
          </a:p>
          <a:p>
            <a:r>
              <a:rPr lang="ru-RU" sz="5000" b="1" dirty="0" smtClean="0"/>
              <a:t>Повышает риск развития ИБС на 30% и рака легких у взрослых (</a:t>
            </a:r>
            <a:r>
              <a:rPr lang="en-US" sz="5000" b="1" dirty="0" err="1" smtClean="0"/>
              <a:t>Whencup</a:t>
            </a:r>
            <a:r>
              <a:rPr lang="en-US" sz="5000" b="1" dirty="0"/>
              <a:t>,</a:t>
            </a:r>
            <a:r>
              <a:rPr lang="en-US" sz="5000" b="1" dirty="0" smtClean="0"/>
              <a:t> BMJ, 2004)</a:t>
            </a:r>
            <a:endParaRPr lang="ru-RU" sz="5000" b="1" dirty="0" smtClean="0"/>
          </a:p>
          <a:p>
            <a:r>
              <a:rPr lang="ru-RU" sz="5000" b="1" dirty="0" smtClean="0"/>
              <a:t>Повышает риск инсульта и инфаркта на 25-30%</a:t>
            </a:r>
          </a:p>
          <a:p>
            <a:r>
              <a:rPr lang="ru-RU" sz="5000" b="1" dirty="0" smtClean="0"/>
              <a:t>Повышает риск внезапной смерти у грудных детей</a:t>
            </a:r>
          </a:p>
          <a:p>
            <a:r>
              <a:rPr lang="ru-RU" sz="5000" b="1" dirty="0" smtClean="0"/>
              <a:t>Заболевания среднего уха у детей</a:t>
            </a:r>
          </a:p>
          <a:p>
            <a:r>
              <a:rPr lang="ru-RU" sz="5000" b="1" dirty="0" smtClean="0"/>
              <a:t>Болезни легких у детей</a:t>
            </a:r>
          </a:p>
          <a:p>
            <a:r>
              <a:rPr lang="ru-RU" sz="5000" b="1" dirty="0" smtClean="0"/>
              <a:t>Масса тела детей при рождении у женщин-пассивных курильщиков существенно ниже</a:t>
            </a:r>
          </a:p>
          <a:p>
            <a:endParaRPr lang="ru-RU" sz="3800" dirty="0"/>
          </a:p>
          <a:p>
            <a:pPr marL="0" indent="0">
              <a:buNone/>
            </a:pPr>
            <a:r>
              <a:rPr lang="en-US" b="1" dirty="0" smtClean="0"/>
              <a:t>The </a:t>
            </a:r>
            <a:r>
              <a:rPr lang="en-US" b="1" dirty="0"/>
              <a:t>Health Consequences of Smoking—50 Years of </a:t>
            </a:r>
            <a:r>
              <a:rPr lang="en-US" b="1" dirty="0" smtClean="0"/>
              <a:t>Progress</a:t>
            </a:r>
            <a:r>
              <a:rPr lang="ru-RU" b="1" dirty="0" smtClean="0"/>
              <a:t>.</a:t>
            </a:r>
            <a:r>
              <a:rPr lang="en-US" b="1" dirty="0" smtClean="0"/>
              <a:t> </a:t>
            </a:r>
            <a:r>
              <a:rPr lang="en-US" b="1" dirty="0"/>
              <a:t>A Report of the Surgeon </a:t>
            </a:r>
            <a:r>
              <a:rPr lang="en-US" b="1" dirty="0" smtClean="0"/>
              <a:t>General</a:t>
            </a:r>
            <a:r>
              <a:rPr lang="ru-RU" b="1" dirty="0" smtClean="0"/>
              <a:t>, 2014</a:t>
            </a:r>
          </a:p>
          <a:p>
            <a:endParaRPr lang="ru-RU" dirty="0"/>
          </a:p>
        </p:txBody>
      </p:sp>
      <p:pic>
        <p:nvPicPr>
          <p:cNvPr id="6146" name="Picture 2" descr="Мужчины играют в шахматы и курят в закрытом помещении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8447" y="2125142"/>
            <a:ext cx="3730269" cy="32817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267"/>
          <a:stretch/>
        </p:blipFill>
        <p:spPr>
          <a:xfrm>
            <a:off x="874296" y="27702"/>
            <a:ext cx="3649578" cy="597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97153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677334" y="744772"/>
            <a:ext cx="8596668" cy="805732"/>
          </a:xfrm>
        </p:spPr>
        <p:txBody>
          <a:bodyPr/>
          <a:lstStyle/>
          <a:p>
            <a:r>
              <a:rPr lang="ru-RU" b="1" dirty="0" smtClean="0"/>
              <a:t>Пассивное курение и его опасность</a:t>
            </a:r>
            <a:endParaRPr lang="ru-RU" b="1" dirty="0"/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5811967"/>
              </p:ext>
            </p:extLst>
          </p:nvPr>
        </p:nvGraphicFramePr>
        <p:xfrm>
          <a:off x="437321" y="1659531"/>
          <a:ext cx="9252372" cy="513054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84124"/>
                <a:gridCol w="3084124"/>
                <a:gridCol w="3084124"/>
              </a:tblGrid>
              <a:tr h="456913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Составные части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85725" marB="85725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chemeClr val="tx1"/>
                          </a:solidFill>
                          <a:effectLst/>
                        </a:rPr>
                        <a:t>Вдыхаемая доза, мг</a:t>
                      </a:r>
                      <a:endParaRPr lang="ru-RU" sz="2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85725" marB="85725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581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активный курильщик (1 сигарета)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85725" marB="857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chemeClr val="tx1"/>
                          </a:solidFill>
                          <a:effectLst/>
                        </a:rPr>
                        <a:t>пассивный курильщик (1 ч)</a:t>
                      </a:r>
                      <a:endParaRPr lang="ru-RU" sz="2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85725" marB="85725"/>
                </a:tc>
              </a:tr>
              <a:tr h="45691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chemeClr val="tx1"/>
                          </a:solidFill>
                          <a:effectLst/>
                        </a:rPr>
                        <a:t>Угарный газ</a:t>
                      </a:r>
                      <a:endParaRPr lang="ru-RU" sz="2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85725" marB="857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18,4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85725" marB="857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9,2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85725" marB="85725"/>
                </a:tc>
              </a:tr>
              <a:tr h="45691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chemeClr val="tx1"/>
                          </a:solidFill>
                          <a:effectLst/>
                        </a:rPr>
                        <a:t>Оксид азота</a:t>
                      </a:r>
                      <a:endParaRPr lang="ru-RU" sz="2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85725" marB="857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chemeClr val="tx1"/>
                          </a:solidFill>
                          <a:effectLst/>
                        </a:rPr>
                        <a:t>0,3</a:t>
                      </a:r>
                      <a:endParaRPr lang="ru-RU" sz="2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85725" marB="857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0,2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85725" marB="85725"/>
                </a:tc>
              </a:tr>
              <a:tr h="45691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chemeClr val="tx1"/>
                          </a:solidFill>
                          <a:effectLst/>
                        </a:rPr>
                        <a:t>Альдегиды</a:t>
                      </a:r>
                      <a:endParaRPr lang="ru-RU" sz="2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85725" marB="857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chemeClr val="tx1"/>
                          </a:solidFill>
                          <a:effectLst/>
                        </a:rPr>
                        <a:t>0,8</a:t>
                      </a:r>
                      <a:endParaRPr lang="ru-RU" sz="2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85725" marB="857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0,2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85725" marB="85725"/>
                </a:tc>
              </a:tr>
              <a:tr h="45691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chemeClr val="tx1"/>
                          </a:solidFill>
                          <a:effectLst/>
                        </a:rPr>
                        <a:t>Цианид</a:t>
                      </a:r>
                      <a:endParaRPr lang="ru-RU" sz="2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85725" marB="857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chemeClr val="tx1"/>
                          </a:solidFill>
                          <a:effectLst/>
                        </a:rPr>
                        <a:t>0,2</a:t>
                      </a:r>
                      <a:endParaRPr lang="ru-RU" sz="2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85725" marB="857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0,005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85725" marB="85725"/>
                </a:tc>
              </a:tr>
              <a:tr h="45691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chemeClr val="tx1"/>
                          </a:solidFill>
                          <a:effectLst/>
                        </a:rPr>
                        <a:t>Акролеин</a:t>
                      </a:r>
                      <a:endParaRPr lang="ru-RU" sz="2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85725" marB="857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chemeClr val="tx1"/>
                          </a:solidFill>
                          <a:effectLst/>
                        </a:rPr>
                        <a:t>0,1</a:t>
                      </a:r>
                      <a:endParaRPr lang="ru-RU" sz="2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85725" marB="857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0,01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85725" marB="85725"/>
                </a:tc>
              </a:tr>
              <a:tr h="75819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chemeClr val="tx1"/>
                          </a:solidFill>
                          <a:effectLst/>
                        </a:rPr>
                        <a:t>Твердые и жидкие вещества</a:t>
                      </a:r>
                      <a:endParaRPr lang="ru-RU" sz="2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85725" marB="857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chemeClr val="tx1"/>
                          </a:solidFill>
                          <a:effectLst/>
                        </a:rPr>
                        <a:t>25,3</a:t>
                      </a:r>
                      <a:endParaRPr lang="ru-RU" sz="2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85725" marB="857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2,3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85725" marB="85725"/>
                </a:tc>
              </a:tr>
              <a:tr h="45691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chemeClr val="tx1"/>
                          </a:solidFill>
                          <a:effectLst/>
                        </a:rPr>
                        <a:t>Никотин</a:t>
                      </a:r>
                      <a:endParaRPr lang="ru-RU" sz="2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85725" marB="857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chemeClr val="tx1"/>
                          </a:solidFill>
                          <a:effectLst/>
                        </a:rPr>
                        <a:t>2,1</a:t>
                      </a:r>
                      <a:endParaRPr lang="ru-RU" sz="2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85725" marB="857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0,04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85725" marB="85725"/>
                </a:tc>
              </a:tr>
            </a:tbl>
          </a:graphicData>
        </a:graphic>
      </p:graphicFrame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267"/>
          <a:stretch/>
        </p:blipFill>
        <p:spPr>
          <a:xfrm>
            <a:off x="874296" y="27702"/>
            <a:ext cx="3649578" cy="597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32762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946204"/>
            <a:ext cx="8596668" cy="984195"/>
          </a:xfrm>
        </p:spPr>
        <p:txBody>
          <a:bodyPr/>
          <a:lstStyle/>
          <a:p>
            <a:r>
              <a:rPr lang="ru-RU" b="1" dirty="0" smtClean="0"/>
              <a:t>История борьбы с эпидемией табака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035535"/>
            <a:ext cx="8466666" cy="4005828"/>
          </a:xfrm>
        </p:spPr>
        <p:txBody>
          <a:bodyPr>
            <a:normAutofit/>
          </a:bodyPr>
          <a:lstStyle/>
          <a:p>
            <a:r>
              <a:rPr lang="ru-RU" sz="2200" b="1" dirty="0" smtClean="0"/>
              <a:t>До середины 50х годов 20 века – эмпирические сведения о связи с раком легких, первое исследование по типу </a:t>
            </a:r>
            <a:r>
              <a:rPr lang="ru-RU" sz="2200" b="1" dirty="0" smtClean="0"/>
              <a:t>случай-контроль</a:t>
            </a:r>
          </a:p>
          <a:p>
            <a:r>
              <a:rPr lang="ru-RU" sz="2200" b="1" dirty="0" smtClean="0"/>
              <a:t>1964 </a:t>
            </a:r>
            <a:r>
              <a:rPr lang="ru-RU" sz="2200" b="1" dirty="0" smtClean="0"/>
              <a:t>– первый доклад Генерального хирурга США (до этого сведения из области биологии и патофизиологии</a:t>
            </a:r>
            <a:r>
              <a:rPr lang="ru-RU" sz="2200" b="1" dirty="0" smtClean="0"/>
              <a:t>)</a:t>
            </a:r>
          </a:p>
          <a:p>
            <a:r>
              <a:rPr lang="ru-RU" sz="2200" b="1" dirty="0" smtClean="0"/>
              <a:t>К </a:t>
            </a:r>
            <a:r>
              <a:rPr lang="ru-RU" sz="2200" b="1" dirty="0" smtClean="0"/>
              <a:t>настоящему времени более 110 тысяч законченных исследований, сейчас они не проводятся (исследования по доказательству риска для возникновения и течения более чем 30 заболеваний)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267"/>
          <a:stretch/>
        </p:blipFill>
        <p:spPr>
          <a:xfrm>
            <a:off x="874296" y="27702"/>
            <a:ext cx="3649578" cy="597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83944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978010"/>
            <a:ext cx="8596668" cy="952390"/>
          </a:xfrm>
        </p:spPr>
        <p:txBody>
          <a:bodyPr/>
          <a:lstStyle/>
          <a:p>
            <a:r>
              <a:rPr lang="ru-RU" b="1" dirty="0" smtClean="0"/>
              <a:t>Выгоды отказа от курения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860605"/>
            <a:ext cx="8596668" cy="4180757"/>
          </a:xfrm>
        </p:spPr>
        <p:txBody>
          <a:bodyPr>
            <a:noAutofit/>
          </a:bodyPr>
          <a:lstStyle/>
          <a:p>
            <a:r>
              <a:rPr lang="ru-RU" sz="2000" b="1" dirty="0" smtClean="0"/>
              <a:t>Отказ от курения </a:t>
            </a:r>
            <a:r>
              <a:rPr lang="ru-RU" sz="2000" b="1" u="sng" dirty="0" smtClean="0"/>
              <a:t>до 40-летнего возраста </a:t>
            </a:r>
            <a:r>
              <a:rPr lang="ru-RU" sz="2000" b="1" dirty="0" smtClean="0"/>
              <a:t>снижает риск табак-ассоциированной смерти на 90%</a:t>
            </a:r>
          </a:p>
          <a:p>
            <a:r>
              <a:rPr lang="ru-RU" sz="2000" b="1" dirty="0" smtClean="0"/>
              <a:t>У больных с периферическим атеросклерозом отказ от табака снижает 5-летний риск ампутации в 10 раз и на 50% снижает риск смерти</a:t>
            </a:r>
          </a:p>
          <a:p>
            <a:r>
              <a:rPr lang="ru-RU" sz="2000" b="1" dirty="0" smtClean="0"/>
              <a:t>У больных с ХСН отказ от курения через года снижает смертность на 30%</a:t>
            </a:r>
          </a:p>
          <a:p>
            <a:r>
              <a:rPr lang="ru-RU" sz="2000" b="1" dirty="0" smtClean="0"/>
              <a:t>Отказ от курения после ИМ через 2 года снижает СС-смертность на 36%</a:t>
            </a:r>
          </a:p>
          <a:p>
            <a:pPr marL="0" indent="0">
              <a:buNone/>
            </a:pPr>
            <a:r>
              <a:rPr lang="en-US" sz="2000" i="1" dirty="0" smtClean="0"/>
              <a:t>    </a:t>
            </a:r>
            <a:r>
              <a:rPr lang="en-US" sz="2000" b="1" i="1" dirty="0" err="1" smtClean="0"/>
              <a:t>Rigotti</a:t>
            </a:r>
            <a:r>
              <a:rPr lang="en-US" sz="2000" b="1" i="1" dirty="0" smtClean="0"/>
              <a:t> N.A, Clair C. Managing tobacco use: the neglected cardiovascular disease factor.    EHJ, 2013</a:t>
            </a:r>
            <a:endParaRPr lang="ru-RU" sz="2000" b="1" i="1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267"/>
          <a:stretch/>
        </p:blipFill>
        <p:spPr>
          <a:xfrm>
            <a:off x="874296" y="27702"/>
            <a:ext cx="3649578" cy="597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7754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954156"/>
            <a:ext cx="8596668" cy="976243"/>
          </a:xfrm>
        </p:spPr>
        <p:txBody>
          <a:bodyPr/>
          <a:lstStyle/>
          <a:p>
            <a:r>
              <a:rPr lang="ru-RU" b="1" dirty="0" smtClean="0"/>
              <a:t>Эффект отказа от табака</a:t>
            </a:r>
            <a:endParaRPr lang="ru-RU" b="1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5783" y="1877166"/>
            <a:ext cx="8430996" cy="46028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267"/>
          <a:stretch/>
        </p:blipFill>
        <p:spPr>
          <a:xfrm>
            <a:off x="874296" y="27702"/>
            <a:ext cx="3649578" cy="597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93641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dirty="0" smtClean="0"/>
              <a:t>Механизмы никотиновой зависимости</a:t>
            </a:r>
            <a:endParaRPr lang="ru-RU" sz="3600" b="1" dirty="0"/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>
          <a:xfrm>
            <a:off x="136636" y="1930399"/>
            <a:ext cx="4839032" cy="4246563"/>
          </a:xfrm>
        </p:spPr>
        <p:txBody>
          <a:bodyPr>
            <a:normAutofit/>
          </a:bodyPr>
          <a:lstStyle/>
          <a:p>
            <a:r>
              <a:rPr lang="ru-RU" b="1" dirty="0">
                <a:latin typeface="+mj-lt"/>
              </a:rPr>
              <a:t>Биохимическая зависимость: обусловлена выбросом дофамина в </a:t>
            </a:r>
            <a:r>
              <a:rPr lang="ru-RU" b="1" dirty="0" err="1">
                <a:latin typeface="+mj-lt"/>
              </a:rPr>
              <a:t>лимбической</a:t>
            </a:r>
            <a:r>
              <a:rPr lang="ru-RU" b="1" dirty="0">
                <a:latin typeface="+mj-lt"/>
              </a:rPr>
              <a:t> системе, формированием удовольствия, снижением толерантности к </a:t>
            </a:r>
            <a:r>
              <a:rPr lang="ru-RU" b="1" dirty="0" smtClean="0">
                <a:latin typeface="+mj-lt"/>
              </a:rPr>
              <a:t>никотину, увеличением числа новых никотиновых рецепторов</a:t>
            </a:r>
            <a:endParaRPr lang="ru-RU" b="1" dirty="0">
              <a:latin typeface="+mj-lt"/>
            </a:endParaRPr>
          </a:p>
          <a:p>
            <a:r>
              <a:rPr lang="ru-RU" b="1" dirty="0" smtClean="0">
                <a:latin typeface="+mj-lt"/>
              </a:rPr>
              <a:t>Психологическая </a:t>
            </a:r>
            <a:r>
              <a:rPr lang="ru-RU" b="1" dirty="0">
                <a:latin typeface="+mj-lt"/>
              </a:rPr>
              <a:t>(поведенческая</a:t>
            </a:r>
            <a:r>
              <a:rPr lang="ru-RU" b="1" dirty="0" smtClean="0">
                <a:latin typeface="+mj-lt"/>
              </a:rPr>
              <a:t>) зависимость: </a:t>
            </a:r>
            <a:r>
              <a:rPr lang="ru-RU" b="1" dirty="0">
                <a:latin typeface="+mj-lt"/>
              </a:rPr>
              <a:t>основана на теории И.П. </a:t>
            </a:r>
            <a:r>
              <a:rPr lang="ru-RU" b="1" dirty="0" smtClean="0">
                <a:latin typeface="+mj-lt"/>
              </a:rPr>
              <a:t>Павлова  - запуска условных рефлексов  и  их подкрепления</a:t>
            </a:r>
          </a:p>
          <a:p>
            <a:r>
              <a:rPr lang="ru-RU" b="1" dirty="0" smtClean="0">
                <a:latin typeface="+mj-lt"/>
              </a:rPr>
              <a:t>Социальная</a:t>
            </a:r>
          </a:p>
          <a:p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4975668" y="1930398"/>
            <a:ext cx="4705184" cy="4246563"/>
          </a:xfrm>
        </p:spPr>
        <p:txBody>
          <a:bodyPr>
            <a:normAutofit/>
          </a:bodyPr>
          <a:lstStyle/>
          <a:p>
            <a:r>
              <a:rPr lang="ru-RU" b="1" dirty="0" smtClean="0">
                <a:latin typeface="+mj-lt"/>
              </a:rPr>
              <a:t>Необходимо воздействие на рецепторы: уменьшить их количество, снизить порог чувствительности – </a:t>
            </a:r>
            <a:r>
              <a:rPr lang="ru-RU" sz="2800" b="1" u="sng" dirty="0" smtClean="0">
                <a:latin typeface="+mj-lt"/>
              </a:rPr>
              <a:t>поведенческая терапия или фармакотерапия</a:t>
            </a:r>
          </a:p>
          <a:p>
            <a:endParaRPr lang="ru-RU" b="1" dirty="0" smtClean="0">
              <a:latin typeface="+mj-lt"/>
            </a:endParaRPr>
          </a:p>
          <a:p>
            <a:r>
              <a:rPr lang="ru-RU" b="1" dirty="0" smtClean="0">
                <a:latin typeface="+mj-lt"/>
              </a:rPr>
              <a:t>Выявление триггеров и разрыв цепи условного рефлекса – </a:t>
            </a:r>
            <a:r>
              <a:rPr lang="ru-RU" b="1" u="sng" dirty="0" smtClean="0">
                <a:latin typeface="+mj-lt"/>
              </a:rPr>
              <a:t>оценка (самооценка)  и изменение поведения через изменение отношения</a:t>
            </a:r>
            <a:endParaRPr lang="ru-RU" sz="2800" b="1" u="sng" dirty="0">
              <a:latin typeface="+mj-lt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267"/>
          <a:stretch/>
        </p:blipFill>
        <p:spPr>
          <a:xfrm>
            <a:off x="874296" y="27702"/>
            <a:ext cx="3649578" cy="597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16314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0201" y="696280"/>
            <a:ext cx="10094843" cy="695199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Оценка степени никотиновой зависимости</a:t>
            </a:r>
            <a:endParaRPr lang="ru-RU" sz="2800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89363764"/>
              </p:ext>
            </p:extLst>
          </p:nvPr>
        </p:nvGraphicFramePr>
        <p:xfrm>
          <a:off x="620201" y="1391479"/>
          <a:ext cx="8420433" cy="5072577"/>
        </p:xfrm>
        <a:graphic>
          <a:graphicData uri="http://schemas.openxmlformats.org/drawingml/2006/table">
            <a:tbl>
              <a:tblPr/>
              <a:tblGrid>
                <a:gridCol w="4508390"/>
                <a:gridCol w="2377440"/>
                <a:gridCol w="1534603"/>
              </a:tblGrid>
              <a:tr h="405517"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rgbClr val="008000"/>
                          </a:solidFill>
                          <a:effectLst/>
                        </a:rPr>
                        <a:t>Вопрос</a:t>
                      </a:r>
                      <a:endParaRPr lang="ru-RU" sz="1600" b="1" dirty="0"/>
                    </a:p>
                  </a:txBody>
                  <a:tcPr marL="21123" marR="21123" marT="21123" marB="211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/>
                        <a:t>Ответ</a:t>
                      </a:r>
                    </a:p>
                  </a:txBody>
                  <a:tcPr marL="21123" marR="21123" marT="21123" marB="211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/>
                        <a:t>Баллы</a:t>
                      </a:r>
                    </a:p>
                  </a:txBody>
                  <a:tcPr marL="21123" marR="21123" marT="21123" marB="211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896474">
                <a:tc>
                  <a:txBody>
                    <a:bodyPr/>
                    <a:lstStyle/>
                    <a:p>
                      <a:r>
                        <a:rPr lang="ru-RU" sz="1600" b="1" dirty="0"/>
                        <a:t>Как скоро после того, как Вы проснулись, Вы выкуриваете первую сигарету?</a:t>
                      </a:r>
                    </a:p>
                  </a:txBody>
                  <a:tcPr marL="21123" marR="21123" marT="21123" marB="211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/>
                        <a:t>В течение первых 5 мин.</a:t>
                      </a:r>
                      <a:br>
                        <a:rPr lang="ru-RU" sz="1600" b="1" dirty="0"/>
                      </a:br>
                      <a:r>
                        <a:rPr lang="ru-RU" sz="1600" b="1" dirty="0"/>
                        <a:t>В течение 6-30 мин.</a:t>
                      </a:r>
                    </a:p>
                  </a:txBody>
                  <a:tcPr marL="21123" marR="21123" marT="21123" marB="211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/>
                        <a:t>3 </a:t>
                      </a:r>
                      <a:br>
                        <a:rPr lang="ru-RU" sz="1600" b="1" dirty="0"/>
                      </a:br>
                      <a:r>
                        <a:rPr lang="ru-RU" sz="1600" b="1" dirty="0"/>
                        <a:t>2</a:t>
                      </a:r>
                    </a:p>
                  </a:txBody>
                  <a:tcPr marL="21123" marR="21123" marT="21123" marB="211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638925">
                <a:tc>
                  <a:txBody>
                    <a:bodyPr/>
                    <a:lstStyle/>
                    <a:p>
                      <a:r>
                        <a:rPr lang="ru-RU" sz="1600" b="1" dirty="0"/>
                        <a:t>Сложно ли для Вас воздержаться от курения в местах, где курение запрещено?</a:t>
                      </a:r>
                    </a:p>
                  </a:txBody>
                  <a:tcPr marL="21123" marR="21123" marT="21123" marB="211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/>
                        <a:t>Да </a:t>
                      </a:r>
                      <a:br>
                        <a:rPr lang="ru-RU" sz="1600" b="1" dirty="0"/>
                      </a:br>
                      <a:r>
                        <a:rPr lang="ru-RU" sz="1600" b="1" dirty="0"/>
                        <a:t>Нет</a:t>
                      </a:r>
                    </a:p>
                  </a:txBody>
                  <a:tcPr marL="21123" marR="21123" marT="21123" marB="211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/>
                        <a:t>1</a:t>
                      </a:r>
                      <a:br>
                        <a:rPr lang="ru-RU" sz="1600" b="1" dirty="0"/>
                      </a:br>
                      <a:r>
                        <a:rPr lang="ru-RU" sz="1600" b="1" dirty="0"/>
                        <a:t>0</a:t>
                      </a:r>
                    </a:p>
                  </a:txBody>
                  <a:tcPr marL="21123" marR="21123" marT="21123" marB="211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525704">
                <a:tc>
                  <a:txBody>
                    <a:bodyPr/>
                    <a:lstStyle/>
                    <a:p>
                      <a:r>
                        <a:rPr lang="ru-RU" sz="1600" b="1"/>
                        <a:t>От какой сигареты Вы не можете легко отказаться?</a:t>
                      </a:r>
                    </a:p>
                  </a:txBody>
                  <a:tcPr marL="21123" marR="21123" marT="21123" marB="211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/>
                        <a:t>Первая – утром </a:t>
                      </a:r>
                      <a:br>
                        <a:rPr lang="ru-RU" sz="1600" b="1" dirty="0"/>
                      </a:br>
                      <a:r>
                        <a:rPr lang="ru-RU" sz="1600" b="1" dirty="0"/>
                        <a:t>Все остальные</a:t>
                      </a:r>
                    </a:p>
                  </a:txBody>
                  <a:tcPr marL="21123" marR="21123" marT="21123" marB="211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/>
                        <a:t>1 </a:t>
                      </a:r>
                      <a:br>
                        <a:rPr lang="ru-RU" sz="1600" b="1" dirty="0"/>
                      </a:br>
                      <a:r>
                        <a:rPr lang="ru-RU" sz="1600" b="1" dirty="0"/>
                        <a:t>0</a:t>
                      </a:r>
                    </a:p>
                  </a:txBody>
                  <a:tcPr marL="21123" marR="21123" marT="21123" marB="211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009499">
                <a:tc>
                  <a:txBody>
                    <a:bodyPr/>
                    <a:lstStyle/>
                    <a:p>
                      <a:r>
                        <a:rPr lang="ru-RU" sz="1600" b="1"/>
                        <a:t>Сколько сигарет вы выкуриваете в день?</a:t>
                      </a:r>
                    </a:p>
                  </a:txBody>
                  <a:tcPr marL="21123" marR="21123" marT="21123" marB="211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/>
                        <a:t>10 или меньше </a:t>
                      </a:r>
                      <a:br>
                        <a:rPr lang="ru-RU" sz="1600" b="1" dirty="0"/>
                      </a:br>
                      <a:r>
                        <a:rPr lang="ru-RU" sz="1600" b="1" dirty="0"/>
                        <a:t>11-12 </a:t>
                      </a:r>
                      <a:br>
                        <a:rPr lang="ru-RU" sz="1600" b="1" dirty="0"/>
                      </a:br>
                      <a:r>
                        <a:rPr lang="ru-RU" sz="1600" b="1" dirty="0"/>
                        <a:t>21-30 </a:t>
                      </a:r>
                      <a:br>
                        <a:rPr lang="ru-RU" sz="1600" b="1" dirty="0"/>
                      </a:br>
                      <a:r>
                        <a:rPr lang="ru-RU" sz="1600" b="1" dirty="0"/>
                        <a:t>31 и более</a:t>
                      </a:r>
                    </a:p>
                  </a:txBody>
                  <a:tcPr marL="21123" marR="21123" marT="21123" marB="211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/>
                        <a:t>0 </a:t>
                      </a:r>
                      <a:br>
                        <a:rPr lang="ru-RU" sz="1600" b="1" dirty="0"/>
                      </a:br>
                      <a:r>
                        <a:rPr lang="ru-RU" sz="1600" b="1" dirty="0"/>
                        <a:t>1 </a:t>
                      </a:r>
                      <a:br>
                        <a:rPr lang="ru-RU" sz="1600" b="1" dirty="0"/>
                      </a:br>
                      <a:r>
                        <a:rPr lang="ru-RU" sz="1600" b="1" dirty="0"/>
                        <a:t>2 </a:t>
                      </a:r>
                      <a:br>
                        <a:rPr lang="ru-RU" sz="1600" b="1" dirty="0"/>
                      </a:br>
                      <a:r>
                        <a:rPr lang="ru-RU" sz="1600" b="1" dirty="0"/>
                        <a:t>3</a:t>
                      </a:r>
                    </a:p>
                  </a:txBody>
                  <a:tcPr marL="21123" marR="21123" marT="21123" marB="211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827094">
                <a:tc>
                  <a:txBody>
                    <a:bodyPr/>
                    <a:lstStyle/>
                    <a:p>
                      <a:r>
                        <a:rPr lang="ru-RU" sz="1600" b="1"/>
                        <a:t>Вы курите более часто в первые часы утром, после того, как проснетесь, чем в течение последующего дня?</a:t>
                      </a:r>
                    </a:p>
                  </a:txBody>
                  <a:tcPr marL="21123" marR="21123" marT="21123" marB="211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/>
                        <a:t>Да </a:t>
                      </a:r>
                      <a:br>
                        <a:rPr lang="ru-RU" sz="1600" b="1" dirty="0"/>
                      </a:br>
                      <a:r>
                        <a:rPr lang="ru-RU" sz="1600" b="1" dirty="0"/>
                        <a:t>Нет</a:t>
                      </a:r>
                    </a:p>
                  </a:txBody>
                  <a:tcPr marL="21123" marR="21123" marT="21123" marB="211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/>
                        <a:t>1 </a:t>
                      </a:r>
                      <a:br>
                        <a:rPr lang="ru-RU" sz="1600" b="1" dirty="0"/>
                      </a:br>
                      <a:r>
                        <a:rPr lang="ru-RU" sz="1600" b="1" dirty="0"/>
                        <a:t>0</a:t>
                      </a:r>
                    </a:p>
                  </a:txBody>
                  <a:tcPr marL="21123" marR="21123" marT="21123" marB="211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757035">
                <a:tc>
                  <a:txBody>
                    <a:bodyPr/>
                    <a:lstStyle/>
                    <a:p>
                      <a:r>
                        <a:rPr lang="ru-RU" sz="1600" b="1" dirty="0"/>
                        <a:t>Курите ли вы, если вы сильно больны и вынуждены находиться в постели?</a:t>
                      </a:r>
                    </a:p>
                  </a:txBody>
                  <a:tcPr marL="21123" marR="21123" marT="21123" marB="211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/>
                        <a:t>Да </a:t>
                      </a:r>
                      <a:br>
                        <a:rPr lang="ru-RU" sz="1600" b="1" dirty="0"/>
                      </a:br>
                      <a:r>
                        <a:rPr lang="ru-RU" sz="1600" b="1" dirty="0"/>
                        <a:t>Нет</a:t>
                      </a:r>
                    </a:p>
                  </a:txBody>
                  <a:tcPr marL="21123" marR="21123" marT="21123" marB="211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/>
                        <a:t>1 </a:t>
                      </a:r>
                      <a:br>
                        <a:rPr lang="ru-RU" sz="1600" b="1" dirty="0"/>
                      </a:br>
                      <a:r>
                        <a:rPr lang="ru-RU" sz="1600" b="1" dirty="0"/>
                        <a:t>0</a:t>
                      </a:r>
                    </a:p>
                  </a:txBody>
                  <a:tcPr marL="21123" marR="21123" marT="21123" marB="211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267"/>
          <a:stretch/>
        </p:blipFill>
        <p:spPr>
          <a:xfrm>
            <a:off x="874296" y="27702"/>
            <a:ext cx="3649578" cy="597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4552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7821" y="887765"/>
            <a:ext cx="8596668" cy="1320800"/>
          </a:xfrm>
        </p:spPr>
        <p:txBody>
          <a:bodyPr>
            <a:noAutofit/>
          </a:bodyPr>
          <a:lstStyle/>
          <a:p>
            <a:pPr fontAlgn="base"/>
            <a:r>
              <a:rPr lang="en-US" sz="1800" b="1" dirty="0" smtClean="0"/>
              <a:t>Cochrane Database of Systematic Reviews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b="1" dirty="0" err="1" smtClean="0"/>
              <a:t>Individual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behavioural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counselling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for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smoking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cessation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en-US" sz="1800" b="1" dirty="0" smtClean="0"/>
              <a:t>Tim Lancaster, Lindsay F Stead</a:t>
            </a:r>
            <a:r>
              <a:rPr lang="ru-RU" sz="1800" b="1" dirty="0" smtClean="0"/>
              <a:t>, </a:t>
            </a:r>
            <a:r>
              <a:rPr lang="ru-RU" sz="1800" b="1" dirty="0" err="1" smtClean="0"/>
              <a:t>First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published</a:t>
            </a:r>
            <a:r>
              <a:rPr lang="ru-RU" sz="1800" b="1" dirty="0" smtClean="0"/>
              <a:t>: 31 </a:t>
            </a:r>
            <a:r>
              <a:rPr lang="ru-RU" sz="1800" b="1" dirty="0" err="1" smtClean="0"/>
              <a:t>March</a:t>
            </a:r>
            <a:r>
              <a:rPr lang="ru-RU" sz="1800" b="1" dirty="0" smtClean="0"/>
              <a:t> 2017</a:t>
            </a:r>
            <a:br>
              <a:rPr lang="ru-RU" sz="1800" b="1" dirty="0" smtClean="0"/>
            </a:br>
            <a:r>
              <a:rPr lang="en-US" sz="1800" b="1" dirty="0" smtClean="0"/>
              <a:t>Editorial Group: </a:t>
            </a:r>
            <a:r>
              <a:rPr lang="en-US" sz="1800" b="1" u="sng" dirty="0" smtClean="0">
                <a:hlinkClick r:id="rId2"/>
              </a:rPr>
              <a:t>Cochrane Tobacco Addiction Group</a:t>
            </a:r>
            <a:r>
              <a:rPr lang="ru-RU" sz="1800" b="1" dirty="0" smtClean="0"/>
              <a:t/>
            </a:r>
            <a:br>
              <a:rPr lang="ru-RU" sz="1800" b="1" dirty="0" smtClean="0"/>
            </a:br>
            <a:endParaRPr lang="ru-RU" sz="1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3136" y="2470689"/>
            <a:ext cx="8596668" cy="3880773"/>
          </a:xfrm>
        </p:spPr>
        <p:txBody>
          <a:bodyPr>
            <a:noAutofit/>
          </a:bodyPr>
          <a:lstStyle/>
          <a:p>
            <a:pPr fontAlgn="base"/>
            <a:r>
              <a:rPr lang="ru-RU" sz="900" b="1" dirty="0" err="1" smtClean="0"/>
              <a:t>Background</a:t>
            </a:r>
            <a:endParaRPr lang="ru-RU" sz="900" b="1" dirty="0"/>
          </a:p>
          <a:p>
            <a:pPr fontAlgn="base"/>
            <a:r>
              <a:rPr lang="ru-RU" sz="900" b="1" dirty="0" err="1"/>
              <a:t>Individual</a:t>
            </a:r>
            <a:r>
              <a:rPr lang="ru-RU" sz="900" b="1" dirty="0"/>
              <a:t> </a:t>
            </a:r>
            <a:r>
              <a:rPr lang="ru-RU" sz="900" b="1" dirty="0" err="1"/>
              <a:t>counselling</a:t>
            </a:r>
            <a:r>
              <a:rPr lang="ru-RU" sz="900" b="1" dirty="0"/>
              <a:t> </a:t>
            </a:r>
            <a:r>
              <a:rPr lang="ru-RU" sz="900" b="1" dirty="0" err="1"/>
              <a:t>from</a:t>
            </a:r>
            <a:r>
              <a:rPr lang="ru-RU" sz="900" b="1" dirty="0"/>
              <a:t> a </a:t>
            </a:r>
            <a:r>
              <a:rPr lang="ru-RU" sz="900" b="1" dirty="0" err="1"/>
              <a:t>smoking</a:t>
            </a:r>
            <a:r>
              <a:rPr lang="ru-RU" sz="900" b="1" dirty="0"/>
              <a:t> </a:t>
            </a:r>
            <a:r>
              <a:rPr lang="ru-RU" sz="900" b="1" dirty="0" err="1"/>
              <a:t>cessation</a:t>
            </a:r>
            <a:r>
              <a:rPr lang="ru-RU" sz="900" b="1" dirty="0"/>
              <a:t> </a:t>
            </a:r>
            <a:r>
              <a:rPr lang="ru-RU" sz="900" b="1" dirty="0" err="1"/>
              <a:t>specialist</a:t>
            </a:r>
            <a:r>
              <a:rPr lang="ru-RU" sz="900" b="1" dirty="0"/>
              <a:t> </a:t>
            </a:r>
            <a:r>
              <a:rPr lang="ru-RU" sz="900" b="1" dirty="0" err="1"/>
              <a:t>may</a:t>
            </a:r>
            <a:r>
              <a:rPr lang="ru-RU" sz="900" b="1" dirty="0"/>
              <a:t> </a:t>
            </a:r>
            <a:r>
              <a:rPr lang="ru-RU" sz="900" b="1" dirty="0" err="1"/>
              <a:t>help</a:t>
            </a:r>
            <a:r>
              <a:rPr lang="ru-RU" sz="900" b="1" dirty="0"/>
              <a:t> </a:t>
            </a:r>
            <a:r>
              <a:rPr lang="ru-RU" sz="900" b="1" dirty="0" err="1"/>
              <a:t>smokers</a:t>
            </a:r>
            <a:r>
              <a:rPr lang="ru-RU" sz="900" b="1" dirty="0"/>
              <a:t> </a:t>
            </a:r>
            <a:r>
              <a:rPr lang="ru-RU" sz="900" b="1" dirty="0" err="1"/>
              <a:t>to</a:t>
            </a:r>
            <a:r>
              <a:rPr lang="ru-RU" sz="900" b="1" dirty="0"/>
              <a:t> </a:t>
            </a:r>
            <a:r>
              <a:rPr lang="ru-RU" sz="900" b="1" dirty="0" err="1"/>
              <a:t>make</a:t>
            </a:r>
            <a:r>
              <a:rPr lang="ru-RU" sz="900" b="1" dirty="0"/>
              <a:t> a </a:t>
            </a:r>
            <a:r>
              <a:rPr lang="ru-RU" sz="900" b="1" dirty="0" err="1"/>
              <a:t>successful</a:t>
            </a:r>
            <a:r>
              <a:rPr lang="ru-RU" sz="900" b="1" dirty="0"/>
              <a:t> </a:t>
            </a:r>
            <a:r>
              <a:rPr lang="ru-RU" sz="900" b="1" dirty="0" err="1"/>
              <a:t>attempt</a:t>
            </a:r>
            <a:r>
              <a:rPr lang="ru-RU" sz="900" b="1" dirty="0"/>
              <a:t> </a:t>
            </a:r>
            <a:r>
              <a:rPr lang="ru-RU" sz="900" b="1" dirty="0" err="1"/>
              <a:t>to</a:t>
            </a:r>
            <a:r>
              <a:rPr lang="ru-RU" sz="900" b="1" dirty="0"/>
              <a:t> </a:t>
            </a:r>
            <a:r>
              <a:rPr lang="ru-RU" sz="900" b="1" dirty="0" err="1"/>
              <a:t>stop</a:t>
            </a:r>
            <a:r>
              <a:rPr lang="ru-RU" sz="900" b="1" dirty="0"/>
              <a:t> </a:t>
            </a:r>
            <a:r>
              <a:rPr lang="ru-RU" sz="900" b="1" dirty="0" err="1"/>
              <a:t>smoking</a:t>
            </a:r>
            <a:r>
              <a:rPr lang="ru-RU" sz="900" b="1" dirty="0"/>
              <a:t>.</a:t>
            </a:r>
          </a:p>
          <a:p>
            <a:pPr fontAlgn="base"/>
            <a:r>
              <a:rPr lang="ru-RU" sz="900" b="1" dirty="0" err="1" smtClean="0"/>
              <a:t>Randomized</a:t>
            </a:r>
            <a:r>
              <a:rPr lang="ru-RU" sz="900" b="1" dirty="0" smtClean="0"/>
              <a:t> </a:t>
            </a:r>
            <a:r>
              <a:rPr lang="ru-RU" sz="900" b="1" dirty="0" err="1"/>
              <a:t>or</a:t>
            </a:r>
            <a:r>
              <a:rPr lang="ru-RU" sz="900" b="1" dirty="0"/>
              <a:t> </a:t>
            </a:r>
            <a:r>
              <a:rPr lang="ru-RU" sz="900" b="1" dirty="0" err="1"/>
              <a:t>quasi-randomized</a:t>
            </a:r>
            <a:r>
              <a:rPr lang="ru-RU" sz="900" b="1" dirty="0"/>
              <a:t> </a:t>
            </a:r>
            <a:r>
              <a:rPr lang="ru-RU" sz="900" b="1" dirty="0" err="1"/>
              <a:t>trials</a:t>
            </a:r>
            <a:r>
              <a:rPr lang="ru-RU" sz="900" b="1" dirty="0"/>
              <a:t> </a:t>
            </a:r>
            <a:r>
              <a:rPr lang="ru-RU" sz="900" b="1" dirty="0" err="1"/>
              <a:t>with</a:t>
            </a:r>
            <a:r>
              <a:rPr lang="ru-RU" sz="900" b="1" dirty="0"/>
              <a:t> </a:t>
            </a:r>
            <a:r>
              <a:rPr lang="ru-RU" sz="900" b="1" dirty="0" err="1"/>
              <a:t>at</a:t>
            </a:r>
            <a:r>
              <a:rPr lang="ru-RU" sz="900" b="1" dirty="0"/>
              <a:t> </a:t>
            </a:r>
            <a:r>
              <a:rPr lang="ru-RU" sz="900" b="1" dirty="0" err="1"/>
              <a:t>least</a:t>
            </a:r>
            <a:r>
              <a:rPr lang="ru-RU" sz="900" b="1" dirty="0"/>
              <a:t> </a:t>
            </a:r>
            <a:r>
              <a:rPr lang="ru-RU" sz="900" b="1" dirty="0" err="1"/>
              <a:t>one</a:t>
            </a:r>
            <a:r>
              <a:rPr lang="ru-RU" sz="900" b="1" dirty="0"/>
              <a:t> </a:t>
            </a:r>
            <a:r>
              <a:rPr lang="ru-RU" sz="900" b="1" dirty="0" err="1"/>
              <a:t>treatment</a:t>
            </a:r>
            <a:r>
              <a:rPr lang="ru-RU" sz="900" b="1" dirty="0"/>
              <a:t> </a:t>
            </a:r>
            <a:r>
              <a:rPr lang="ru-RU" sz="900" b="1" dirty="0" err="1"/>
              <a:t>arm</a:t>
            </a:r>
            <a:r>
              <a:rPr lang="ru-RU" sz="900" b="1" dirty="0"/>
              <a:t> </a:t>
            </a:r>
            <a:r>
              <a:rPr lang="ru-RU" sz="900" b="1" dirty="0" err="1"/>
              <a:t>consisting</a:t>
            </a:r>
            <a:r>
              <a:rPr lang="ru-RU" sz="900" b="1" dirty="0"/>
              <a:t> </a:t>
            </a:r>
            <a:r>
              <a:rPr lang="ru-RU" sz="900" b="1" dirty="0" err="1"/>
              <a:t>of</a:t>
            </a:r>
            <a:r>
              <a:rPr lang="ru-RU" sz="900" b="1" dirty="0"/>
              <a:t> </a:t>
            </a:r>
            <a:r>
              <a:rPr lang="ru-RU" sz="900" b="1" dirty="0" err="1"/>
              <a:t>face-to-face</a:t>
            </a:r>
            <a:r>
              <a:rPr lang="ru-RU" sz="900" b="1" dirty="0"/>
              <a:t> </a:t>
            </a:r>
            <a:r>
              <a:rPr lang="ru-RU" sz="900" b="1" dirty="0" err="1"/>
              <a:t>individual</a:t>
            </a:r>
            <a:r>
              <a:rPr lang="ru-RU" sz="900" b="1" dirty="0"/>
              <a:t> </a:t>
            </a:r>
            <a:r>
              <a:rPr lang="ru-RU" sz="900" b="1" dirty="0" err="1"/>
              <a:t>counselling</a:t>
            </a:r>
            <a:r>
              <a:rPr lang="ru-RU" sz="900" b="1" dirty="0"/>
              <a:t> </a:t>
            </a:r>
            <a:r>
              <a:rPr lang="ru-RU" sz="900" b="1" dirty="0" err="1"/>
              <a:t>from</a:t>
            </a:r>
            <a:r>
              <a:rPr lang="ru-RU" sz="900" b="1" dirty="0"/>
              <a:t> a </a:t>
            </a:r>
            <a:r>
              <a:rPr lang="ru-RU" sz="900" b="1" dirty="0" err="1"/>
              <a:t>healthcare</a:t>
            </a:r>
            <a:r>
              <a:rPr lang="ru-RU" sz="900" b="1" dirty="0"/>
              <a:t> </a:t>
            </a:r>
            <a:r>
              <a:rPr lang="ru-RU" sz="900" b="1" dirty="0" err="1"/>
              <a:t>worker</a:t>
            </a:r>
            <a:r>
              <a:rPr lang="ru-RU" sz="900" b="1" dirty="0"/>
              <a:t> </a:t>
            </a:r>
            <a:r>
              <a:rPr lang="ru-RU" sz="900" b="1" dirty="0" err="1"/>
              <a:t>not</a:t>
            </a:r>
            <a:r>
              <a:rPr lang="ru-RU" sz="900" b="1" dirty="0"/>
              <a:t> </a:t>
            </a:r>
            <a:r>
              <a:rPr lang="ru-RU" sz="900" b="1" dirty="0" err="1"/>
              <a:t>involved</a:t>
            </a:r>
            <a:r>
              <a:rPr lang="ru-RU" sz="900" b="1" dirty="0"/>
              <a:t> </a:t>
            </a:r>
            <a:r>
              <a:rPr lang="ru-RU" sz="900" b="1" dirty="0" err="1"/>
              <a:t>in</a:t>
            </a:r>
            <a:r>
              <a:rPr lang="ru-RU" sz="900" b="1" dirty="0"/>
              <a:t> </a:t>
            </a:r>
            <a:r>
              <a:rPr lang="ru-RU" sz="900" b="1" dirty="0" err="1"/>
              <a:t>routine</a:t>
            </a:r>
            <a:r>
              <a:rPr lang="ru-RU" sz="900" b="1" dirty="0"/>
              <a:t> </a:t>
            </a:r>
            <a:r>
              <a:rPr lang="ru-RU" sz="900" b="1" dirty="0" err="1"/>
              <a:t>clinical</a:t>
            </a:r>
            <a:r>
              <a:rPr lang="ru-RU" sz="900" b="1" dirty="0"/>
              <a:t> </a:t>
            </a:r>
            <a:r>
              <a:rPr lang="ru-RU" sz="900" b="1" dirty="0" err="1"/>
              <a:t>care</a:t>
            </a:r>
            <a:r>
              <a:rPr lang="ru-RU" sz="900" b="1" dirty="0"/>
              <a:t>. </a:t>
            </a:r>
            <a:r>
              <a:rPr lang="ru-RU" sz="900" b="1" dirty="0" err="1"/>
              <a:t>The</a:t>
            </a:r>
            <a:r>
              <a:rPr lang="ru-RU" sz="900" b="1" dirty="0"/>
              <a:t> </a:t>
            </a:r>
            <a:r>
              <a:rPr lang="ru-RU" sz="900" b="1" dirty="0" err="1"/>
              <a:t>outcome</a:t>
            </a:r>
            <a:r>
              <a:rPr lang="ru-RU" sz="900" b="1" dirty="0"/>
              <a:t> </a:t>
            </a:r>
            <a:r>
              <a:rPr lang="ru-RU" sz="900" b="1" dirty="0" err="1"/>
              <a:t>was</a:t>
            </a:r>
            <a:r>
              <a:rPr lang="ru-RU" sz="900" b="1" dirty="0"/>
              <a:t> </a:t>
            </a:r>
            <a:r>
              <a:rPr lang="ru-RU" sz="900" b="1" dirty="0" err="1"/>
              <a:t>smoking</a:t>
            </a:r>
            <a:r>
              <a:rPr lang="ru-RU" sz="900" b="1" dirty="0"/>
              <a:t> </a:t>
            </a:r>
            <a:r>
              <a:rPr lang="ru-RU" sz="900" b="1" dirty="0" err="1"/>
              <a:t>cessation</a:t>
            </a:r>
            <a:r>
              <a:rPr lang="ru-RU" sz="900" b="1" dirty="0"/>
              <a:t> </a:t>
            </a:r>
            <a:r>
              <a:rPr lang="ru-RU" sz="900" b="1" dirty="0" err="1"/>
              <a:t>at</a:t>
            </a:r>
            <a:r>
              <a:rPr lang="ru-RU" sz="900" b="1" dirty="0"/>
              <a:t> </a:t>
            </a:r>
            <a:r>
              <a:rPr lang="ru-RU" sz="900" b="1" dirty="0" err="1"/>
              <a:t>follow-up</a:t>
            </a:r>
            <a:r>
              <a:rPr lang="ru-RU" sz="900" b="1" dirty="0"/>
              <a:t> </a:t>
            </a:r>
            <a:r>
              <a:rPr lang="ru-RU" sz="900" b="1" dirty="0" err="1"/>
              <a:t>at</a:t>
            </a:r>
            <a:r>
              <a:rPr lang="ru-RU" sz="900" b="1" dirty="0"/>
              <a:t> </a:t>
            </a:r>
            <a:r>
              <a:rPr lang="ru-RU" sz="900" b="1" dirty="0" err="1"/>
              <a:t>least</a:t>
            </a:r>
            <a:r>
              <a:rPr lang="ru-RU" sz="900" b="1" dirty="0"/>
              <a:t> </a:t>
            </a:r>
            <a:r>
              <a:rPr lang="ru-RU" sz="900" b="1" dirty="0" err="1"/>
              <a:t>six</a:t>
            </a:r>
            <a:r>
              <a:rPr lang="ru-RU" sz="900" b="1" dirty="0"/>
              <a:t> </a:t>
            </a:r>
            <a:r>
              <a:rPr lang="ru-RU" sz="900" b="1" dirty="0" err="1"/>
              <a:t>months</a:t>
            </a:r>
            <a:r>
              <a:rPr lang="ru-RU" sz="900" b="1" dirty="0"/>
              <a:t> </a:t>
            </a:r>
            <a:r>
              <a:rPr lang="ru-RU" sz="900" b="1" dirty="0" err="1"/>
              <a:t>after</a:t>
            </a:r>
            <a:r>
              <a:rPr lang="ru-RU" sz="900" b="1" dirty="0"/>
              <a:t> </a:t>
            </a:r>
            <a:r>
              <a:rPr lang="ru-RU" sz="900" b="1" dirty="0" err="1"/>
              <a:t>the</a:t>
            </a:r>
            <a:r>
              <a:rPr lang="ru-RU" sz="900" b="1" dirty="0"/>
              <a:t> </a:t>
            </a:r>
            <a:r>
              <a:rPr lang="ru-RU" sz="900" b="1" dirty="0" err="1"/>
              <a:t>start</a:t>
            </a:r>
            <a:r>
              <a:rPr lang="ru-RU" sz="900" b="1" dirty="0"/>
              <a:t> </a:t>
            </a:r>
            <a:r>
              <a:rPr lang="ru-RU" sz="900" b="1" dirty="0" err="1"/>
              <a:t>of</a:t>
            </a:r>
            <a:r>
              <a:rPr lang="ru-RU" sz="900" b="1" dirty="0"/>
              <a:t> </a:t>
            </a:r>
            <a:r>
              <a:rPr lang="ru-RU" sz="900" b="1" dirty="0" err="1"/>
              <a:t>counselling</a:t>
            </a:r>
            <a:r>
              <a:rPr lang="ru-RU" sz="900" b="1" dirty="0"/>
              <a:t>.</a:t>
            </a:r>
          </a:p>
          <a:p>
            <a:pPr fontAlgn="base"/>
            <a:r>
              <a:rPr lang="ru-RU" sz="900" b="1" dirty="0" err="1"/>
              <a:t>Data</a:t>
            </a:r>
            <a:r>
              <a:rPr lang="ru-RU" sz="900" b="1" dirty="0"/>
              <a:t> </a:t>
            </a:r>
            <a:r>
              <a:rPr lang="ru-RU" sz="900" b="1" dirty="0" err="1"/>
              <a:t>collection</a:t>
            </a:r>
            <a:r>
              <a:rPr lang="ru-RU" sz="900" b="1" dirty="0"/>
              <a:t> </a:t>
            </a:r>
            <a:r>
              <a:rPr lang="ru-RU" sz="900" b="1" dirty="0" err="1"/>
              <a:t>and</a:t>
            </a:r>
            <a:r>
              <a:rPr lang="ru-RU" sz="900" b="1" dirty="0"/>
              <a:t> </a:t>
            </a:r>
            <a:r>
              <a:rPr lang="ru-RU" sz="900" b="1" dirty="0" err="1"/>
              <a:t>analysis</a:t>
            </a:r>
            <a:endParaRPr lang="ru-RU" sz="900" b="1" dirty="0"/>
          </a:p>
          <a:p>
            <a:pPr fontAlgn="base"/>
            <a:r>
              <a:rPr lang="ru-RU" sz="900" b="1" dirty="0" err="1"/>
              <a:t>Main</a:t>
            </a:r>
            <a:r>
              <a:rPr lang="ru-RU" sz="900" b="1" dirty="0"/>
              <a:t> </a:t>
            </a:r>
            <a:r>
              <a:rPr lang="ru-RU" sz="900" b="1" dirty="0" err="1"/>
              <a:t>results</a:t>
            </a:r>
            <a:endParaRPr lang="ru-RU" sz="900" b="1" dirty="0"/>
          </a:p>
          <a:p>
            <a:pPr fontAlgn="base"/>
            <a:r>
              <a:rPr lang="ru-RU" sz="900" b="1" dirty="0" err="1"/>
              <a:t>We</a:t>
            </a:r>
            <a:r>
              <a:rPr lang="ru-RU" sz="900" b="1" dirty="0"/>
              <a:t> </a:t>
            </a:r>
            <a:r>
              <a:rPr lang="ru-RU" sz="900" b="1" dirty="0" err="1"/>
              <a:t>identified</a:t>
            </a:r>
            <a:r>
              <a:rPr lang="ru-RU" sz="900" b="1" dirty="0"/>
              <a:t> 49 </a:t>
            </a:r>
            <a:r>
              <a:rPr lang="ru-RU" sz="900" b="1" dirty="0" err="1"/>
              <a:t>trials</a:t>
            </a:r>
            <a:r>
              <a:rPr lang="ru-RU" sz="900" b="1" dirty="0"/>
              <a:t> </a:t>
            </a:r>
            <a:r>
              <a:rPr lang="ru-RU" sz="900" b="1" dirty="0" err="1"/>
              <a:t>with</a:t>
            </a:r>
            <a:r>
              <a:rPr lang="ru-RU" sz="900" b="1" dirty="0"/>
              <a:t> </a:t>
            </a:r>
            <a:r>
              <a:rPr lang="ru-RU" sz="900" b="1" dirty="0" err="1"/>
              <a:t>around</a:t>
            </a:r>
            <a:r>
              <a:rPr lang="ru-RU" sz="900" b="1" dirty="0"/>
              <a:t> 19,000 </a:t>
            </a:r>
            <a:r>
              <a:rPr lang="ru-RU" sz="900" b="1" dirty="0" err="1"/>
              <a:t>participants</a:t>
            </a:r>
            <a:r>
              <a:rPr lang="ru-RU" sz="900" b="1" dirty="0"/>
              <a:t>. </a:t>
            </a:r>
            <a:r>
              <a:rPr lang="ru-RU" sz="900" b="1" dirty="0" err="1"/>
              <a:t>Thirty-three</a:t>
            </a:r>
            <a:r>
              <a:rPr lang="ru-RU" sz="900" b="1" dirty="0"/>
              <a:t> </a:t>
            </a:r>
            <a:r>
              <a:rPr lang="ru-RU" sz="900" b="1" dirty="0" err="1"/>
              <a:t>trials</a:t>
            </a:r>
            <a:r>
              <a:rPr lang="ru-RU" sz="900" b="1" dirty="0"/>
              <a:t> </a:t>
            </a:r>
            <a:r>
              <a:rPr lang="ru-RU" sz="900" b="1" dirty="0" err="1"/>
              <a:t>compared</a:t>
            </a:r>
            <a:r>
              <a:rPr lang="ru-RU" sz="900" b="1" dirty="0"/>
              <a:t> </a:t>
            </a:r>
            <a:r>
              <a:rPr lang="ru-RU" sz="900" b="1" dirty="0" err="1"/>
              <a:t>individual</a:t>
            </a:r>
            <a:r>
              <a:rPr lang="ru-RU" sz="900" b="1" dirty="0"/>
              <a:t> </a:t>
            </a:r>
            <a:r>
              <a:rPr lang="ru-RU" sz="900" b="1" dirty="0" err="1"/>
              <a:t>counselling</a:t>
            </a:r>
            <a:r>
              <a:rPr lang="ru-RU" sz="900" b="1" dirty="0"/>
              <a:t> </a:t>
            </a:r>
            <a:r>
              <a:rPr lang="ru-RU" sz="900" b="1" dirty="0" err="1"/>
              <a:t>to</a:t>
            </a:r>
            <a:r>
              <a:rPr lang="ru-RU" sz="900" b="1" dirty="0"/>
              <a:t> a </a:t>
            </a:r>
            <a:r>
              <a:rPr lang="ru-RU" sz="900" b="1" dirty="0" err="1"/>
              <a:t>minimal</a:t>
            </a:r>
            <a:r>
              <a:rPr lang="ru-RU" sz="900" b="1" dirty="0"/>
              <a:t> </a:t>
            </a:r>
            <a:r>
              <a:rPr lang="ru-RU" sz="900" b="1" dirty="0" err="1"/>
              <a:t>behavioural</a:t>
            </a:r>
            <a:r>
              <a:rPr lang="ru-RU" sz="900" b="1" dirty="0"/>
              <a:t> </a:t>
            </a:r>
            <a:r>
              <a:rPr lang="ru-RU" sz="900" b="1" dirty="0" err="1"/>
              <a:t>intervention</a:t>
            </a:r>
            <a:r>
              <a:rPr lang="ru-RU" sz="900" b="1" dirty="0"/>
              <a:t>. </a:t>
            </a:r>
            <a:r>
              <a:rPr lang="ru-RU" sz="900" b="1" dirty="0" err="1"/>
              <a:t>There</a:t>
            </a:r>
            <a:r>
              <a:rPr lang="ru-RU" sz="900" b="1" dirty="0"/>
              <a:t> </a:t>
            </a:r>
            <a:r>
              <a:rPr lang="ru-RU" sz="900" b="1" dirty="0" err="1"/>
              <a:t>was</a:t>
            </a:r>
            <a:r>
              <a:rPr lang="ru-RU" sz="900" b="1" dirty="0"/>
              <a:t> </a:t>
            </a:r>
            <a:r>
              <a:rPr lang="ru-RU" sz="900" b="1" dirty="0" err="1"/>
              <a:t>high-quality</a:t>
            </a:r>
            <a:r>
              <a:rPr lang="ru-RU" sz="900" b="1" dirty="0"/>
              <a:t> </a:t>
            </a:r>
            <a:r>
              <a:rPr lang="ru-RU" sz="900" b="1" dirty="0" err="1"/>
              <a:t>evidence</a:t>
            </a:r>
            <a:r>
              <a:rPr lang="ru-RU" sz="900" b="1" dirty="0"/>
              <a:t> </a:t>
            </a:r>
            <a:r>
              <a:rPr lang="ru-RU" sz="900" b="1" dirty="0" err="1"/>
              <a:t>that</a:t>
            </a:r>
            <a:r>
              <a:rPr lang="ru-RU" sz="900" b="1" dirty="0"/>
              <a:t> </a:t>
            </a:r>
            <a:r>
              <a:rPr lang="ru-RU" sz="900" b="1" dirty="0" err="1"/>
              <a:t>individual</a:t>
            </a:r>
            <a:r>
              <a:rPr lang="ru-RU" sz="900" b="1" dirty="0"/>
              <a:t> </a:t>
            </a:r>
            <a:r>
              <a:rPr lang="ru-RU" sz="900" b="1" dirty="0" err="1"/>
              <a:t>counselling</a:t>
            </a:r>
            <a:r>
              <a:rPr lang="ru-RU" sz="900" b="1" dirty="0"/>
              <a:t> </a:t>
            </a:r>
            <a:r>
              <a:rPr lang="ru-RU" sz="900" b="1" dirty="0" err="1"/>
              <a:t>was</a:t>
            </a:r>
            <a:r>
              <a:rPr lang="ru-RU" sz="900" b="1" dirty="0"/>
              <a:t> </a:t>
            </a:r>
            <a:r>
              <a:rPr lang="ru-RU" sz="900" b="1" dirty="0" err="1"/>
              <a:t>more</a:t>
            </a:r>
            <a:r>
              <a:rPr lang="ru-RU" sz="900" b="1" dirty="0"/>
              <a:t> </a:t>
            </a:r>
            <a:r>
              <a:rPr lang="ru-RU" sz="900" b="1" dirty="0" err="1"/>
              <a:t>effective</a:t>
            </a:r>
            <a:r>
              <a:rPr lang="ru-RU" sz="900" b="1" dirty="0"/>
              <a:t> </a:t>
            </a:r>
            <a:r>
              <a:rPr lang="ru-RU" sz="900" b="1" dirty="0" err="1"/>
              <a:t>than</a:t>
            </a:r>
            <a:r>
              <a:rPr lang="ru-RU" sz="900" b="1" dirty="0"/>
              <a:t> a </a:t>
            </a:r>
            <a:r>
              <a:rPr lang="ru-RU" sz="900" b="1" dirty="0" err="1"/>
              <a:t>minimal</a:t>
            </a:r>
            <a:r>
              <a:rPr lang="ru-RU" sz="900" b="1" dirty="0"/>
              <a:t> </a:t>
            </a:r>
            <a:r>
              <a:rPr lang="ru-RU" sz="900" b="1" dirty="0" err="1"/>
              <a:t>contact</a:t>
            </a:r>
            <a:r>
              <a:rPr lang="ru-RU" sz="900" b="1" dirty="0"/>
              <a:t> </a:t>
            </a:r>
            <a:r>
              <a:rPr lang="ru-RU" sz="900" b="1" dirty="0" err="1"/>
              <a:t>control</a:t>
            </a:r>
            <a:r>
              <a:rPr lang="ru-RU" sz="900" b="1" dirty="0"/>
              <a:t> (</a:t>
            </a:r>
            <a:r>
              <a:rPr lang="ru-RU" sz="900" b="1" dirty="0" err="1"/>
              <a:t>brief</a:t>
            </a:r>
            <a:r>
              <a:rPr lang="ru-RU" sz="900" b="1" dirty="0"/>
              <a:t> </a:t>
            </a:r>
            <a:r>
              <a:rPr lang="ru-RU" sz="900" b="1" dirty="0" err="1"/>
              <a:t>advice</a:t>
            </a:r>
            <a:r>
              <a:rPr lang="ru-RU" sz="900" b="1" dirty="0"/>
              <a:t>, </a:t>
            </a:r>
            <a:r>
              <a:rPr lang="ru-RU" sz="900" b="1" dirty="0" err="1"/>
              <a:t>usual</a:t>
            </a:r>
            <a:r>
              <a:rPr lang="ru-RU" sz="900" b="1" dirty="0"/>
              <a:t> </a:t>
            </a:r>
            <a:r>
              <a:rPr lang="ru-RU" sz="900" b="1" dirty="0" err="1"/>
              <a:t>care</a:t>
            </a:r>
            <a:r>
              <a:rPr lang="ru-RU" sz="900" b="1" dirty="0"/>
              <a:t>, </a:t>
            </a:r>
            <a:r>
              <a:rPr lang="ru-RU" sz="900" b="1" dirty="0" err="1"/>
              <a:t>or</a:t>
            </a:r>
            <a:r>
              <a:rPr lang="ru-RU" sz="900" b="1" dirty="0"/>
              <a:t> </a:t>
            </a:r>
            <a:r>
              <a:rPr lang="ru-RU" sz="900" b="1" dirty="0" err="1"/>
              <a:t>provision</a:t>
            </a:r>
            <a:r>
              <a:rPr lang="ru-RU" sz="900" b="1" dirty="0"/>
              <a:t> </a:t>
            </a:r>
            <a:r>
              <a:rPr lang="ru-RU" sz="900" b="1" dirty="0" err="1"/>
              <a:t>of</a:t>
            </a:r>
            <a:r>
              <a:rPr lang="ru-RU" sz="900" b="1" dirty="0"/>
              <a:t> </a:t>
            </a:r>
            <a:r>
              <a:rPr lang="ru-RU" sz="900" b="1" dirty="0" err="1"/>
              <a:t>self-help</a:t>
            </a:r>
            <a:r>
              <a:rPr lang="ru-RU" sz="900" b="1" dirty="0"/>
              <a:t> </a:t>
            </a:r>
            <a:r>
              <a:rPr lang="ru-RU" sz="900" b="1" dirty="0" err="1"/>
              <a:t>materials</a:t>
            </a:r>
            <a:r>
              <a:rPr lang="ru-RU" sz="900" b="1" dirty="0"/>
              <a:t>) </a:t>
            </a:r>
            <a:r>
              <a:rPr lang="ru-RU" sz="900" b="1" dirty="0" err="1"/>
              <a:t>when</a:t>
            </a:r>
            <a:r>
              <a:rPr lang="ru-RU" sz="900" b="1" dirty="0"/>
              <a:t> </a:t>
            </a:r>
            <a:r>
              <a:rPr lang="ru-RU" sz="900" b="1" dirty="0" err="1"/>
              <a:t>pharmacotherapy</a:t>
            </a:r>
            <a:r>
              <a:rPr lang="ru-RU" sz="900" b="1" dirty="0"/>
              <a:t> </a:t>
            </a:r>
            <a:r>
              <a:rPr lang="ru-RU" sz="900" b="1" dirty="0" err="1"/>
              <a:t>was</a:t>
            </a:r>
            <a:r>
              <a:rPr lang="ru-RU" sz="900" b="1" dirty="0"/>
              <a:t> </a:t>
            </a:r>
            <a:r>
              <a:rPr lang="ru-RU" sz="900" b="1" dirty="0" err="1"/>
              <a:t>not</a:t>
            </a:r>
            <a:r>
              <a:rPr lang="ru-RU" sz="900" b="1" dirty="0"/>
              <a:t> </a:t>
            </a:r>
            <a:r>
              <a:rPr lang="ru-RU" sz="900" b="1" dirty="0" err="1"/>
              <a:t>offered</a:t>
            </a:r>
            <a:r>
              <a:rPr lang="ru-RU" sz="900" b="1" dirty="0"/>
              <a:t> </a:t>
            </a:r>
            <a:r>
              <a:rPr lang="ru-RU" sz="900" b="1" dirty="0" err="1"/>
              <a:t>to</a:t>
            </a:r>
            <a:r>
              <a:rPr lang="ru-RU" sz="900" b="1" dirty="0"/>
              <a:t> </a:t>
            </a:r>
            <a:r>
              <a:rPr lang="ru-RU" sz="900" b="1" dirty="0" err="1"/>
              <a:t>any</a:t>
            </a:r>
            <a:r>
              <a:rPr lang="ru-RU" sz="900" b="1" dirty="0"/>
              <a:t> </a:t>
            </a:r>
            <a:r>
              <a:rPr lang="ru-RU" sz="900" b="1" dirty="0" err="1"/>
              <a:t>participants</a:t>
            </a:r>
            <a:r>
              <a:rPr lang="ru-RU" sz="900" b="1" dirty="0"/>
              <a:t> (RR 1.57, 95% </a:t>
            </a:r>
            <a:r>
              <a:rPr lang="ru-RU" sz="900" b="1" dirty="0" err="1"/>
              <a:t>confidence</a:t>
            </a:r>
            <a:r>
              <a:rPr lang="ru-RU" sz="900" b="1" dirty="0"/>
              <a:t> </a:t>
            </a:r>
            <a:r>
              <a:rPr lang="ru-RU" sz="900" b="1" dirty="0" err="1"/>
              <a:t>interval</a:t>
            </a:r>
            <a:r>
              <a:rPr lang="ru-RU" sz="900" b="1" dirty="0"/>
              <a:t> (CI) 1.40 </a:t>
            </a:r>
            <a:r>
              <a:rPr lang="ru-RU" sz="900" b="1" dirty="0" err="1"/>
              <a:t>to</a:t>
            </a:r>
            <a:r>
              <a:rPr lang="ru-RU" sz="900" b="1" dirty="0"/>
              <a:t> 1.77; 27 </a:t>
            </a:r>
            <a:r>
              <a:rPr lang="ru-RU" sz="900" b="1" dirty="0" err="1"/>
              <a:t>studies</a:t>
            </a:r>
            <a:r>
              <a:rPr lang="ru-RU" sz="900" b="1" dirty="0"/>
              <a:t>, 11,100 </a:t>
            </a:r>
            <a:r>
              <a:rPr lang="ru-RU" sz="900" b="1" dirty="0" err="1"/>
              <a:t>participants</a:t>
            </a:r>
            <a:r>
              <a:rPr lang="ru-RU" sz="900" b="1" dirty="0"/>
              <a:t>; I</a:t>
            </a:r>
            <a:r>
              <a:rPr lang="ru-RU" sz="900" b="1" baseline="30000" dirty="0"/>
              <a:t>2</a:t>
            </a:r>
            <a:r>
              <a:rPr lang="ru-RU" sz="900" b="1" dirty="0"/>
              <a:t> = 50%). </a:t>
            </a:r>
            <a:r>
              <a:rPr lang="ru-RU" sz="900" b="1" dirty="0" err="1"/>
              <a:t>There</a:t>
            </a:r>
            <a:r>
              <a:rPr lang="ru-RU" sz="900" b="1" dirty="0"/>
              <a:t> </a:t>
            </a:r>
            <a:r>
              <a:rPr lang="ru-RU" sz="900" b="1" dirty="0" err="1"/>
              <a:t>was</a:t>
            </a:r>
            <a:r>
              <a:rPr lang="ru-RU" sz="900" b="1" dirty="0"/>
              <a:t> </a:t>
            </a:r>
            <a:r>
              <a:rPr lang="ru-RU" sz="900" b="1" dirty="0" err="1"/>
              <a:t>moderate-quality</a:t>
            </a:r>
            <a:r>
              <a:rPr lang="ru-RU" sz="900" b="1" dirty="0"/>
              <a:t> </a:t>
            </a:r>
            <a:r>
              <a:rPr lang="ru-RU" sz="900" b="1" dirty="0" err="1"/>
              <a:t>evidence</a:t>
            </a:r>
            <a:r>
              <a:rPr lang="ru-RU" sz="900" b="1" dirty="0"/>
              <a:t> (</a:t>
            </a:r>
            <a:r>
              <a:rPr lang="ru-RU" sz="900" b="1" dirty="0" err="1"/>
              <a:t>downgraded</a:t>
            </a:r>
            <a:r>
              <a:rPr lang="ru-RU" sz="900" b="1" dirty="0"/>
              <a:t> </a:t>
            </a:r>
            <a:r>
              <a:rPr lang="ru-RU" sz="900" b="1" dirty="0" err="1"/>
              <a:t>due</a:t>
            </a:r>
            <a:r>
              <a:rPr lang="ru-RU" sz="900" b="1" dirty="0"/>
              <a:t> </a:t>
            </a:r>
            <a:r>
              <a:rPr lang="ru-RU" sz="900" b="1" dirty="0" err="1"/>
              <a:t>to</a:t>
            </a:r>
            <a:r>
              <a:rPr lang="ru-RU" sz="900" b="1" dirty="0"/>
              <a:t> </a:t>
            </a:r>
            <a:r>
              <a:rPr lang="ru-RU" sz="900" b="1" dirty="0" err="1"/>
              <a:t>imprecision</a:t>
            </a:r>
            <a:r>
              <a:rPr lang="ru-RU" sz="900" b="1" dirty="0"/>
              <a:t>) </a:t>
            </a:r>
            <a:r>
              <a:rPr lang="ru-RU" sz="900" b="1" dirty="0" err="1"/>
              <a:t>of</a:t>
            </a:r>
            <a:r>
              <a:rPr lang="ru-RU" sz="900" b="1" dirty="0"/>
              <a:t> a </a:t>
            </a:r>
            <a:r>
              <a:rPr lang="ru-RU" sz="900" b="1" dirty="0" err="1"/>
              <a:t>benefit</a:t>
            </a:r>
            <a:r>
              <a:rPr lang="ru-RU" sz="900" b="1" dirty="0"/>
              <a:t> </a:t>
            </a:r>
            <a:r>
              <a:rPr lang="ru-RU" sz="900" b="1" dirty="0" err="1"/>
              <a:t>of</a:t>
            </a:r>
            <a:r>
              <a:rPr lang="ru-RU" sz="900" b="1" dirty="0"/>
              <a:t> </a:t>
            </a:r>
            <a:r>
              <a:rPr lang="ru-RU" sz="900" b="1" dirty="0" err="1"/>
              <a:t>counselling</a:t>
            </a:r>
            <a:r>
              <a:rPr lang="ru-RU" sz="900" b="1" dirty="0"/>
              <a:t> </a:t>
            </a:r>
            <a:r>
              <a:rPr lang="ru-RU" sz="900" b="1" dirty="0" err="1"/>
              <a:t>when</a:t>
            </a:r>
            <a:r>
              <a:rPr lang="ru-RU" sz="900" b="1" dirty="0"/>
              <a:t> </a:t>
            </a:r>
            <a:r>
              <a:rPr lang="ru-RU" sz="900" b="1" dirty="0" err="1"/>
              <a:t>all</a:t>
            </a:r>
            <a:r>
              <a:rPr lang="ru-RU" sz="900" b="1" dirty="0"/>
              <a:t> </a:t>
            </a:r>
            <a:r>
              <a:rPr lang="ru-RU" sz="900" b="1" dirty="0" err="1"/>
              <a:t>participants</a:t>
            </a:r>
            <a:r>
              <a:rPr lang="ru-RU" sz="900" b="1" dirty="0"/>
              <a:t> </a:t>
            </a:r>
            <a:r>
              <a:rPr lang="ru-RU" sz="900" b="1" dirty="0" err="1"/>
              <a:t>received</a:t>
            </a:r>
            <a:r>
              <a:rPr lang="ru-RU" sz="900" b="1" dirty="0"/>
              <a:t> </a:t>
            </a:r>
            <a:r>
              <a:rPr lang="ru-RU" sz="900" b="1" dirty="0" err="1"/>
              <a:t>pharmacotherapy</a:t>
            </a:r>
            <a:r>
              <a:rPr lang="ru-RU" sz="900" b="1" dirty="0"/>
              <a:t> (</a:t>
            </a:r>
            <a:r>
              <a:rPr lang="ru-RU" sz="900" b="1" dirty="0" err="1"/>
              <a:t>nicotine</a:t>
            </a:r>
            <a:r>
              <a:rPr lang="ru-RU" sz="900" b="1" dirty="0"/>
              <a:t> </a:t>
            </a:r>
            <a:r>
              <a:rPr lang="ru-RU" sz="900" b="1" dirty="0" err="1"/>
              <a:t>replacement</a:t>
            </a:r>
            <a:r>
              <a:rPr lang="ru-RU" sz="900" b="1" dirty="0"/>
              <a:t> </a:t>
            </a:r>
            <a:r>
              <a:rPr lang="ru-RU" sz="900" b="1" dirty="0" err="1"/>
              <a:t>therapy</a:t>
            </a:r>
            <a:r>
              <a:rPr lang="ru-RU" sz="900" b="1" dirty="0"/>
              <a:t>) (RR 1.24, 95% CI 1.01 </a:t>
            </a:r>
            <a:r>
              <a:rPr lang="ru-RU" sz="900" b="1" dirty="0" err="1"/>
              <a:t>to</a:t>
            </a:r>
            <a:r>
              <a:rPr lang="ru-RU" sz="900" b="1" dirty="0"/>
              <a:t> 1.51; 6 </a:t>
            </a:r>
            <a:r>
              <a:rPr lang="ru-RU" sz="900" b="1" dirty="0" err="1"/>
              <a:t>studies</a:t>
            </a:r>
            <a:r>
              <a:rPr lang="ru-RU" sz="900" b="1" dirty="0"/>
              <a:t>, 2662 </a:t>
            </a:r>
            <a:r>
              <a:rPr lang="ru-RU" sz="900" b="1" dirty="0" err="1"/>
              <a:t>participants</a:t>
            </a:r>
            <a:r>
              <a:rPr lang="ru-RU" sz="900" b="1" dirty="0"/>
              <a:t>; I</a:t>
            </a:r>
            <a:r>
              <a:rPr lang="ru-RU" sz="900" b="1" baseline="30000" dirty="0"/>
              <a:t>2</a:t>
            </a:r>
            <a:r>
              <a:rPr lang="ru-RU" sz="900" b="1" dirty="0"/>
              <a:t> = 0%). </a:t>
            </a:r>
            <a:r>
              <a:rPr lang="ru-RU" sz="900" b="1" dirty="0" err="1"/>
              <a:t>There</a:t>
            </a:r>
            <a:r>
              <a:rPr lang="ru-RU" sz="900" b="1" dirty="0"/>
              <a:t> </a:t>
            </a:r>
            <a:r>
              <a:rPr lang="ru-RU" sz="900" b="1" dirty="0" err="1"/>
              <a:t>was</a:t>
            </a:r>
            <a:r>
              <a:rPr lang="ru-RU" sz="900" b="1" dirty="0"/>
              <a:t> </a:t>
            </a:r>
            <a:r>
              <a:rPr lang="ru-RU" sz="900" b="1" dirty="0" err="1"/>
              <a:t>moderate-quality</a:t>
            </a:r>
            <a:r>
              <a:rPr lang="ru-RU" sz="900" b="1" dirty="0"/>
              <a:t> </a:t>
            </a:r>
            <a:r>
              <a:rPr lang="ru-RU" sz="900" b="1" dirty="0" err="1"/>
              <a:t>evidence</a:t>
            </a:r>
            <a:r>
              <a:rPr lang="ru-RU" sz="900" b="1" dirty="0"/>
              <a:t> (</a:t>
            </a:r>
            <a:r>
              <a:rPr lang="ru-RU" sz="900" b="1" dirty="0" err="1"/>
              <a:t>downgraded</a:t>
            </a:r>
            <a:r>
              <a:rPr lang="ru-RU" sz="900" b="1" dirty="0"/>
              <a:t> </a:t>
            </a:r>
            <a:r>
              <a:rPr lang="ru-RU" sz="900" b="1" dirty="0" err="1"/>
              <a:t>due</a:t>
            </a:r>
            <a:r>
              <a:rPr lang="ru-RU" sz="900" b="1" dirty="0"/>
              <a:t> </a:t>
            </a:r>
            <a:r>
              <a:rPr lang="ru-RU" sz="900" b="1" dirty="0" err="1"/>
              <a:t>to</a:t>
            </a:r>
            <a:r>
              <a:rPr lang="ru-RU" sz="900" b="1" dirty="0"/>
              <a:t> </a:t>
            </a:r>
            <a:r>
              <a:rPr lang="ru-RU" sz="900" b="1" dirty="0" err="1"/>
              <a:t>imprecision</a:t>
            </a:r>
            <a:r>
              <a:rPr lang="ru-RU" sz="900" b="1" dirty="0"/>
              <a:t>) </a:t>
            </a:r>
            <a:r>
              <a:rPr lang="ru-RU" sz="900" b="1" dirty="0" err="1"/>
              <a:t>for</a:t>
            </a:r>
            <a:r>
              <a:rPr lang="ru-RU" sz="900" b="1" dirty="0"/>
              <a:t> a </a:t>
            </a:r>
            <a:r>
              <a:rPr lang="ru-RU" sz="900" b="1" dirty="0" err="1"/>
              <a:t>small</a:t>
            </a:r>
            <a:r>
              <a:rPr lang="ru-RU" sz="900" b="1" dirty="0"/>
              <a:t> </a:t>
            </a:r>
            <a:r>
              <a:rPr lang="ru-RU" sz="900" b="1" dirty="0" err="1"/>
              <a:t>benefit</a:t>
            </a:r>
            <a:r>
              <a:rPr lang="ru-RU" sz="900" b="1" dirty="0"/>
              <a:t> </a:t>
            </a:r>
            <a:r>
              <a:rPr lang="ru-RU" sz="900" b="1" dirty="0" err="1"/>
              <a:t>of</a:t>
            </a:r>
            <a:r>
              <a:rPr lang="ru-RU" sz="900" b="1" dirty="0"/>
              <a:t> </a:t>
            </a:r>
            <a:r>
              <a:rPr lang="ru-RU" sz="900" b="1" dirty="0" err="1"/>
              <a:t>more</a:t>
            </a:r>
            <a:r>
              <a:rPr lang="ru-RU" sz="900" b="1" dirty="0"/>
              <a:t> </a:t>
            </a:r>
            <a:r>
              <a:rPr lang="ru-RU" sz="900" b="1" dirty="0" err="1"/>
              <a:t>intensive</a:t>
            </a:r>
            <a:r>
              <a:rPr lang="ru-RU" sz="900" b="1" dirty="0"/>
              <a:t> </a:t>
            </a:r>
            <a:r>
              <a:rPr lang="ru-RU" sz="900" b="1" dirty="0" err="1"/>
              <a:t>counselling</a:t>
            </a:r>
            <a:r>
              <a:rPr lang="ru-RU" sz="900" b="1" dirty="0"/>
              <a:t> </a:t>
            </a:r>
            <a:r>
              <a:rPr lang="ru-RU" sz="900" b="1" dirty="0" err="1"/>
              <a:t>compared</a:t>
            </a:r>
            <a:r>
              <a:rPr lang="ru-RU" sz="900" b="1" dirty="0"/>
              <a:t> </a:t>
            </a:r>
            <a:r>
              <a:rPr lang="ru-RU" sz="900" b="1" dirty="0" err="1"/>
              <a:t>to</a:t>
            </a:r>
            <a:r>
              <a:rPr lang="ru-RU" sz="900" b="1" dirty="0"/>
              <a:t> </a:t>
            </a:r>
            <a:r>
              <a:rPr lang="ru-RU" sz="900" b="1" dirty="0" err="1"/>
              <a:t>brief</a:t>
            </a:r>
            <a:r>
              <a:rPr lang="ru-RU" sz="900" b="1" dirty="0"/>
              <a:t> </a:t>
            </a:r>
            <a:r>
              <a:rPr lang="ru-RU" sz="900" b="1" dirty="0" err="1"/>
              <a:t>counselling</a:t>
            </a:r>
            <a:r>
              <a:rPr lang="ru-RU" sz="900" b="1" dirty="0"/>
              <a:t> (RR 1.29, 95% CI 1.09 </a:t>
            </a:r>
            <a:r>
              <a:rPr lang="ru-RU" sz="900" b="1" dirty="0" err="1"/>
              <a:t>to</a:t>
            </a:r>
            <a:r>
              <a:rPr lang="ru-RU" sz="900" b="1" dirty="0"/>
              <a:t> 1.53; 11 </a:t>
            </a:r>
            <a:r>
              <a:rPr lang="ru-RU" sz="900" b="1" dirty="0" err="1"/>
              <a:t>studies</a:t>
            </a:r>
            <a:r>
              <a:rPr lang="ru-RU" sz="900" b="1" dirty="0"/>
              <a:t>, 2920 </a:t>
            </a:r>
            <a:r>
              <a:rPr lang="ru-RU" sz="900" b="1" dirty="0" err="1"/>
              <a:t>participants</a:t>
            </a:r>
            <a:r>
              <a:rPr lang="ru-RU" sz="900" b="1" dirty="0"/>
              <a:t>; I</a:t>
            </a:r>
            <a:r>
              <a:rPr lang="ru-RU" sz="900" b="1" baseline="30000" dirty="0"/>
              <a:t>2</a:t>
            </a:r>
            <a:r>
              <a:rPr lang="ru-RU" sz="900" b="1" dirty="0"/>
              <a:t> = 48%). </a:t>
            </a:r>
            <a:r>
              <a:rPr lang="ru-RU" sz="900" b="1" dirty="0" err="1"/>
              <a:t>None</a:t>
            </a:r>
            <a:r>
              <a:rPr lang="ru-RU" sz="900" b="1" dirty="0"/>
              <a:t> </a:t>
            </a:r>
            <a:r>
              <a:rPr lang="ru-RU" sz="900" b="1" dirty="0" err="1"/>
              <a:t>of</a:t>
            </a:r>
            <a:r>
              <a:rPr lang="ru-RU" sz="900" b="1" dirty="0"/>
              <a:t> </a:t>
            </a:r>
            <a:r>
              <a:rPr lang="ru-RU" sz="900" b="1" dirty="0" err="1"/>
              <a:t>the</a:t>
            </a:r>
            <a:r>
              <a:rPr lang="ru-RU" sz="900" b="1" dirty="0"/>
              <a:t> </a:t>
            </a:r>
            <a:r>
              <a:rPr lang="ru-RU" sz="900" b="1" dirty="0" err="1"/>
              <a:t>five</a:t>
            </a:r>
            <a:r>
              <a:rPr lang="ru-RU" sz="900" b="1" dirty="0"/>
              <a:t> </a:t>
            </a:r>
            <a:r>
              <a:rPr lang="ru-RU" sz="900" b="1" dirty="0" err="1"/>
              <a:t>other</a:t>
            </a:r>
            <a:r>
              <a:rPr lang="ru-RU" sz="900" b="1" dirty="0"/>
              <a:t> </a:t>
            </a:r>
            <a:r>
              <a:rPr lang="ru-RU" sz="900" b="1" dirty="0" err="1"/>
              <a:t>trials</a:t>
            </a:r>
            <a:r>
              <a:rPr lang="ru-RU" sz="900" b="1" dirty="0"/>
              <a:t> </a:t>
            </a:r>
            <a:r>
              <a:rPr lang="ru-RU" sz="900" b="1" dirty="0" err="1"/>
              <a:t>that</a:t>
            </a:r>
            <a:r>
              <a:rPr lang="ru-RU" sz="900" b="1" dirty="0"/>
              <a:t> </a:t>
            </a:r>
            <a:r>
              <a:rPr lang="ru-RU" sz="900" b="1" dirty="0" err="1"/>
              <a:t>compared</a:t>
            </a:r>
            <a:r>
              <a:rPr lang="ru-RU" sz="900" b="1" dirty="0"/>
              <a:t> </a:t>
            </a:r>
            <a:r>
              <a:rPr lang="ru-RU" sz="900" b="1" dirty="0" err="1"/>
              <a:t>different</a:t>
            </a:r>
            <a:r>
              <a:rPr lang="ru-RU" sz="900" b="1" dirty="0"/>
              <a:t> </a:t>
            </a:r>
            <a:r>
              <a:rPr lang="ru-RU" sz="900" b="1" dirty="0" err="1"/>
              <a:t>counselling</a:t>
            </a:r>
            <a:r>
              <a:rPr lang="ru-RU" sz="900" b="1" dirty="0"/>
              <a:t> </a:t>
            </a:r>
            <a:r>
              <a:rPr lang="ru-RU" sz="900" b="1" dirty="0" err="1"/>
              <a:t>models</a:t>
            </a:r>
            <a:r>
              <a:rPr lang="ru-RU" sz="900" b="1" dirty="0"/>
              <a:t> </a:t>
            </a:r>
            <a:r>
              <a:rPr lang="ru-RU" sz="900" b="1" dirty="0" err="1"/>
              <a:t>of</a:t>
            </a:r>
            <a:r>
              <a:rPr lang="ru-RU" sz="900" b="1" dirty="0"/>
              <a:t> </a:t>
            </a:r>
            <a:r>
              <a:rPr lang="ru-RU" sz="900" b="1" dirty="0" err="1"/>
              <a:t>similar</a:t>
            </a:r>
            <a:r>
              <a:rPr lang="ru-RU" sz="900" b="1" dirty="0"/>
              <a:t> </a:t>
            </a:r>
            <a:r>
              <a:rPr lang="ru-RU" sz="900" b="1" dirty="0" err="1"/>
              <a:t>intensity</a:t>
            </a:r>
            <a:r>
              <a:rPr lang="ru-RU" sz="900" b="1" dirty="0"/>
              <a:t> </a:t>
            </a:r>
            <a:r>
              <a:rPr lang="ru-RU" sz="900" b="1" dirty="0" err="1"/>
              <a:t>detected</a:t>
            </a:r>
            <a:r>
              <a:rPr lang="ru-RU" sz="900" b="1" dirty="0"/>
              <a:t> </a:t>
            </a:r>
            <a:r>
              <a:rPr lang="ru-RU" sz="900" b="1" dirty="0" err="1"/>
              <a:t>significant</a:t>
            </a:r>
            <a:r>
              <a:rPr lang="ru-RU" sz="900" b="1" dirty="0"/>
              <a:t> </a:t>
            </a:r>
            <a:r>
              <a:rPr lang="ru-RU" sz="900" b="1" dirty="0" err="1"/>
              <a:t>differences</a:t>
            </a:r>
            <a:r>
              <a:rPr lang="ru-RU" sz="900" b="1" dirty="0"/>
              <a:t>.</a:t>
            </a:r>
          </a:p>
          <a:p>
            <a:pPr fontAlgn="base"/>
            <a:r>
              <a:rPr lang="ru-RU" sz="900" b="1" dirty="0" err="1"/>
              <a:t>Results</a:t>
            </a:r>
            <a:r>
              <a:rPr lang="ru-RU" sz="900" b="1" dirty="0"/>
              <a:t> </a:t>
            </a:r>
            <a:r>
              <a:rPr lang="ru-RU" sz="900" b="1" dirty="0" err="1"/>
              <a:t>and</a:t>
            </a:r>
            <a:r>
              <a:rPr lang="ru-RU" sz="900" b="1" dirty="0"/>
              <a:t> </a:t>
            </a:r>
            <a:r>
              <a:rPr lang="ru-RU" sz="900" b="1" dirty="0" err="1"/>
              <a:t>quality</a:t>
            </a:r>
            <a:r>
              <a:rPr lang="ru-RU" sz="900" b="1" dirty="0"/>
              <a:t> </a:t>
            </a:r>
            <a:r>
              <a:rPr lang="ru-RU" sz="900" b="1" dirty="0" err="1"/>
              <a:t>of</a:t>
            </a:r>
            <a:r>
              <a:rPr lang="ru-RU" sz="900" b="1" dirty="0"/>
              <a:t> </a:t>
            </a:r>
            <a:r>
              <a:rPr lang="ru-RU" sz="900" b="1" dirty="0" err="1"/>
              <a:t>evidence</a:t>
            </a:r>
            <a:endParaRPr lang="ru-RU" sz="900" b="1" dirty="0"/>
          </a:p>
          <a:p>
            <a:pPr fontAlgn="base"/>
            <a:r>
              <a:rPr lang="ru-RU" sz="900" b="1" dirty="0" err="1"/>
              <a:t>Combining</a:t>
            </a:r>
            <a:r>
              <a:rPr lang="ru-RU" sz="900" b="1" dirty="0"/>
              <a:t> </a:t>
            </a:r>
            <a:r>
              <a:rPr lang="ru-RU" sz="900" b="1" dirty="0" err="1"/>
              <a:t>the</a:t>
            </a:r>
            <a:r>
              <a:rPr lang="ru-RU" sz="900" b="1" dirty="0"/>
              <a:t> </a:t>
            </a:r>
            <a:r>
              <a:rPr lang="ru-RU" sz="900" b="1" dirty="0" err="1"/>
              <a:t>results</a:t>
            </a:r>
            <a:r>
              <a:rPr lang="ru-RU" sz="900" b="1" dirty="0"/>
              <a:t> </a:t>
            </a:r>
            <a:r>
              <a:rPr lang="ru-RU" sz="900" b="1" dirty="0" err="1"/>
              <a:t>of</a:t>
            </a:r>
            <a:r>
              <a:rPr lang="ru-RU" sz="900" b="1" dirty="0"/>
              <a:t> </a:t>
            </a:r>
            <a:r>
              <a:rPr lang="ru-RU" sz="900" b="1" dirty="0" err="1"/>
              <a:t>the</a:t>
            </a:r>
            <a:r>
              <a:rPr lang="ru-RU" sz="900" b="1" dirty="0"/>
              <a:t> </a:t>
            </a:r>
            <a:r>
              <a:rPr lang="ru-RU" sz="900" b="1" dirty="0" err="1"/>
              <a:t>studies</a:t>
            </a:r>
            <a:r>
              <a:rPr lang="ru-RU" sz="900" b="1" dirty="0"/>
              <a:t> </a:t>
            </a:r>
            <a:r>
              <a:rPr lang="ru-RU" sz="900" b="1" dirty="0" err="1"/>
              <a:t>showed</a:t>
            </a:r>
            <a:r>
              <a:rPr lang="ru-RU" sz="900" b="1" dirty="0"/>
              <a:t> </a:t>
            </a:r>
            <a:r>
              <a:rPr lang="ru-RU" sz="900" b="1" dirty="0" err="1"/>
              <a:t>that</a:t>
            </a:r>
            <a:r>
              <a:rPr lang="ru-RU" sz="900" b="1" dirty="0"/>
              <a:t> </a:t>
            </a:r>
            <a:r>
              <a:rPr lang="ru-RU" sz="900" b="1" dirty="0" err="1"/>
              <a:t>having</a:t>
            </a:r>
            <a:r>
              <a:rPr lang="ru-RU" sz="900" b="1" dirty="0"/>
              <a:t> </a:t>
            </a:r>
            <a:r>
              <a:rPr lang="ru-RU" sz="900" b="1" dirty="0" err="1"/>
              <a:t>individual</a:t>
            </a:r>
            <a:r>
              <a:rPr lang="ru-RU" sz="900" b="1" dirty="0"/>
              <a:t> </a:t>
            </a:r>
            <a:r>
              <a:rPr lang="ru-RU" sz="900" b="1" dirty="0" err="1"/>
              <a:t>counselling</a:t>
            </a:r>
            <a:r>
              <a:rPr lang="ru-RU" sz="900" b="1" dirty="0"/>
              <a:t> </a:t>
            </a:r>
            <a:r>
              <a:rPr lang="ru-RU" sz="900" b="1" dirty="0" err="1"/>
              <a:t>could</a:t>
            </a:r>
            <a:r>
              <a:rPr lang="ru-RU" sz="900" b="1" dirty="0"/>
              <a:t> </a:t>
            </a:r>
            <a:r>
              <a:rPr lang="ru-RU" sz="900" b="1" dirty="0" err="1"/>
              <a:t>increase</a:t>
            </a:r>
            <a:r>
              <a:rPr lang="ru-RU" sz="900" b="1" dirty="0"/>
              <a:t> </a:t>
            </a:r>
            <a:r>
              <a:rPr lang="ru-RU" sz="900" b="1" dirty="0" err="1"/>
              <a:t>the</a:t>
            </a:r>
            <a:r>
              <a:rPr lang="ru-RU" sz="900" b="1" dirty="0"/>
              <a:t> </a:t>
            </a:r>
            <a:r>
              <a:rPr lang="ru-RU" sz="900" b="1" dirty="0" err="1"/>
              <a:t>chance</a:t>
            </a:r>
            <a:r>
              <a:rPr lang="ru-RU" sz="900" b="1" dirty="0"/>
              <a:t> </a:t>
            </a:r>
            <a:r>
              <a:rPr lang="ru-RU" sz="900" b="1" dirty="0" err="1"/>
              <a:t>of</a:t>
            </a:r>
            <a:r>
              <a:rPr lang="ru-RU" sz="900" b="1" dirty="0"/>
              <a:t> </a:t>
            </a:r>
            <a:r>
              <a:rPr lang="ru-RU" sz="900" b="1" dirty="0" err="1"/>
              <a:t>quitting</a:t>
            </a:r>
            <a:r>
              <a:rPr lang="ru-RU" sz="900" b="1" dirty="0"/>
              <a:t> </a:t>
            </a:r>
            <a:r>
              <a:rPr lang="ru-RU" sz="900" b="1" dirty="0" err="1"/>
              <a:t>by</a:t>
            </a:r>
            <a:r>
              <a:rPr lang="ru-RU" sz="900" b="1" dirty="0"/>
              <a:t> </a:t>
            </a:r>
            <a:r>
              <a:rPr lang="ru-RU" sz="900" b="1" dirty="0" err="1"/>
              <a:t>between</a:t>
            </a:r>
            <a:r>
              <a:rPr lang="ru-RU" sz="900" b="1" dirty="0"/>
              <a:t> 40% </a:t>
            </a:r>
            <a:r>
              <a:rPr lang="ru-RU" sz="900" b="1" dirty="0" err="1"/>
              <a:t>and</a:t>
            </a:r>
            <a:r>
              <a:rPr lang="ru-RU" sz="900" b="1" dirty="0"/>
              <a:t> 60%, </a:t>
            </a:r>
            <a:r>
              <a:rPr lang="ru-RU" sz="900" b="1" dirty="0" err="1"/>
              <a:t>compared</a:t>
            </a:r>
            <a:r>
              <a:rPr lang="ru-RU" sz="900" b="1" dirty="0"/>
              <a:t> </a:t>
            </a:r>
            <a:r>
              <a:rPr lang="ru-RU" sz="900" b="1" dirty="0" err="1"/>
              <a:t>to</a:t>
            </a:r>
            <a:r>
              <a:rPr lang="ru-RU" sz="900" b="1" dirty="0"/>
              <a:t> </a:t>
            </a:r>
            <a:r>
              <a:rPr lang="ru-RU" sz="900" b="1" dirty="0" err="1"/>
              <a:t>minimal</a:t>
            </a:r>
            <a:r>
              <a:rPr lang="ru-RU" sz="900" b="1" dirty="0"/>
              <a:t> </a:t>
            </a:r>
            <a:r>
              <a:rPr lang="ru-RU" sz="900" b="1" dirty="0" err="1"/>
              <a:t>support</a:t>
            </a:r>
            <a:r>
              <a:rPr lang="ru-RU" sz="900" b="1" dirty="0"/>
              <a:t>. </a:t>
            </a:r>
            <a:r>
              <a:rPr lang="ru-RU" sz="900" b="1" dirty="0" err="1"/>
              <a:t>This</a:t>
            </a:r>
            <a:r>
              <a:rPr lang="ru-RU" sz="900" b="1" dirty="0"/>
              <a:t> </a:t>
            </a:r>
            <a:r>
              <a:rPr lang="ru-RU" sz="900" b="1" dirty="0" err="1"/>
              <a:t>means</a:t>
            </a:r>
            <a:r>
              <a:rPr lang="ru-RU" sz="900" b="1" dirty="0"/>
              <a:t> </a:t>
            </a:r>
            <a:r>
              <a:rPr lang="ru-RU" sz="900" b="1" dirty="0" err="1"/>
              <a:t>that</a:t>
            </a:r>
            <a:r>
              <a:rPr lang="ru-RU" sz="900" b="1" dirty="0"/>
              <a:t> </a:t>
            </a:r>
            <a:r>
              <a:rPr lang="ru-RU" sz="900" b="1" dirty="0" err="1"/>
              <a:t>if</a:t>
            </a:r>
            <a:r>
              <a:rPr lang="ru-RU" sz="900" b="1" dirty="0"/>
              <a:t> </a:t>
            </a:r>
            <a:r>
              <a:rPr lang="ru-RU" sz="900" b="1" dirty="0" err="1"/>
              <a:t>seven</a:t>
            </a:r>
            <a:r>
              <a:rPr lang="ru-RU" sz="900" b="1" dirty="0"/>
              <a:t> </a:t>
            </a:r>
            <a:r>
              <a:rPr lang="ru-RU" sz="900" b="1" dirty="0" err="1"/>
              <a:t>out</a:t>
            </a:r>
            <a:r>
              <a:rPr lang="ru-RU" sz="900" b="1" dirty="0"/>
              <a:t> </a:t>
            </a:r>
            <a:r>
              <a:rPr lang="ru-RU" sz="900" b="1" dirty="0" err="1"/>
              <a:t>of</a:t>
            </a:r>
            <a:r>
              <a:rPr lang="ru-RU" sz="900" b="1" dirty="0"/>
              <a:t> 100 </a:t>
            </a:r>
            <a:r>
              <a:rPr lang="ru-RU" sz="900" b="1" dirty="0" err="1"/>
              <a:t>smokers</a:t>
            </a:r>
            <a:r>
              <a:rPr lang="ru-RU" sz="900" b="1" dirty="0"/>
              <a:t> </a:t>
            </a:r>
            <a:r>
              <a:rPr lang="ru-RU" sz="900" b="1" dirty="0" err="1"/>
              <a:t>managed</a:t>
            </a:r>
            <a:r>
              <a:rPr lang="ru-RU" sz="900" b="1" dirty="0"/>
              <a:t> </a:t>
            </a:r>
            <a:r>
              <a:rPr lang="ru-RU" sz="900" b="1" dirty="0" err="1"/>
              <a:t>to</a:t>
            </a:r>
            <a:r>
              <a:rPr lang="ru-RU" sz="900" b="1" dirty="0"/>
              <a:t> </a:t>
            </a:r>
            <a:r>
              <a:rPr lang="ru-RU" sz="900" b="1" dirty="0" err="1"/>
              <a:t>quit</a:t>
            </a:r>
            <a:r>
              <a:rPr lang="ru-RU" sz="900" b="1" dirty="0"/>
              <a:t> </a:t>
            </a:r>
            <a:r>
              <a:rPr lang="ru-RU" sz="900" b="1" dirty="0" err="1"/>
              <a:t>for</a:t>
            </a:r>
            <a:r>
              <a:rPr lang="ru-RU" sz="900" b="1" dirty="0"/>
              <a:t> </a:t>
            </a:r>
            <a:r>
              <a:rPr lang="ru-RU" sz="900" b="1" dirty="0" err="1"/>
              <a:t>at</a:t>
            </a:r>
            <a:r>
              <a:rPr lang="ru-RU" sz="900" b="1" dirty="0"/>
              <a:t> </a:t>
            </a:r>
            <a:r>
              <a:rPr lang="ru-RU" sz="900" b="1" dirty="0" err="1"/>
              <a:t>least</a:t>
            </a:r>
            <a:r>
              <a:rPr lang="ru-RU" sz="900" b="1" dirty="0"/>
              <a:t> </a:t>
            </a:r>
            <a:r>
              <a:rPr lang="ru-RU" sz="900" b="1" dirty="0" err="1"/>
              <a:t>six</a:t>
            </a:r>
            <a:r>
              <a:rPr lang="ru-RU" sz="900" b="1" dirty="0"/>
              <a:t> </a:t>
            </a:r>
            <a:r>
              <a:rPr lang="ru-RU" sz="900" b="1" dirty="0" err="1"/>
              <a:t>months</a:t>
            </a:r>
            <a:r>
              <a:rPr lang="ru-RU" sz="900" b="1" dirty="0"/>
              <a:t> </a:t>
            </a:r>
            <a:r>
              <a:rPr lang="ru-RU" sz="900" b="1" dirty="0" err="1"/>
              <a:t>using</a:t>
            </a:r>
            <a:r>
              <a:rPr lang="ru-RU" sz="900" b="1" dirty="0"/>
              <a:t> </a:t>
            </a:r>
            <a:r>
              <a:rPr lang="ru-RU" sz="900" b="1" dirty="0" err="1"/>
              <a:t>the</a:t>
            </a:r>
            <a:r>
              <a:rPr lang="ru-RU" sz="900" b="1" dirty="0"/>
              <a:t> </a:t>
            </a:r>
            <a:r>
              <a:rPr lang="ru-RU" sz="900" b="1" dirty="0" err="1"/>
              <a:t>sort</a:t>
            </a:r>
            <a:r>
              <a:rPr lang="ru-RU" sz="900" b="1" dirty="0"/>
              <a:t> </a:t>
            </a:r>
            <a:r>
              <a:rPr lang="ru-RU" sz="900" b="1" dirty="0" err="1"/>
              <a:t>of</a:t>
            </a:r>
            <a:r>
              <a:rPr lang="ru-RU" sz="900" b="1" dirty="0"/>
              <a:t> </a:t>
            </a:r>
            <a:r>
              <a:rPr lang="ru-RU" sz="900" b="1" dirty="0" err="1"/>
              <a:t>brief</a:t>
            </a:r>
            <a:r>
              <a:rPr lang="ru-RU" sz="900" b="1" dirty="0"/>
              <a:t> </a:t>
            </a:r>
            <a:r>
              <a:rPr lang="ru-RU" sz="900" b="1" dirty="0" err="1"/>
              <a:t>support</a:t>
            </a:r>
            <a:r>
              <a:rPr lang="ru-RU" sz="900" b="1" dirty="0"/>
              <a:t> </a:t>
            </a:r>
            <a:r>
              <a:rPr lang="ru-RU" sz="900" b="1" dirty="0" err="1"/>
              <a:t>given</a:t>
            </a:r>
            <a:r>
              <a:rPr lang="ru-RU" sz="900" b="1" dirty="0"/>
              <a:t> </a:t>
            </a:r>
            <a:r>
              <a:rPr lang="ru-RU" sz="900" b="1" dirty="0" err="1"/>
              <a:t>to</a:t>
            </a:r>
            <a:r>
              <a:rPr lang="ru-RU" sz="900" b="1" dirty="0"/>
              <a:t> </a:t>
            </a:r>
            <a:r>
              <a:rPr lang="ru-RU" sz="900" b="1" dirty="0" err="1"/>
              <a:t>the</a:t>
            </a:r>
            <a:r>
              <a:rPr lang="ru-RU" sz="900" b="1" dirty="0"/>
              <a:t> </a:t>
            </a:r>
            <a:r>
              <a:rPr lang="ru-RU" sz="900" b="1" dirty="0" err="1"/>
              <a:t>control</a:t>
            </a:r>
            <a:r>
              <a:rPr lang="ru-RU" sz="900" b="1" dirty="0"/>
              <a:t> </a:t>
            </a:r>
            <a:r>
              <a:rPr lang="ru-RU" sz="900" b="1" dirty="0" err="1"/>
              <a:t>groups</a:t>
            </a:r>
            <a:r>
              <a:rPr lang="ru-RU" sz="900" b="1" dirty="0"/>
              <a:t>, </a:t>
            </a:r>
            <a:r>
              <a:rPr lang="ru-RU" sz="900" b="1" dirty="0" err="1"/>
              <a:t>then</a:t>
            </a:r>
            <a:r>
              <a:rPr lang="ru-RU" sz="900" b="1" dirty="0"/>
              <a:t> </a:t>
            </a:r>
            <a:r>
              <a:rPr lang="ru-RU" sz="900" b="1" dirty="0" err="1"/>
              <a:t>between</a:t>
            </a:r>
            <a:r>
              <a:rPr lang="ru-RU" sz="900" b="1" dirty="0"/>
              <a:t> 10 </a:t>
            </a:r>
            <a:r>
              <a:rPr lang="ru-RU" sz="900" b="1" dirty="0" err="1"/>
              <a:t>and</a:t>
            </a:r>
            <a:r>
              <a:rPr lang="ru-RU" sz="900" b="1" dirty="0"/>
              <a:t> 12 </a:t>
            </a:r>
            <a:r>
              <a:rPr lang="ru-RU" sz="900" b="1" dirty="0" err="1"/>
              <a:t>in</a:t>
            </a:r>
            <a:r>
              <a:rPr lang="ru-RU" sz="900" b="1" dirty="0"/>
              <a:t> 100 </a:t>
            </a:r>
            <a:r>
              <a:rPr lang="ru-RU" sz="900" b="1" dirty="0" err="1"/>
              <a:t>would</a:t>
            </a:r>
            <a:r>
              <a:rPr lang="ru-RU" sz="900" b="1" dirty="0"/>
              <a:t> </a:t>
            </a:r>
            <a:r>
              <a:rPr lang="ru-RU" sz="900" b="1" dirty="0" err="1"/>
              <a:t>be</a:t>
            </a:r>
            <a:r>
              <a:rPr lang="ru-RU" sz="900" b="1" dirty="0"/>
              <a:t> </a:t>
            </a:r>
            <a:r>
              <a:rPr lang="ru-RU" sz="900" b="1" dirty="0" err="1"/>
              <a:t>expected</a:t>
            </a:r>
            <a:r>
              <a:rPr lang="ru-RU" sz="900" b="1" dirty="0"/>
              <a:t> </a:t>
            </a:r>
            <a:r>
              <a:rPr lang="ru-RU" sz="900" b="1" dirty="0" err="1"/>
              <a:t>to</a:t>
            </a:r>
            <a:r>
              <a:rPr lang="ru-RU" sz="900" b="1" dirty="0"/>
              <a:t> </a:t>
            </a:r>
            <a:r>
              <a:rPr lang="ru-RU" sz="900" b="1" dirty="0" err="1"/>
              <a:t>be</a:t>
            </a:r>
            <a:r>
              <a:rPr lang="ru-RU" sz="900" b="1" dirty="0"/>
              <a:t> </a:t>
            </a:r>
            <a:r>
              <a:rPr lang="ru-RU" sz="900" b="1" dirty="0" err="1"/>
              <a:t>successful</a:t>
            </a:r>
            <a:r>
              <a:rPr lang="ru-RU" sz="900" b="1" dirty="0"/>
              <a:t> </a:t>
            </a:r>
            <a:r>
              <a:rPr lang="ru-RU" sz="900" b="1" dirty="0" err="1"/>
              <a:t>after</a:t>
            </a:r>
            <a:r>
              <a:rPr lang="ru-RU" sz="900" b="1" dirty="0"/>
              <a:t> </a:t>
            </a:r>
            <a:r>
              <a:rPr lang="ru-RU" sz="900" b="1" dirty="0" err="1"/>
              <a:t>having</a:t>
            </a:r>
            <a:r>
              <a:rPr lang="ru-RU" sz="900" b="1" dirty="0"/>
              <a:t> </a:t>
            </a:r>
            <a:r>
              <a:rPr lang="ru-RU" sz="900" b="1" dirty="0" err="1"/>
              <a:t>counselling</a:t>
            </a:r>
            <a:r>
              <a:rPr lang="ru-RU" sz="900" b="1" dirty="0"/>
              <a:t>. </a:t>
            </a:r>
            <a:r>
              <a:rPr lang="ru-RU" sz="900" b="1" dirty="0" err="1"/>
              <a:t>We</a:t>
            </a:r>
            <a:r>
              <a:rPr lang="ru-RU" sz="900" b="1" dirty="0"/>
              <a:t> </a:t>
            </a:r>
            <a:r>
              <a:rPr lang="ru-RU" sz="900" b="1" dirty="0" err="1"/>
              <a:t>judged</a:t>
            </a:r>
            <a:r>
              <a:rPr lang="ru-RU" sz="900" b="1" dirty="0"/>
              <a:t> </a:t>
            </a:r>
            <a:r>
              <a:rPr lang="ru-RU" sz="900" b="1" dirty="0" err="1"/>
              <a:t>the</a:t>
            </a:r>
            <a:r>
              <a:rPr lang="ru-RU" sz="900" b="1" dirty="0"/>
              <a:t> </a:t>
            </a:r>
            <a:r>
              <a:rPr lang="ru-RU" sz="900" b="1" dirty="0" err="1"/>
              <a:t>quality</a:t>
            </a:r>
            <a:r>
              <a:rPr lang="ru-RU" sz="900" b="1" dirty="0"/>
              <a:t> </a:t>
            </a:r>
            <a:r>
              <a:rPr lang="ru-RU" sz="900" b="1" dirty="0" err="1"/>
              <a:t>of</a:t>
            </a:r>
            <a:r>
              <a:rPr lang="ru-RU" sz="900" b="1" dirty="0"/>
              <a:t> </a:t>
            </a:r>
            <a:r>
              <a:rPr lang="ru-RU" sz="900" b="1" dirty="0" err="1"/>
              <a:t>this</a:t>
            </a:r>
            <a:r>
              <a:rPr lang="ru-RU" sz="900" b="1" dirty="0"/>
              <a:t> </a:t>
            </a:r>
            <a:r>
              <a:rPr lang="ru-RU" sz="900" b="1" dirty="0" err="1"/>
              <a:t>evidence</a:t>
            </a:r>
            <a:r>
              <a:rPr lang="ru-RU" sz="900" b="1" dirty="0"/>
              <a:t> </a:t>
            </a:r>
            <a:r>
              <a:rPr lang="ru-RU" sz="900" b="1" dirty="0" err="1"/>
              <a:t>to</a:t>
            </a:r>
            <a:r>
              <a:rPr lang="ru-RU" sz="900" b="1" dirty="0"/>
              <a:t> </a:t>
            </a:r>
            <a:r>
              <a:rPr lang="ru-RU" sz="900" b="1" dirty="0" err="1"/>
              <a:t>be</a:t>
            </a:r>
            <a:r>
              <a:rPr lang="ru-RU" sz="900" b="1" dirty="0"/>
              <a:t> </a:t>
            </a:r>
            <a:r>
              <a:rPr lang="ru-RU" sz="900" b="1" dirty="0" err="1"/>
              <a:t>high</a:t>
            </a:r>
            <a:r>
              <a:rPr lang="ru-RU" sz="900" b="1" dirty="0"/>
              <a:t>. </a:t>
            </a:r>
            <a:r>
              <a:rPr lang="ru-RU" sz="900" b="1" dirty="0" err="1"/>
              <a:t>If</a:t>
            </a:r>
            <a:r>
              <a:rPr lang="ru-RU" sz="900" b="1" dirty="0"/>
              <a:t> </a:t>
            </a:r>
            <a:r>
              <a:rPr lang="ru-RU" sz="900" b="1" dirty="0" err="1"/>
              <a:t>everyone</a:t>
            </a:r>
            <a:r>
              <a:rPr lang="ru-RU" sz="900" b="1" dirty="0"/>
              <a:t> </a:t>
            </a:r>
            <a:r>
              <a:rPr lang="ru-RU" sz="900" b="1" dirty="0" err="1"/>
              <a:t>also</a:t>
            </a:r>
            <a:r>
              <a:rPr lang="ru-RU" sz="900" b="1" dirty="0"/>
              <a:t> </a:t>
            </a:r>
            <a:r>
              <a:rPr lang="ru-RU" sz="900" b="1" dirty="0" err="1"/>
              <a:t>had</a:t>
            </a:r>
            <a:r>
              <a:rPr lang="ru-RU" sz="900" b="1" dirty="0"/>
              <a:t> NRT </a:t>
            </a:r>
            <a:r>
              <a:rPr lang="ru-RU" sz="900" b="1" dirty="0" err="1"/>
              <a:t>or</a:t>
            </a:r>
            <a:r>
              <a:rPr lang="ru-RU" sz="900" b="1" dirty="0"/>
              <a:t> </a:t>
            </a:r>
            <a:r>
              <a:rPr lang="ru-RU" sz="900" b="1" dirty="0" err="1"/>
              <a:t>other</a:t>
            </a:r>
            <a:r>
              <a:rPr lang="ru-RU" sz="900" b="1" dirty="0"/>
              <a:t> </a:t>
            </a:r>
            <a:r>
              <a:rPr lang="ru-RU" sz="900" b="1" dirty="0" err="1"/>
              <a:t>medication</a:t>
            </a:r>
            <a:r>
              <a:rPr lang="ru-RU" sz="900" b="1" dirty="0"/>
              <a:t>, </a:t>
            </a:r>
            <a:r>
              <a:rPr lang="ru-RU" sz="900" b="1" dirty="0" err="1"/>
              <a:t>and</a:t>
            </a:r>
            <a:r>
              <a:rPr lang="ru-RU" sz="900" b="1" dirty="0"/>
              <a:t> 11 </a:t>
            </a:r>
            <a:r>
              <a:rPr lang="ru-RU" sz="900" b="1" dirty="0" err="1"/>
              <a:t>in</a:t>
            </a:r>
            <a:r>
              <a:rPr lang="ru-RU" sz="900" b="1" dirty="0"/>
              <a:t> 100 </a:t>
            </a:r>
            <a:r>
              <a:rPr lang="ru-RU" sz="900" b="1" dirty="0" err="1"/>
              <a:t>could</a:t>
            </a:r>
            <a:r>
              <a:rPr lang="ru-RU" sz="900" b="1" dirty="0"/>
              <a:t> </a:t>
            </a:r>
            <a:r>
              <a:rPr lang="ru-RU" sz="900" b="1" dirty="0" err="1"/>
              <a:t>quit</a:t>
            </a:r>
            <a:r>
              <a:rPr lang="ru-RU" sz="900" b="1" dirty="0"/>
              <a:t> </a:t>
            </a:r>
            <a:r>
              <a:rPr lang="ru-RU" sz="900" b="1" dirty="0" err="1"/>
              <a:t>in</a:t>
            </a:r>
            <a:r>
              <a:rPr lang="ru-RU" sz="900" b="1" dirty="0"/>
              <a:t> </a:t>
            </a:r>
            <a:r>
              <a:rPr lang="ru-RU" sz="900" b="1" dirty="0" err="1"/>
              <a:t>the</a:t>
            </a:r>
            <a:r>
              <a:rPr lang="ru-RU" sz="900" b="1" dirty="0"/>
              <a:t> </a:t>
            </a:r>
            <a:r>
              <a:rPr lang="ru-RU" sz="900" b="1" dirty="0" err="1"/>
              <a:t>control</a:t>
            </a:r>
            <a:r>
              <a:rPr lang="ru-RU" sz="900" b="1" dirty="0"/>
              <a:t> </a:t>
            </a:r>
            <a:r>
              <a:rPr lang="ru-RU" sz="900" b="1" dirty="0" err="1"/>
              <a:t>group</a:t>
            </a:r>
            <a:r>
              <a:rPr lang="ru-RU" sz="900" b="1" dirty="0"/>
              <a:t>, </a:t>
            </a:r>
            <a:r>
              <a:rPr lang="ru-RU" sz="900" b="1" dirty="0" err="1"/>
              <a:t>between</a:t>
            </a:r>
            <a:r>
              <a:rPr lang="ru-RU" sz="900" b="1" dirty="0"/>
              <a:t> 11 </a:t>
            </a:r>
            <a:r>
              <a:rPr lang="ru-RU" sz="900" b="1" dirty="0" err="1"/>
              <a:t>and</a:t>
            </a:r>
            <a:r>
              <a:rPr lang="ru-RU" sz="900" b="1" dirty="0"/>
              <a:t> 16 </a:t>
            </a:r>
            <a:r>
              <a:rPr lang="ru-RU" sz="900" b="1" dirty="0" err="1"/>
              <a:t>in</a:t>
            </a:r>
            <a:r>
              <a:rPr lang="ru-RU" sz="900" b="1" dirty="0"/>
              <a:t> 100 </a:t>
            </a:r>
            <a:r>
              <a:rPr lang="ru-RU" sz="900" b="1" dirty="0" err="1"/>
              <a:t>would</a:t>
            </a:r>
            <a:r>
              <a:rPr lang="ru-RU" sz="900" b="1" dirty="0"/>
              <a:t> </a:t>
            </a:r>
            <a:r>
              <a:rPr lang="ru-RU" sz="900" b="1" dirty="0" err="1"/>
              <a:t>be</a:t>
            </a:r>
            <a:r>
              <a:rPr lang="ru-RU" sz="900" b="1" dirty="0"/>
              <a:t> </a:t>
            </a:r>
            <a:r>
              <a:rPr lang="ru-RU" sz="900" b="1" dirty="0" err="1"/>
              <a:t>expected</a:t>
            </a:r>
            <a:r>
              <a:rPr lang="ru-RU" sz="900" b="1" dirty="0"/>
              <a:t> </a:t>
            </a:r>
            <a:r>
              <a:rPr lang="ru-RU" sz="900" b="1" dirty="0" err="1"/>
              <a:t>to</a:t>
            </a:r>
            <a:r>
              <a:rPr lang="ru-RU" sz="900" b="1" dirty="0"/>
              <a:t> </a:t>
            </a:r>
            <a:r>
              <a:rPr lang="ru-RU" sz="900" b="1" dirty="0" err="1"/>
              <a:t>be</a:t>
            </a:r>
            <a:r>
              <a:rPr lang="ru-RU" sz="900" b="1" dirty="0"/>
              <a:t> </a:t>
            </a:r>
            <a:r>
              <a:rPr lang="ru-RU" sz="900" b="1" dirty="0" err="1"/>
              <a:t>successful</a:t>
            </a:r>
            <a:r>
              <a:rPr lang="ru-RU" sz="900" b="1" dirty="0"/>
              <a:t> </a:t>
            </a:r>
            <a:r>
              <a:rPr lang="ru-RU" sz="900" b="1" dirty="0" err="1"/>
              <a:t>with</a:t>
            </a:r>
            <a:r>
              <a:rPr lang="ru-RU" sz="900" b="1" dirty="0"/>
              <a:t> </a:t>
            </a:r>
            <a:r>
              <a:rPr lang="ru-RU" sz="900" b="1" dirty="0" err="1"/>
              <a:t>the</a:t>
            </a:r>
            <a:r>
              <a:rPr lang="ru-RU" sz="900" b="1" dirty="0"/>
              <a:t> </a:t>
            </a:r>
            <a:r>
              <a:rPr lang="ru-RU" sz="900" b="1" dirty="0" err="1"/>
              <a:t>addition</a:t>
            </a:r>
            <a:r>
              <a:rPr lang="ru-RU" sz="900" b="1" dirty="0"/>
              <a:t> </a:t>
            </a:r>
            <a:r>
              <a:rPr lang="ru-RU" sz="900" b="1" dirty="0" err="1"/>
              <a:t>of</a:t>
            </a:r>
            <a:r>
              <a:rPr lang="ru-RU" sz="900" b="1" dirty="0"/>
              <a:t> </a:t>
            </a:r>
            <a:r>
              <a:rPr lang="ru-RU" sz="900" b="1" dirty="0" err="1"/>
              <a:t>counselling</a:t>
            </a:r>
            <a:r>
              <a:rPr lang="ru-RU" sz="900" b="1" dirty="0"/>
              <a:t>. </a:t>
            </a:r>
            <a:r>
              <a:rPr lang="ru-RU" sz="900" b="1" dirty="0" err="1"/>
              <a:t>We</a:t>
            </a:r>
            <a:r>
              <a:rPr lang="ru-RU" sz="900" b="1" dirty="0"/>
              <a:t> </a:t>
            </a:r>
            <a:r>
              <a:rPr lang="ru-RU" sz="900" b="1" dirty="0" err="1"/>
              <a:t>assessed</a:t>
            </a:r>
            <a:r>
              <a:rPr lang="ru-RU" sz="900" b="1" dirty="0"/>
              <a:t> </a:t>
            </a:r>
            <a:r>
              <a:rPr lang="ru-RU" sz="900" b="1" dirty="0" err="1"/>
              <a:t>this</a:t>
            </a:r>
            <a:r>
              <a:rPr lang="ru-RU" sz="900" b="1" dirty="0"/>
              <a:t> </a:t>
            </a:r>
            <a:r>
              <a:rPr lang="ru-RU" sz="900" b="1" dirty="0" err="1"/>
              <a:t>evidence</a:t>
            </a:r>
            <a:r>
              <a:rPr lang="ru-RU" sz="900" b="1" dirty="0"/>
              <a:t> </a:t>
            </a:r>
            <a:r>
              <a:rPr lang="ru-RU" sz="900" b="1" dirty="0" err="1"/>
              <a:t>as</a:t>
            </a:r>
            <a:r>
              <a:rPr lang="ru-RU" sz="900" b="1" dirty="0"/>
              <a:t> </a:t>
            </a:r>
            <a:r>
              <a:rPr lang="ru-RU" sz="900" b="1" dirty="0" err="1"/>
              <a:t>being</a:t>
            </a:r>
            <a:r>
              <a:rPr lang="ru-RU" sz="900" b="1" dirty="0"/>
              <a:t> </a:t>
            </a:r>
            <a:r>
              <a:rPr lang="ru-RU" sz="900" b="1" dirty="0" err="1"/>
              <a:t>of</a:t>
            </a:r>
            <a:r>
              <a:rPr lang="ru-RU" sz="900" b="1" dirty="0"/>
              <a:t> </a:t>
            </a:r>
            <a:r>
              <a:rPr lang="ru-RU" sz="900" b="1" dirty="0" err="1"/>
              <a:t>moderate</a:t>
            </a:r>
            <a:r>
              <a:rPr lang="ru-RU" sz="900" b="1" dirty="0"/>
              <a:t> </a:t>
            </a:r>
            <a:r>
              <a:rPr lang="ru-RU" sz="900" b="1" dirty="0" err="1"/>
              <a:t>quality</a:t>
            </a:r>
            <a:r>
              <a:rPr lang="ru-RU" sz="900" b="1" dirty="0"/>
              <a:t>, </a:t>
            </a:r>
            <a:r>
              <a:rPr lang="ru-RU" sz="900" b="1" dirty="0" err="1"/>
              <a:t>because</a:t>
            </a:r>
            <a:r>
              <a:rPr lang="ru-RU" sz="900" b="1" dirty="0"/>
              <a:t> </a:t>
            </a:r>
            <a:r>
              <a:rPr lang="ru-RU" sz="900" b="1" dirty="0" err="1"/>
              <a:t>the</a:t>
            </a:r>
            <a:r>
              <a:rPr lang="ru-RU" sz="900" b="1" dirty="0"/>
              <a:t> </a:t>
            </a:r>
            <a:r>
              <a:rPr lang="ru-RU" sz="900" b="1" dirty="0" err="1"/>
              <a:t>size</a:t>
            </a:r>
            <a:r>
              <a:rPr lang="ru-RU" sz="900" b="1" dirty="0"/>
              <a:t> </a:t>
            </a:r>
            <a:r>
              <a:rPr lang="ru-RU" sz="900" b="1" dirty="0" err="1"/>
              <a:t>of</a:t>
            </a:r>
            <a:r>
              <a:rPr lang="ru-RU" sz="900" b="1" dirty="0"/>
              <a:t> </a:t>
            </a:r>
            <a:r>
              <a:rPr lang="ru-RU" sz="900" b="1" dirty="0" err="1"/>
              <a:t>benefit</a:t>
            </a:r>
            <a:r>
              <a:rPr lang="ru-RU" sz="900" b="1" dirty="0"/>
              <a:t> </a:t>
            </a:r>
            <a:r>
              <a:rPr lang="ru-RU" sz="900" b="1" dirty="0" err="1"/>
              <a:t>was</a:t>
            </a:r>
            <a:r>
              <a:rPr lang="ru-RU" sz="900" b="1" dirty="0"/>
              <a:t> </a:t>
            </a:r>
            <a:r>
              <a:rPr lang="ru-RU" sz="900" b="1" dirty="0" err="1"/>
              <a:t>less</a:t>
            </a:r>
            <a:r>
              <a:rPr lang="ru-RU" sz="900" b="1" dirty="0"/>
              <a:t> </a:t>
            </a:r>
            <a:r>
              <a:rPr lang="ru-RU" sz="900" b="1" dirty="0" err="1"/>
              <a:t>certain</a:t>
            </a:r>
            <a:r>
              <a:rPr lang="ru-RU" sz="900" b="1" dirty="0"/>
              <a:t>. </a:t>
            </a:r>
            <a:r>
              <a:rPr lang="ru-RU" sz="900" b="1" dirty="0" err="1"/>
              <a:t>Having</a:t>
            </a:r>
            <a:r>
              <a:rPr lang="ru-RU" sz="900" b="1" dirty="0"/>
              <a:t> </a:t>
            </a:r>
            <a:r>
              <a:rPr lang="ru-RU" sz="900" b="1" dirty="0" err="1"/>
              <a:t>more</a:t>
            </a:r>
            <a:r>
              <a:rPr lang="ru-RU" sz="900" b="1" dirty="0"/>
              <a:t> </a:t>
            </a:r>
            <a:r>
              <a:rPr lang="ru-RU" sz="900" b="1" dirty="0" err="1"/>
              <a:t>intensive</a:t>
            </a:r>
            <a:r>
              <a:rPr lang="ru-RU" sz="900" b="1" dirty="0"/>
              <a:t> </a:t>
            </a:r>
            <a:r>
              <a:rPr lang="ru-RU" sz="900" b="1" dirty="0" err="1"/>
              <a:t>counselling</a:t>
            </a:r>
            <a:r>
              <a:rPr lang="ru-RU" sz="900" b="1" dirty="0"/>
              <a:t> </a:t>
            </a:r>
            <a:r>
              <a:rPr lang="ru-RU" sz="900" b="1" dirty="0" err="1"/>
              <a:t>support</a:t>
            </a:r>
            <a:r>
              <a:rPr lang="ru-RU" sz="900" b="1" dirty="0"/>
              <a:t>, </a:t>
            </a:r>
            <a:r>
              <a:rPr lang="ru-RU" sz="900" b="1" dirty="0" err="1"/>
              <a:t>for</a:t>
            </a:r>
            <a:r>
              <a:rPr lang="ru-RU" sz="900" b="1" dirty="0"/>
              <a:t> </a:t>
            </a:r>
            <a:r>
              <a:rPr lang="ru-RU" sz="900" b="1" dirty="0" err="1"/>
              <a:t>example</a:t>
            </a:r>
            <a:r>
              <a:rPr lang="ru-RU" sz="900" b="1" dirty="0"/>
              <a:t> </a:t>
            </a:r>
            <a:r>
              <a:rPr lang="ru-RU" sz="900" b="1" dirty="0" err="1"/>
              <a:t>more</a:t>
            </a:r>
            <a:r>
              <a:rPr lang="ru-RU" sz="900" b="1" dirty="0"/>
              <a:t> </a:t>
            </a:r>
            <a:r>
              <a:rPr lang="ru-RU" sz="900" b="1" dirty="0" err="1"/>
              <a:t>sessions</a:t>
            </a:r>
            <a:r>
              <a:rPr lang="ru-RU" sz="900" b="1" dirty="0"/>
              <a:t>, </a:t>
            </a:r>
            <a:r>
              <a:rPr lang="ru-RU" sz="900" b="1" dirty="0" err="1"/>
              <a:t>probably</a:t>
            </a:r>
            <a:r>
              <a:rPr lang="ru-RU" sz="900" b="1" dirty="0"/>
              <a:t> </a:t>
            </a:r>
            <a:r>
              <a:rPr lang="ru-RU" sz="900" b="1" dirty="0" err="1"/>
              <a:t>helps</a:t>
            </a:r>
            <a:r>
              <a:rPr lang="ru-RU" sz="900" b="1" dirty="0"/>
              <a:t> </a:t>
            </a:r>
            <a:r>
              <a:rPr lang="ru-RU" sz="900" b="1" dirty="0" err="1"/>
              <a:t>more</a:t>
            </a:r>
            <a:r>
              <a:rPr lang="ru-RU" sz="900" b="1" dirty="0"/>
              <a:t>, </a:t>
            </a:r>
            <a:r>
              <a:rPr lang="ru-RU" sz="900" b="1" dirty="0" err="1"/>
              <a:t>but</a:t>
            </a:r>
            <a:r>
              <a:rPr lang="ru-RU" sz="900" b="1" dirty="0"/>
              <a:t> </a:t>
            </a:r>
            <a:r>
              <a:rPr lang="ru-RU" sz="900" b="1" dirty="0" err="1"/>
              <a:t>the</a:t>
            </a:r>
            <a:r>
              <a:rPr lang="ru-RU" sz="900" b="1" dirty="0"/>
              <a:t> </a:t>
            </a:r>
            <a:r>
              <a:rPr lang="ru-RU" sz="900" b="1" dirty="0" err="1"/>
              <a:t>additional</a:t>
            </a:r>
            <a:r>
              <a:rPr lang="ru-RU" sz="900" b="1" dirty="0"/>
              <a:t> </a:t>
            </a:r>
            <a:r>
              <a:rPr lang="ru-RU" sz="900" b="1" dirty="0" err="1"/>
              <a:t>benefit</a:t>
            </a:r>
            <a:r>
              <a:rPr lang="ru-RU" sz="900" b="1" dirty="0"/>
              <a:t> </a:t>
            </a:r>
            <a:r>
              <a:rPr lang="ru-RU" sz="900" b="1" dirty="0" err="1"/>
              <a:t>is</a:t>
            </a:r>
            <a:r>
              <a:rPr lang="ru-RU" sz="900" b="1" dirty="0"/>
              <a:t> </a:t>
            </a:r>
            <a:r>
              <a:rPr lang="ru-RU" sz="900" b="1" dirty="0" err="1"/>
              <a:t>likely</a:t>
            </a:r>
            <a:r>
              <a:rPr lang="ru-RU" sz="900" b="1" dirty="0"/>
              <a:t> </a:t>
            </a:r>
            <a:r>
              <a:rPr lang="ru-RU" sz="900" b="1" dirty="0" err="1"/>
              <a:t>to</a:t>
            </a:r>
            <a:r>
              <a:rPr lang="ru-RU" sz="900" b="1" dirty="0"/>
              <a:t> </a:t>
            </a:r>
            <a:r>
              <a:rPr lang="ru-RU" sz="900" b="1" dirty="0" err="1"/>
              <a:t>be</a:t>
            </a:r>
            <a:r>
              <a:rPr lang="ru-RU" sz="900" b="1" dirty="0"/>
              <a:t> </a:t>
            </a:r>
            <a:r>
              <a:rPr lang="ru-RU" sz="900" b="1" dirty="0" err="1"/>
              <a:t>small</a:t>
            </a:r>
            <a:r>
              <a:rPr lang="ru-RU" sz="900" b="1" dirty="0"/>
              <a:t>, </a:t>
            </a:r>
            <a:r>
              <a:rPr lang="ru-RU" sz="900" b="1" dirty="0" err="1"/>
              <a:t>and</a:t>
            </a:r>
            <a:r>
              <a:rPr lang="ru-RU" sz="900" b="1" dirty="0"/>
              <a:t> </a:t>
            </a:r>
            <a:r>
              <a:rPr lang="ru-RU" sz="900" b="1" dirty="0" err="1"/>
              <a:t>again</a:t>
            </a:r>
            <a:r>
              <a:rPr lang="ru-RU" sz="900" b="1" dirty="0"/>
              <a:t> </a:t>
            </a:r>
            <a:r>
              <a:rPr lang="ru-RU" sz="900" b="1" dirty="0" err="1"/>
              <a:t>was</a:t>
            </a:r>
            <a:r>
              <a:rPr lang="ru-RU" sz="900" b="1" dirty="0"/>
              <a:t> </a:t>
            </a:r>
            <a:r>
              <a:rPr lang="ru-RU" sz="900" b="1" dirty="0" err="1"/>
              <a:t>of</a:t>
            </a:r>
            <a:r>
              <a:rPr lang="ru-RU" sz="900" b="1" dirty="0"/>
              <a:t> </a:t>
            </a:r>
            <a:r>
              <a:rPr lang="ru-RU" sz="900" b="1" dirty="0" err="1"/>
              <a:t>moderate</a:t>
            </a:r>
            <a:r>
              <a:rPr lang="ru-RU" sz="900" b="1" dirty="0"/>
              <a:t> </a:t>
            </a:r>
            <a:r>
              <a:rPr lang="ru-RU" sz="900" b="1" dirty="0" err="1"/>
              <a:t>quality</a:t>
            </a:r>
            <a:r>
              <a:rPr lang="ru-RU" sz="900" b="1" dirty="0"/>
              <a:t> </a:t>
            </a:r>
            <a:r>
              <a:rPr lang="ru-RU" sz="900" b="1" dirty="0" err="1"/>
              <a:t>because</a:t>
            </a:r>
            <a:r>
              <a:rPr lang="ru-RU" sz="900" b="1" dirty="0"/>
              <a:t> </a:t>
            </a:r>
            <a:r>
              <a:rPr lang="ru-RU" sz="900" b="1" dirty="0" err="1"/>
              <a:t>the</a:t>
            </a:r>
            <a:r>
              <a:rPr lang="ru-RU" sz="900" b="1" dirty="0"/>
              <a:t> </a:t>
            </a:r>
            <a:r>
              <a:rPr lang="ru-RU" sz="900" b="1" dirty="0" err="1"/>
              <a:t>size</a:t>
            </a:r>
            <a:r>
              <a:rPr lang="ru-RU" sz="900" b="1" dirty="0"/>
              <a:t> </a:t>
            </a:r>
            <a:r>
              <a:rPr lang="ru-RU" sz="900" b="1" dirty="0" err="1"/>
              <a:t>of</a:t>
            </a:r>
            <a:r>
              <a:rPr lang="ru-RU" sz="900" b="1" dirty="0"/>
              <a:t> </a:t>
            </a:r>
            <a:r>
              <a:rPr lang="ru-RU" sz="900" b="1" dirty="0" err="1"/>
              <a:t>benefit</a:t>
            </a:r>
            <a:r>
              <a:rPr lang="ru-RU" sz="900" b="1" dirty="0"/>
              <a:t> </a:t>
            </a:r>
            <a:r>
              <a:rPr lang="ru-RU" sz="900" b="1" dirty="0" err="1"/>
              <a:t>was</a:t>
            </a:r>
            <a:r>
              <a:rPr lang="ru-RU" sz="900" b="1" dirty="0"/>
              <a:t> </a:t>
            </a:r>
            <a:r>
              <a:rPr lang="ru-RU" sz="900" b="1" dirty="0" err="1"/>
              <a:t>uncertain</a:t>
            </a:r>
            <a:r>
              <a:rPr lang="ru-RU" sz="900" b="1" dirty="0"/>
              <a:t>. </a:t>
            </a:r>
            <a:r>
              <a:rPr lang="ru-RU" sz="900" b="1" dirty="0" err="1"/>
              <a:t>The</a:t>
            </a:r>
            <a:r>
              <a:rPr lang="ru-RU" sz="900" b="1" dirty="0"/>
              <a:t> </a:t>
            </a:r>
            <a:r>
              <a:rPr lang="ru-RU" sz="900" b="1" dirty="0" err="1"/>
              <a:t>few</a:t>
            </a:r>
            <a:r>
              <a:rPr lang="ru-RU" sz="900" b="1" dirty="0"/>
              <a:t> </a:t>
            </a:r>
            <a:r>
              <a:rPr lang="ru-RU" sz="900" b="1" dirty="0" err="1"/>
              <a:t>studies</a:t>
            </a:r>
            <a:r>
              <a:rPr lang="ru-RU" sz="900" b="1" dirty="0"/>
              <a:t> </a:t>
            </a:r>
            <a:r>
              <a:rPr lang="ru-RU" sz="900" b="1" dirty="0" err="1"/>
              <a:t>that</a:t>
            </a:r>
            <a:r>
              <a:rPr lang="ru-RU" sz="900" b="1" dirty="0"/>
              <a:t> </a:t>
            </a:r>
            <a:r>
              <a:rPr lang="ru-RU" sz="900" b="1" dirty="0" err="1"/>
              <a:t>compared</a:t>
            </a:r>
            <a:r>
              <a:rPr lang="ru-RU" sz="900" b="1" dirty="0"/>
              <a:t> </a:t>
            </a:r>
            <a:r>
              <a:rPr lang="ru-RU" sz="900" b="1" dirty="0" err="1"/>
              <a:t>different</a:t>
            </a:r>
            <a:r>
              <a:rPr lang="ru-RU" sz="900" b="1" dirty="0"/>
              <a:t> </a:t>
            </a:r>
            <a:r>
              <a:rPr lang="ru-RU" sz="900" b="1" dirty="0" err="1"/>
              <a:t>types</a:t>
            </a:r>
            <a:r>
              <a:rPr lang="ru-RU" sz="900" b="1" dirty="0"/>
              <a:t> </a:t>
            </a:r>
            <a:r>
              <a:rPr lang="ru-RU" sz="900" b="1" dirty="0" err="1"/>
              <a:t>of</a:t>
            </a:r>
            <a:r>
              <a:rPr lang="ru-RU" sz="900" b="1" dirty="0"/>
              <a:t> </a:t>
            </a:r>
            <a:r>
              <a:rPr lang="ru-RU" sz="900" b="1" dirty="0" err="1"/>
              <a:t>counselling</a:t>
            </a:r>
            <a:r>
              <a:rPr lang="ru-RU" sz="900" b="1" dirty="0"/>
              <a:t> </a:t>
            </a:r>
            <a:r>
              <a:rPr lang="ru-RU" sz="900" b="1" dirty="0" err="1"/>
              <a:t>did</a:t>
            </a:r>
            <a:r>
              <a:rPr lang="ru-RU" sz="900" b="1" dirty="0"/>
              <a:t> </a:t>
            </a:r>
            <a:r>
              <a:rPr lang="ru-RU" sz="900" b="1" dirty="0" err="1"/>
              <a:t>not</a:t>
            </a:r>
            <a:r>
              <a:rPr lang="ru-RU" sz="900" b="1" dirty="0"/>
              <a:t> </a:t>
            </a:r>
            <a:r>
              <a:rPr lang="ru-RU" sz="900" b="1" dirty="0" err="1"/>
              <a:t>show</a:t>
            </a:r>
            <a:r>
              <a:rPr lang="ru-RU" sz="900" b="1" dirty="0"/>
              <a:t> </a:t>
            </a:r>
            <a:r>
              <a:rPr lang="ru-RU" sz="900" b="1" dirty="0" err="1"/>
              <a:t>any</a:t>
            </a:r>
            <a:r>
              <a:rPr lang="ru-RU" sz="900" b="1" dirty="0"/>
              <a:t> </a:t>
            </a:r>
            <a:r>
              <a:rPr lang="ru-RU" sz="900" b="1" dirty="0" err="1"/>
              <a:t>differences</a:t>
            </a:r>
            <a:r>
              <a:rPr lang="ru-RU" sz="900" b="1" dirty="0"/>
              <a:t> </a:t>
            </a:r>
            <a:r>
              <a:rPr lang="ru-RU" sz="900" b="1" dirty="0" err="1"/>
              <a:t>between</a:t>
            </a:r>
            <a:r>
              <a:rPr lang="ru-RU" sz="900" b="1" dirty="0"/>
              <a:t> </a:t>
            </a:r>
            <a:r>
              <a:rPr lang="ru-RU" sz="900" b="1" dirty="0" err="1"/>
              <a:t>them</a:t>
            </a:r>
            <a:r>
              <a:rPr lang="ru-RU" sz="900" b="1" dirty="0"/>
              <a:t>.</a:t>
            </a:r>
          </a:p>
          <a:p>
            <a:pPr marL="0" indent="0">
              <a:buNone/>
            </a:pPr>
            <a:endParaRPr lang="ru-RU" sz="900" dirty="0"/>
          </a:p>
          <a:p>
            <a:endParaRPr lang="ru-RU" sz="9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267"/>
          <a:stretch/>
        </p:blipFill>
        <p:spPr>
          <a:xfrm>
            <a:off x="874296" y="27702"/>
            <a:ext cx="3649578" cy="597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6508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Вопросы для обсуждения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курение и его вред для здоровья  по  данным эпидемиологических исследований</a:t>
            </a:r>
          </a:p>
          <a:p>
            <a:r>
              <a:rPr lang="ru-RU" b="1" dirty="0" smtClean="0"/>
              <a:t>история борьбы с </a:t>
            </a:r>
            <a:r>
              <a:rPr lang="ru-RU" b="1" dirty="0" err="1" smtClean="0"/>
              <a:t>табакокурением</a:t>
            </a:r>
            <a:r>
              <a:rPr lang="ru-RU" b="1" dirty="0" smtClean="0"/>
              <a:t>  в мире и России, антитабачное законодательство</a:t>
            </a:r>
          </a:p>
          <a:p>
            <a:r>
              <a:rPr lang="ru-RU" b="1" dirty="0" smtClean="0"/>
              <a:t>эффективные вмешательства по отказу от табака: </a:t>
            </a:r>
            <a:r>
              <a:rPr lang="ru-RU" b="1" dirty="0" err="1" smtClean="0"/>
              <a:t>когнитивно</a:t>
            </a:r>
            <a:r>
              <a:rPr lang="ru-RU" b="1" dirty="0" smtClean="0"/>
              <a:t>-поведенческая терапия</a:t>
            </a:r>
          </a:p>
          <a:p>
            <a:r>
              <a:rPr lang="ru-RU" b="1" dirty="0" smtClean="0"/>
              <a:t>эффективные вмешательства по отказу от табака: фармакотерапия в помощь пациенту при отказе от табака: показания, противопоказания, эффективность</a:t>
            </a:r>
          </a:p>
          <a:p>
            <a:r>
              <a:rPr lang="ru-RU" b="1" dirty="0" smtClean="0"/>
              <a:t>вред алкоголя с позиций ДМ, допустимые дозы алкоголя с позиций ДМ; пагубное потребление алкоголя и его вред для здоровья 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267"/>
          <a:stretch/>
        </p:blipFill>
        <p:spPr>
          <a:xfrm>
            <a:off x="874296" y="27702"/>
            <a:ext cx="3649578" cy="597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088170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626" y="1034984"/>
            <a:ext cx="8596668" cy="1320800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/>
              <a:t>Результаты обзора </a:t>
            </a:r>
            <a:r>
              <a:rPr lang="ru-RU" sz="3600" b="1" dirty="0" smtClean="0"/>
              <a:t/>
            </a:r>
            <a:br>
              <a:rPr lang="ru-RU" sz="3600" b="1" dirty="0" smtClean="0"/>
            </a:br>
            <a:r>
              <a:rPr lang="ru-RU" sz="3600" b="1" dirty="0" smtClean="0"/>
              <a:t>(</a:t>
            </a:r>
            <a:r>
              <a:rPr lang="ru-RU" sz="3600" b="1" dirty="0" smtClean="0"/>
              <a:t>49 исследований, 19000 участников)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4454" y="2374736"/>
            <a:ext cx="8596668" cy="3880773"/>
          </a:xfrm>
        </p:spPr>
        <p:txBody>
          <a:bodyPr/>
          <a:lstStyle/>
          <a:p>
            <a:endParaRPr lang="ru-RU" dirty="0" smtClean="0"/>
          </a:p>
          <a:p>
            <a:r>
              <a:rPr lang="ru-RU" sz="2200" b="1" dirty="0" smtClean="0"/>
              <a:t>Краткое консультирование медицинского специалиста в рутинной практике : 10-12% отказываются от курения (не курят 6 месяцев)</a:t>
            </a:r>
          </a:p>
          <a:p>
            <a:r>
              <a:rPr lang="ru-RU" sz="2200" b="1" dirty="0" smtClean="0"/>
              <a:t>Добавление НЗТ – повышает эффективность до 11-16%</a:t>
            </a:r>
          </a:p>
          <a:p>
            <a:r>
              <a:rPr lang="ru-RU" sz="2200" b="1" dirty="0" smtClean="0"/>
              <a:t>Более длительное консультирование дает незначительный дополнительный эффект</a:t>
            </a:r>
            <a:endParaRPr lang="ru-RU" sz="2200" b="1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267"/>
          <a:stretch/>
        </p:blipFill>
        <p:spPr>
          <a:xfrm>
            <a:off x="874296" y="27702"/>
            <a:ext cx="3649578" cy="597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925312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9614" y="572494"/>
            <a:ext cx="8070573" cy="112113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>Мотивация </a:t>
            </a:r>
            <a:r>
              <a:rPr lang="ru-RU" b="1" dirty="0" smtClean="0"/>
              <a:t>человека</a:t>
            </a:r>
            <a:br>
              <a:rPr lang="ru-RU" b="1" dirty="0" smtClean="0"/>
            </a:br>
            <a:r>
              <a:rPr lang="ru-RU" b="1" dirty="0" smtClean="0"/>
              <a:t>обязательна</a:t>
            </a:r>
            <a:endParaRPr lang="ru-RU" b="1" dirty="0">
              <a:solidFill>
                <a:schemeClr val="bg1"/>
              </a:solidFill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267"/>
          <a:stretch/>
        </p:blipFill>
        <p:spPr>
          <a:xfrm>
            <a:off x="731880" y="52982"/>
            <a:ext cx="3923607" cy="681644"/>
          </a:xfrm>
          <a:prstGeom prst="rect">
            <a:avLst/>
          </a:prstGeom>
        </p:spPr>
      </p:pic>
      <p:sp>
        <p:nvSpPr>
          <p:cNvPr id="15" name="Объект 2"/>
          <p:cNvSpPr txBox="1">
            <a:spLocks/>
          </p:cNvSpPr>
          <p:nvPr/>
        </p:nvSpPr>
        <p:spPr>
          <a:xfrm>
            <a:off x="3433157" y="5195037"/>
            <a:ext cx="8395852" cy="13803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Font typeface="Wingdings 2" pitchFamily="18" charset="2"/>
              <a:buChar char="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ru-RU" sz="28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89614" y="1712495"/>
            <a:ext cx="7561690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000" dirty="0" smtClean="0">
                <a:cs typeface="Browallia New" panose="020B0604020202020204" pitchFamily="34" charset="-34"/>
              </a:rPr>
              <a:t>Как ее достичь: 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ru-RU" sz="2000" dirty="0" smtClean="0">
                <a:cs typeface="Browallia New" panose="020B0604020202020204" pitchFamily="34" charset="-34"/>
              </a:rPr>
              <a:t>Постоянство простых и коротких рекомендаций  (при каждой встрече)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ru-RU" sz="2000" dirty="0" smtClean="0">
                <a:cs typeface="Browallia New" panose="020B0604020202020204" pitchFamily="34" charset="-34"/>
              </a:rPr>
              <a:t>Рекомендации должны быть основаны на доказательной базе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ru-RU" sz="2000" dirty="0" smtClean="0">
                <a:cs typeface="Browallia New" panose="020B0604020202020204" pitchFamily="34" charset="-34"/>
              </a:rPr>
              <a:t>Рекомендации должны даваться с учетом психологических моментов:                            Кто? Где? Как? Когда</a:t>
            </a:r>
            <a:r>
              <a:rPr lang="ru-RU" sz="2000" dirty="0" smtClean="0">
                <a:cs typeface="Browallia New" panose="020B0604020202020204" pitchFamily="34" charset="-34"/>
              </a:rPr>
              <a:t>?</a:t>
            </a:r>
          </a:p>
          <a:p>
            <a:pPr>
              <a:spcAft>
                <a:spcPts val="600"/>
              </a:spcAft>
            </a:pPr>
            <a:endParaRPr lang="ru-RU" sz="2000" dirty="0" smtClean="0">
              <a:cs typeface="Browallia New" panose="020B0604020202020204" pitchFamily="34" charset="-34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2000" b="1" dirty="0" smtClean="0">
                <a:cs typeface="Browallia New" panose="020B0604020202020204" pitchFamily="34" charset="-34"/>
              </a:rPr>
              <a:t>Основные причины для отказа от курения:</a:t>
            </a:r>
            <a:r>
              <a:rPr lang="ru-RU" sz="2000" b="1" dirty="0" smtClean="0"/>
              <a:t>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000" b="1" dirty="0" smtClean="0"/>
              <a:t>заболевание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000" b="1" dirty="0" smtClean="0"/>
              <a:t>страх болезни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000" b="1" dirty="0" smtClean="0"/>
              <a:t> дети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000" b="1" dirty="0" smtClean="0"/>
              <a:t>запрет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000" b="1" dirty="0" smtClean="0"/>
              <a:t>экономические причины</a:t>
            </a:r>
            <a:endParaRPr lang="ru-RU" sz="2000" b="1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5104" y="2705166"/>
            <a:ext cx="2636885" cy="1900156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29314" y="481981"/>
            <a:ext cx="2680685" cy="1855774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6905" y="4837656"/>
            <a:ext cx="2606564" cy="1737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8123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3724" y="991262"/>
            <a:ext cx="8596668" cy="1320800"/>
          </a:xfrm>
        </p:spPr>
        <p:txBody>
          <a:bodyPr>
            <a:normAutofit/>
          </a:bodyPr>
          <a:lstStyle/>
          <a:p>
            <a:r>
              <a:rPr lang="ru-RU" sz="4000" b="1" dirty="0" smtClean="0"/>
              <a:t>Обязанности медицинского специалиста</a:t>
            </a:r>
            <a:endParaRPr lang="ru-RU" sz="4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50113" y="2613813"/>
            <a:ext cx="8596668" cy="3880773"/>
          </a:xfrm>
        </p:spPr>
        <p:txBody>
          <a:bodyPr>
            <a:normAutofit/>
          </a:bodyPr>
          <a:lstStyle/>
          <a:p>
            <a:r>
              <a:rPr lang="ru-RU" b="1" dirty="0" smtClean="0"/>
              <a:t>Задать вопрос о курении табака</a:t>
            </a:r>
          </a:p>
          <a:p>
            <a:r>
              <a:rPr lang="ru-RU" b="1" dirty="0" smtClean="0"/>
              <a:t>Отметить фактор риска в медицинской документации</a:t>
            </a:r>
          </a:p>
          <a:p>
            <a:r>
              <a:rPr lang="ru-RU" b="1" dirty="0" smtClean="0"/>
              <a:t>Отметить риск, связанные с курением для конкретного человека</a:t>
            </a:r>
          </a:p>
          <a:p>
            <a:r>
              <a:rPr lang="ru-RU" b="1" dirty="0" smtClean="0"/>
              <a:t>Отметить выгоду при отказе от табака</a:t>
            </a:r>
          </a:p>
          <a:p>
            <a:r>
              <a:rPr lang="ru-RU" b="1" dirty="0" smtClean="0"/>
              <a:t>Выявить возможное пассивное курение</a:t>
            </a:r>
          </a:p>
          <a:p>
            <a:r>
              <a:rPr lang="ru-RU" b="1" dirty="0" smtClean="0"/>
              <a:t>Оценить степень табачной зависимости</a:t>
            </a:r>
          </a:p>
          <a:p>
            <a:endParaRPr lang="ru-RU" b="1" dirty="0"/>
          </a:p>
          <a:p>
            <a:r>
              <a:rPr lang="ru-RU" b="1" dirty="0" smtClean="0"/>
              <a:t>Предоставить источники дополнительной информации</a:t>
            </a:r>
          </a:p>
          <a:p>
            <a:r>
              <a:rPr lang="ru-RU" b="1" dirty="0" smtClean="0"/>
              <a:t>Подкрепить листовкой (памяткой)</a:t>
            </a:r>
          </a:p>
          <a:p>
            <a:endParaRPr lang="ru-RU" b="1" dirty="0" smtClean="0"/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267"/>
          <a:stretch/>
        </p:blipFill>
        <p:spPr>
          <a:xfrm>
            <a:off x="874296" y="27702"/>
            <a:ext cx="3649578" cy="597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17494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062694"/>
            <a:ext cx="10351125" cy="1320800"/>
          </a:xfrm>
        </p:spPr>
        <p:txBody>
          <a:bodyPr>
            <a:normAutofit/>
          </a:bodyPr>
          <a:lstStyle/>
          <a:p>
            <a:r>
              <a:rPr lang="ru-RU" sz="3000" b="1" dirty="0" smtClean="0"/>
              <a:t>Обязанности медицинского специалиста  </a:t>
            </a:r>
            <a:r>
              <a:rPr lang="ru-RU" sz="3000" b="1" dirty="0" smtClean="0"/>
              <a:t/>
            </a:r>
            <a:br>
              <a:rPr lang="ru-RU" sz="3000" b="1" dirty="0" smtClean="0"/>
            </a:br>
            <a:r>
              <a:rPr lang="ru-RU" sz="3000" b="1" dirty="0" smtClean="0"/>
              <a:t>(</a:t>
            </a:r>
            <a:r>
              <a:rPr lang="ru-RU" sz="3000" b="1" dirty="0" smtClean="0"/>
              <a:t>при достаточной мотивации на отказ </a:t>
            </a:r>
            <a:r>
              <a:rPr lang="ru-RU" sz="3000" b="1" dirty="0" smtClean="0"/>
              <a:t>от курения</a:t>
            </a:r>
            <a:r>
              <a:rPr lang="ru-RU" sz="3000" b="1" dirty="0" smtClean="0"/>
              <a:t>)</a:t>
            </a:r>
            <a:endParaRPr lang="ru-RU" sz="3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46747" y="2653570"/>
            <a:ext cx="8596668" cy="3880773"/>
          </a:xfrm>
        </p:spPr>
        <p:txBody>
          <a:bodyPr>
            <a:normAutofit/>
          </a:bodyPr>
          <a:lstStyle/>
          <a:p>
            <a:r>
              <a:rPr lang="ru-RU" sz="2000" b="1" dirty="0" smtClean="0"/>
              <a:t>Помощь в поддержании мотивации</a:t>
            </a:r>
          </a:p>
          <a:p>
            <a:r>
              <a:rPr lang="ru-RU" sz="2000" b="1" dirty="0" smtClean="0"/>
              <a:t>Помощь в создании Плана отказа от курения</a:t>
            </a:r>
          </a:p>
          <a:p>
            <a:r>
              <a:rPr lang="ru-RU" sz="2000" b="1" dirty="0" smtClean="0"/>
              <a:t>поощрение</a:t>
            </a:r>
          </a:p>
          <a:p>
            <a:r>
              <a:rPr lang="ru-RU" sz="2000" b="1" dirty="0" smtClean="0"/>
              <a:t>Оказание поддержки при следующих визитах, активный контроль</a:t>
            </a:r>
          </a:p>
          <a:p>
            <a:r>
              <a:rPr lang="ru-RU" sz="2000" b="1" dirty="0" smtClean="0"/>
              <a:t>Помощь при возврате к курению, анализ причин срыва и определение дальнейших действий</a:t>
            </a:r>
          </a:p>
          <a:p>
            <a:r>
              <a:rPr lang="ru-RU" sz="2000" b="1" dirty="0" smtClean="0"/>
              <a:t>Назначение медикаментозной коррекции</a:t>
            </a:r>
            <a:r>
              <a:rPr lang="ru-RU" sz="2000" dirty="0" smtClean="0"/>
              <a:t> </a:t>
            </a:r>
            <a:endParaRPr lang="ru-RU" sz="20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267"/>
          <a:stretch/>
        </p:blipFill>
        <p:spPr>
          <a:xfrm>
            <a:off x="874296" y="27702"/>
            <a:ext cx="3649578" cy="597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097501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677334" y="777912"/>
            <a:ext cx="8596668" cy="1320800"/>
          </a:xfrm>
        </p:spPr>
        <p:txBody>
          <a:bodyPr/>
          <a:lstStyle/>
          <a:p>
            <a:r>
              <a:rPr lang="ru-RU" b="1" dirty="0" smtClean="0"/>
              <a:t>Элементы </a:t>
            </a:r>
            <a:r>
              <a:rPr lang="ru-RU" b="1" dirty="0" err="1" smtClean="0"/>
              <a:t>когнитивно</a:t>
            </a:r>
            <a:r>
              <a:rPr lang="ru-RU" b="1" dirty="0" smtClean="0"/>
              <a:t>-поведенческой терапии </a:t>
            </a:r>
            <a:endParaRPr lang="ru-RU" b="1" dirty="0"/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558065" y="2764888"/>
            <a:ext cx="8596668" cy="3880773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latin typeface="+mj-lt"/>
              </a:rPr>
              <a:t>Анализ собственного поведения курящего</a:t>
            </a:r>
          </a:p>
          <a:p>
            <a:r>
              <a:rPr lang="ru-RU" sz="2000" b="1" dirty="0" smtClean="0">
                <a:latin typeface="+mj-lt"/>
              </a:rPr>
              <a:t>Поиск одной важной причины для отказа</a:t>
            </a:r>
          </a:p>
          <a:p>
            <a:r>
              <a:rPr lang="ru-RU" sz="2000" b="1" dirty="0" smtClean="0">
                <a:latin typeface="+mj-lt"/>
              </a:rPr>
              <a:t>Попытка замены привычки</a:t>
            </a:r>
          </a:p>
          <a:p>
            <a:r>
              <a:rPr lang="ru-RU" sz="2000" b="1" dirty="0" smtClean="0">
                <a:latin typeface="+mj-lt"/>
              </a:rPr>
              <a:t>Избегание ситуаций, связанных с табаком</a:t>
            </a:r>
          </a:p>
          <a:p>
            <a:r>
              <a:rPr lang="ru-RU" sz="2000" b="1" dirty="0" smtClean="0">
                <a:latin typeface="+mj-lt"/>
              </a:rPr>
              <a:t>Избегание окружения</a:t>
            </a:r>
          </a:p>
          <a:p>
            <a:r>
              <a:rPr lang="ru-RU" sz="2000" b="1" dirty="0" smtClean="0">
                <a:latin typeface="+mj-lt"/>
              </a:rPr>
              <a:t>«План отказа от табака», включающий дату полного отказа от табака или механизм снижения количества сигарет</a:t>
            </a:r>
            <a:endParaRPr lang="ru-RU" sz="2000" b="1" dirty="0">
              <a:latin typeface="+mj-lt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267"/>
          <a:stretch/>
        </p:blipFill>
        <p:spPr>
          <a:xfrm>
            <a:off x="874296" y="27702"/>
            <a:ext cx="3649578" cy="597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6504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86842" y="842125"/>
            <a:ext cx="8596668" cy="1320800"/>
          </a:xfrm>
        </p:spPr>
        <p:txBody>
          <a:bodyPr>
            <a:normAutofit/>
          </a:bodyPr>
          <a:lstStyle/>
          <a:p>
            <a:r>
              <a:rPr lang="ru-RU" sz="2200" b="1" dirty="0" err="1" smtClean="0"/>
              <a:t>Никотинзаместительная</a:t>
            </a:r>
            <a:r>
              <a:rPr lang="ru-RU" sz="2200" b="1" dirty="0" smtClean="0"/>
              <a:t> терапия (НЗТ): пластыри, жевательная резинка, спреи, ингаляторы, таблетки для рассасывания. Дозированная доставка никотина</a:t>
            </a:r>
            <a:r>
              <a:rPr lang="ru-RU" sz="3100" b="1" dirty="0" smtClean="0"/>
              <a:t>. </a:t>
            </a:r>
            <a:endParaRPr lang="ru-RU" sz="3100" b="1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371475" y="2379409"/>
            <a:ext cx="8827402" cy="4811712"/>
          </a:xfrm>
        </p:spPr>
        <p:txBody>
          <a:bodyPr>
            <a:normAutofit fontScale="55000" lnSpcReduction="20000"/>
          </a:bodyPr>
          <a:lstStyle/>
          <a:p>
            <a:r>
              <a:rPr lang="ru-RU" sz="3400" b="1" dirty="0" smtClean="0"/>
              <a:t>Повышают шанс бросить курить до 18-20%</a:t>
            </a:r>
          </a:p>
          <a:p>
            <a:r>
              <a:rPr lang="ru-RU" sz="3400" b="1" dirty="0" smtClean="0"/>
              <a:t>Снижают выраженность синдрома абстиненции</a:t>
            </a:r>
          </a:p>
          <a:p>
            <a:r>
              <a:rPr lang="ru-RU" sz="3400" b="1" dirty="0" smtClean="0"/>
              <a:t>Как правило, назначают на 3 </a:t>
            </a:r>
            <a:r>
              <a:rPr lang="ru-RU" sz="3400" b="1" dirty="0" err="1" smtClean="0"/>
              <a:t>мес</a:t>
            </a:r>
            <a:endParaRPr lang="ru-RU" sz="3400" b="1" dirty="0"/>
          </a:p>
          <a:p>
            <a:r>
              <a:rPr lang="ru-RU" sz="3400" b="1" dirty="0" smtClean="0"/>
              <a:t>Различные схемы, дозировки зависят от степени зависимости</a:t>
            </a:r>
          </a:p>
          <a:p>
            <a:r>
              <a:rPr lang="ru-RU" sz="3400" b="1" u="sng" dirty="0" smtClean="0"/>
              <a:t>Необходимо использовать только вместе  с консультированием</a:t>
            </a:r>
          </a:p>
          <a:p>
            <a:r>
              <a:rPr lang="ru-RU" sz="3400" b="1" dirty="0" smtClean="0"/>
              <a:t>Различные формы НЗТ можно комбинировать</a:t>
            </a:r>
          </a:p>
          <a:p>
            <a:r>
              <a:rPr lang="ru-RU" sz="3400" b="1" dirty="0" smtClean="0"/>
              <a:t>Есть побочные и  действия и противопоказания (дети и подростки, беременные и кормящие, острые сердечно-сосудистые состояния)</a:t>
            </a:r>
          </a:p>
          <a:p>
            <a:endParaRPr lang="ru-RU" sz="2800" b="1" dirty="0" smtClean="0"/>
          </a:p>
          <a:p>
            <a:pPr marL="0" indent="0">
              <a:buNone/>
            </a:pPr>
            <a:r>
              <a:rPr lang="en-US" sz="2600" b="1" dirty="0" smtClean="0"/>
              <a:t>Stead, LF (Nov 14, 2012). «Nicotine replacement therapy for smoking </a:t>
            </a:r>
            <a:r>
              <a:rPr lang="en-US" sz="2600" b="1" dirty="0" err="1" smtClean="0"/>
              <a:t>cessation».</a:t>
            </a:r>
            <a:r>
              <a:rPr lang="en-US" sz="2600" b="1" i="1" dirty="0" err="1" smtClean="0"/>
              <a:t>The</a:t>
            </a:r>
            <a:r>
              <a:rPr lang="en-US" sz="2600" b="1" i="1" dirty="0" smtClean="0"/>
              <a:t> Cochrane database of systematic reviews</a:t>
            </a:r>
            <a:r>
              <a:rPr lang="en-US" sz="2600" b="1" dirty="0" smtClean="0"/>
              <a:t> 11: CD000146. </a:t>
            </a:r>
            <a:endParaRPr lang="ru-RU" sz="2600" b="1" dirty="0" smtClean="0"/>
          </a:p>
          <a:p>
            <a:pPr marL="0" indent="0">
              <a:buNone/>
            </a:pPr>
            <a:r>
              <a:rPr lang="en-US" sz="2600" b="1" dirty="0" smtClean="0"/>
              <a:t>Garvey </a:t>
            </a:r>
            <a:r>
              <a:rPr lang="en-US" sz="2600" b="1" dirty="0"/>
              <a:t>AJ </a:t>
            </a:r>
            <a:r>
              <a:rPr lang="en-US" sz="2600" b="1" i="1" dirty="0"/>
              <a:t>et al.</a:t>
            </a:r>
            <a:r>
              <a:rPr lang="en-US" sz="2600" b="1" dirty="0"/>
              <a:t>. «Effects of nicotine gum dose by level of nicotine </a:t>
            </a:r>
            <a:r>
              <a:rPr lang="en-US" sz="2600" b="1" dirty="0" err="1"/>
              <a:t>dependence.».</a:t>
            </a:r>
            <a:r>
              <a:rPr lang="en-US" sz="2600" b="1" i="1" dirty="0" err="1"/>
              <a:t>Nicotine</a:t>
            </a:r>
            <a:r>
              <a:rPr lang="en-US" sz="2600" b="1" i="1" dirty="0"/>
              <a:t> &amp; Tobacco Research</a:t>
            </a:r>
            <a:r>
              <a:rPr lang="en-US" sz="2600" b="1" dirty="0"/>
              <a:t> (2 (1)): 53-63. </a:t>
            </a:r>
            <a:r>
              <a:rPr lang="en-US" sz="2600" b="1" dirty="0">
                <a:hlinkClick r:id="rId2" tooltip="Идентификатор цифрового объекта"/>
              </a:rPr>
              <a:t>DOI</a:t>
            </a:r>
            <a:r>
              <a:rPr lang="en-US" sz="2600" b="1" dirty="0"/>
              <a:t>:</a:t>
            </a:r>
            <a:r>
              <a:rPr lang="en-US" sz="2600" b="1" dirty="0">
                <a:hlinkClick r:id="rId3"/>
              </a:rPr>
              <a:t>10.1080/14622200050011303</a:t>
            </a:r>
            <a:r>
              <a:rPr lang="en-US" sz="2600" b="1" dirty="0"/>
              <a:t>. </a:t>
            </a:r>
            <a:r>
              <a:rPr lang="en-US" sz="2600" b="1" dirty="0">
                <a:hlinkClick r:id="rId4"/>
              </a:rPr>
              <a:t>PMID 11072441</a:t>
            </a:r>
            <a:r>
              <a:rPr lang="en-US" sz="2600" b="1" dirty="0"/>
              <a:t>. </a:t>
            </a:r>
            <a:r>
              <a:rPr lang="ru-RU" sz="2600" b="1" dirty="0"/>
              <a:t>Проверено 2015-08-28.</a:t>
            </a:r>
            <a:endParaRPr lang="ru-RU" sz="2600" b="1" dirty="0" smtClean="0"/>
          </a:p>
          <a:p>
            <a:endParaRPr lang="ru-RU" sz="2600" dirty="0" smtClean="0"/>
          </a:p>
          <a:p>
            <a:endParaRPr lang="ru-RU" dirty="0"/>
          </a:p>
        </p:txBody>
      </p:sp>
      <p:pic>
        <p:nvPicPr>
          <p:cNvPr id="1026" name="Picture 2" descr="https://upload.wikimedia.org/wikipedia/commons/thumb/9/94/Nicoderm.JPG/1024px-Nicoderm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475" y="-3146425"/>
            <a:ext cx="8876795" cy="2689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267"/>
          <a:stretch/>
        </p:blipFill>
        <p:spPr>
          <a:xfrm>
            <a:off x="874296" y="27702"/>
            <a:ext cx="3649578" cy="597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882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630208" y="746848"/>
            <a:ext cx="9404723" cy="1089836"/>
          </a:xfrm>
        </p:spPr>
        <p:txBody>
          <a:bodyPr>
            <a:normAutofit fontScale="90000"/>
          </a:bodyPr>
          <a:lstStyle/>
          <a:p>
            <a:r>
              <a:rPr lang="ru-RU" b="1" dirty="0" err="1" smtClean="0"/>
              <a:t>Варениклин</a:t>
            </a:r>
            <a:r>
              <a:rPr lang="ru-RU" b="1" dirty="0" smtClean="0"/>
              <a:t> (</a:t>
            </a:r>
            <a:r>
              <a:rPr lang="ru-RU" b="1" dirty="0" err="1" smtClean="0"/>
              <a:t>чампикс</a:t>
            </a:r>
            <a:r>
              <a:rPr lang="ru-RU" dirty="0" smtClean="0"/>
              <a:t>)</a:t>
            </a:r>
            <a:br>
              <a:rPr lang="ru-RU" dirty="0" smtClean="0"/>
            </a:br>
            <a:r>
              <a:rPr lang="en-US" sz="3200" b="1" dirty="0" smtClean="0"/>
              <a:t> </a:t>
            </a:r>
            <a:endParaRPr lang="ru-RU" sz="2400" b="1" dirty="0"/>
          </a:p>
        </p:txBody>
      </p:sp>
      <p:sp>
        <p:nvSpPr>
          <p:cNvPr id="8" name="Объект 7"/>
          <p:cNvSpPr>
            <a:spLocks noGrp="1"/>
          </p:cNvSpPr>
          <p:nvPr>
            <p:ph sz="half" idx="1"/>
          </p:nvPr>
        </p:nvSpPr>
        <p:spPr>
          <a:xfrm>
            <a:off x="753356" y="1620308"/>
            <a:ext cx="5771622" cy="4745620"/>
          </a:xfrm>
        </p:spPr>
        <p:txBody>
          <a:bodyPr>
            <a:normAutofit/>
          </a:bodyPr>
          <a:lstStyle/>
          <a:p>
            <a:r>
              <a:rPr lang="ru-RU" b="1" dirty="0" smtClean="0"/>
              <a:t>Агонист Н-</a:t>
            </a:r>
            <a:r>
              <a:rPr lang="ru-RU" b="1" dirty="0" err="1" smtClean="0"/>
              <a:t>холинорецепторов</a:t>
            </a:r>
            <a:r>
              <a:rPr lang="ru-RU" b="1" dirty="0" smtClean="0"/>
              <a:t>  (частичный )  – частичная выработка </a:t>
            </a:r>
            <a:r>
              <a:rPr lang="ru-RU" b="1" dirty="0" err="1" smtClean="0"/>
              <a:t>допамина</a:t>
            </a:r>
            <a:r>
              <a:rPr lang="ru-RU" b="1" dirty="0" smtClean="0"/>
              <a:t> и антагонист – разрушение ассоциативной связи удовольствия с курением</a:t>
            </a:r>
          </a:p>
          <a:p>
            <a:r>
              <a:rPr lang="ru-RU" b="1" dirty="0" smtClean="0"/>
              <a:t>Схема лечения (0.5 мг/сутки с увеличением дозы до 1 мг в сутки) до 12 </a:t>
            </a:r>
            <a:r>
              <a:rPr lang="ru-RU" b="1" dirty="0" err="1" smtClean="0"/>
              <a:t>нед</a:t>
            </a:r>
            <a:endParaRPr lang="ru-RU" b="1" dirty="0" smtClean="0"/>
          </a:p>
          <a:p>
            <a:r>
              <a:rPr lang="ru-RU" b="1" dirty="0" smtClean="0"/>
              <a:t>В первые 1-2 недели разрешается курение но должна быть установлена ДАТА ПОЛНОГО ОТКАЗА ОТ ТАБАКА</a:t>
            </a:r>
          </a:p>
          <a:p>
            <a:r>
              <a:rPr lang="ru-RU" b="1" dirty="0" smtClean="0"/>
              <a:t>Побочные действия: </a:t>
            </a:r>
            <a:r>
              <a:rPr lang="ru-RU" b="1" dirty="0" err="1" smtClean="0"/>
              <a:t>бессоница</a:t>
            </a:r>
            <a:r>
              <a:rPr lang="ru-RU" b="1" dirty="0" smtClean="0"/>
              <a:t>, тошнота, головная боль и другие</a:t>
            </a:r>
          </a:p>
          <a:p>
            <a:r>
              <a:rPr lang="ru-RU" b="1" dirty="0" smtClean="0"/>
              <a:t>Нежелательно комбинировать с НЗТ и другими средствами</a:t>
            </a:r>
          </a:p>
          <a:p>
            <a:r>
              <a:rPr lang="ru-RU" b="1" dirty="0" smtClean="0"/>
              <a:t>Стоимость 112 </a:t>
            </a:r>
            <a:r>
              <a:rPr lang="ru-RU" b="1" dirty="0" err="1" smtClean="0"/>
              <a:t>шт</a:t>
            </a:r>
            <a:r>
              <a:rPr lang="ru-RU" b="1" dirty="0" smtClean="0"/>
              <a:t>  около 3500 </a:t>
            </a:r>
            <a:r>
              <a:rPr lang="ru-RU" b="1" dirty="0" err="1" smtClean="0"/>
              <a:t>руб</a:t>
            </a:r>
            <a:endParaRPr lang="ru-RU" b="1" dirty="0"/>
          </a:p>
        </p:txBody>
      </p:sp>
      <p:pic>
        <p:nvPicPr>
          <p:cNvPr id="3074" name="Picture 2" descr="Чампикс® таблетки, покрытые пленочной оболочкой, в комплекте; комплект, упаковка картонная 1; №&amp;nbsp;ЛСР-006439/08, 2008-08-11 от Pfizer Manufacturing Deutschland (Германия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946581" y="1836684"/>
            <a:ext cx="2571130" cy="31190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267"/>
          <a:stretch/>
        </p:blipFill>
        <p:spPr>
          <a:xfrm>
            <a:off x="874296" y="27702"/>
            <a:ext cx="3649578" cy="597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29425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4697" y="840188"/>
            <a:ext cx="8596668" cy="132080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Риск сердечно-сосудистых  осложнений при назначении </a:t>
            </a:r>
            <a:r>
              <a:rPr lang="ru-RU" b="1" dirty="0" err="1" smtClean="0"/>
              <a:t>варениклина</a:t>
            </a:r>
            <a:endParaRPr lang="ru-RU" b="1" dirty="0"/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454697" y="2534301"/>
            <a:ext cx="8596668" cy="3880773"/>
          </a:xfrm>
        </p:spPr>
        <p:txBody>
          <a:bodyPr/>
          <a:lstStyle/>
          <a:p>
            <a:r>
              <a:rPr lang="ru-RU" b="1" dirty="0" smtClean="0"/>
              <a:t>Риск при приеме </a:t>
            </a:r>
            <a:r>
              <a:rPr lang="ru-RU" b="1" dirty="0" err="1" smtClean="0"/>
              <a:t>варениклина</a:t>
            </a:r>
            <a:r>
              <a:rPr lang="ru-RU" b="1" dirty="0" smtClean="0"/>
              <a:t> не превышает риск при приеме плацебо</a:t>
            </a:r>
            <a:r>
              <a:rPr lang="en-US" b="1" dirty="0" smtClean="0"/>
              <a:t> </a:t>
            </a:r>
            <a:r>
              <a:rPr lang="ru-RU" b="1" dirty="0" smtClean="0"/>
              <a:t>(0.63% и 0.47% соответственно</a:t>
            </a:r>
            <a:r>
              <a:rPr lang="ru-RU" b="1" dirty="0"/>
              <a:t>) </a:t>
            </a:r>
            <a:r>
              <a:rPr lang="ru-RU" b="1" dirty="0" smtClean="0"/>
              <a:t>– </a:t>
            </a:r>
            <a:r>
              <a:rPr lang="ru-RU" sz="2400" b="1" dirty="0" smtClean="0"/>
              <a:t>результаты 22 исследований </a:t>
            </a:r>
            <a:r>
              <a:rPr lang="ru-RU" sz="2400" b="1" dirty="0"/>
              <a:t>(около 10 000 пациентов, </a:t>
            </a:r>
            <a:r>
              <a:rPr lang="en-US" sz="2400" b="1" dirty="0"/>
              <a:t>BMJ, 2012</a:t>
            </a:r>
            <a:r>
              <a:rPr lang="en-US" sz="2400" b="1" dirty="0" smtClean="0"/>
              <a:t>)</a:t>
            </a:r>
            <a:endParaRPr lang="ru-RU" sz="2400" b="1" dirty="0"/>
          </a:p>
          <a:p>
            <a:endParaRPr lang="ru-RU" b="1" dirty="0" smtClean="0"/>
          </a:p>
          <a:p>
            <a:r>
              <a:rPr lang="ru-RU" b="1" dirty="0" smtClean="0"/>
              <a:t>У пациентов  с ОКС различий</a:t>
            </a:r>
            <a:r>
              <a:rPr lang="en-US" b="1" dirty="0" smtClean="0"/>
              <a:t> </a:t>
            </a:r>
            <a:r>
              <a:rPr lang="ru-RU" b="1" dirty="0" smtClean="0"/>
              <a:t>не выявлено </a:t>
            </a:r>
            <a:r>
              <a:rPr lang="en-US" b="1" dirty="0" smtClean="0"/>
              <a:t>(11.9</a:t>
            </a:r>
            <a:r>
              <a:rPr lang="ru-RU" b="1" dirty="0" smtClean="0"/>
              <a:t>%</a:t>
            </a:r>
            <a:r>
              <a:rPr lang="en-US" b="1" dirty="0" smtClean="0"/>
              <a:t> </a:t>
            </a:r>
            <a:r>
              <a:rPr lang="ru-RU" b="1" dirty="0" smtClean="0"/>
              <a:t>и 11.3% соответственно,</a:t>
            </a:r>
            <a:r>
              <a:rPr lang="en-US" b="1" dirty="0" smtClean="0"/>
              <a:t>)</a:t>
            </a:r>
            <a:r>
              <a:rPr lang="ru-RU" b="1" dirty="0" smtClean="0"/>
              <a:t> – </a:t>
            </a:r>
            <a:r>
              <a:rPr lang="ru-RU" sz="2400" b="1" dirty="0" smtClean="0"/>
              <a:t>результаты РКИ на 300 пациентах, </a:t>
            </a:r>
            <a:r>
              <a:rPr lang="en-US" sz="2400" b="1" dirty="0"/>
              <a:t>Circulation, </a:t>
            </a:r>
            <a:r>
              <a:rPr lang="en-US" sz="2400" b="1" dirty="0" smtClean="0"/>
              <a:t>2016</a:t>
            </a:r>
            <a:r>
              <a:rPr lang="ru-RU" sz="2400" b="1" dirty="0" smtClean="0"/>
              <a:t>.</a:t>
            </a:r>
            <a:endParaRPr lang="ru-RU" sz="2400" b="1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267"/>
          <a:stretch/>
        </p:blipFill>
        <p:spPr>
          <a:xfrm>
            <a:off x="874296" y="27702"/>
            <a:ext cx="3649578" cy="597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4309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77334" y="954156"/>
            <a:ext cx="8596668" cy="976243"/>
          </a:xfrm>
        </p:spPr>
        <p:txBody>
          <a:bodyPr>
            <a:normAutofit/>
          </a:bodyPr>
          <a:lstStyle/>
          <a:p>
            <a:r>
              <a:rPr lang="ru-RU" sz="3600" b="1" dirty="0" smtClean="0"/>
              <a:t>Проявления абстинентного синдрома</a:t>
            </a:r>
            <a:endParaRPr lang="ru-RU" sz="3600" b="1" dirty="0"/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>
          <a:xfrm>
            <a:off x="339839" y="2217698"/>
            <a:ext cx="4184035" cy="3880772"/>
          </a:xfrm>
        </p:spPr>
        <p:txBody>
          <a:bodyPr>
            <a:noAutofit/>
          </a:bodyPr>
          <a:lstStyle/>
          <a:p>
            <a:r>
              <a:rPr lang="ru-RU" sz="2000" b="1" dirty="0" smtClean="0"/>
              <a:t>Стресс и невротические расстройства, нарушение сна</a:t>
            </a:r>
          </a:p>
          <a:p>
            <a:endParaRPr lang="ru-RU" sz="2000" b="1" dirty="0" smtClean="0"/>
          </a:p>
          <a:p>
            <a:r>
              <a:rPr lang="ru-RU" sz="2000" b="1" dirty="0" smtClean="0"/>
              <a:t>Прибавка массы тела</a:t>
            </a:r>
          </a:p>
          <a:p>
            <a:endParaRPr lang="ru-RU" sz="2000" b="1" dirty="0" smtClean="0"/>
          </a:p>
          <a:p>
            <a:endParaRPr lang="ru-RU" sz="2000" b="1" dirty="0" smtClean="0"/>
          </a:p>
          <a:p>
            <a:r>
              <a:rPr lang="ru-RU" sz="2000" b="1" dirty="0" smtClean="0"/>
              <a:t>Обострение бронхолегочной патологии</a:t>
            </a:r>
            <a:endParaRPr lang="ru-RU" sz="2000" b="1" dirty="0"/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4523874" y="2217698"/>
            <a:ext cx="5181600" cy="4351338"/>
          </a:xfrm>
        </p:spPr>
        <p:txBody>
          <a:bodyPr>
            <a:normAutofit/>
          </a:bodyPr>
          <a:lstStyle/>
          <a:p>
            <a:r>
              <a:rPr lang="ru-RU" sz="2000" b="1" dirty="0" smtClean="0"/>
              <a:t>Подготовка к замене поведения, двигательная активность, рекомендации по режиму, назначение </a:t>
            </a:r>
            <a:r>
              <a:rPr lang="ru-RU" sz="2000" b="1" dirty="0" err="1" smtClean="0"/>
              <a:t>афобазола</a:t>
            </a:r>
            <a:r>
              <a:rPr lang="ru-RU" sz="2000" b="1" dirty="0" smtClean="0"/>
              <a:t> и других средств в минимальных дозах, НЗТ</a:t>
            </a:r>
          </a:p>
          <a:p>
            <a:r>
              <a:rPr lang="ru-RU" sz="2000" b="1" dirty="0" smtClean="0"/>
              <a:t>Достаточная физическая активность, ограничение питания, подсчет калорийности пищи</a:t>
            </a:r>
          </a:p>
          <a:p>
            <a:r>
              <a:rPr lang="ru-RU" sz="2000" b="1" dirty="0" smtClean="0"/>
              <a:t>Дыхательная гимнастика, прием отхаркивающих средств</a:t>
            </a:r>
          </a:p>
          <a:p>
            <a:endParaRPr lang="ru-RU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267"/>
          <a:stretch/>
        </p:blipFill>
        <p:spPr>
          <a:xfrm>
            <a:off x="874296" y="27702"/>
            <a:ext cx="3649578" cy="597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34041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621675" y="951506"/>
            <a:ext cx="8596668" cy="1320800"/>
          </a:xfrm>
        </p:spPr>
        <p:txBody>
          <a:bodyPr/>
          <a:lstStyle/>
          <a:p>
            <a:r>
              <a:rPr lang="ru-RU" b="1" dirty="0" smtClean="0"/>
              <a:t>Электронные средства доставки никотина</a:t>
            </a:r>
            <a:endParaRPr lang="ru-RU" b="1" dirty="0"/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b="1" dirty="0" smtClean="0"/>
          </a:p>
          <a:p>
            <a:r>
              <a:rPr lang="ru-RU" sz="2000" b="1" dirty="0" smtClean="0"/>
              <a:t>Не изучены, есть только экспертное мнение, основанное на анализе состава сигарет и  психологии ассоциативного  поведения</a:t>
            </a:r>
          </a:p>
          <a:p>
            <a:r>
              <a:rPr lang="ru-RU" sz="2000" b="1" dirty="0" smtClean="0"/>
              <a:t>Не подходят под законодательное регулирование</a:t>
            </a:r>
          </a:p>
          <a:p>
            <a:r>
              <a:rPr lang="ru-RU" sz="2000" b="1" dirty="0" smtClean="0"/>
              <a:t>Разнородная группа </a:t>
            </a:r>
          </a:p>
          <a:p>
            <a:r>
              <a:rPr lang="ru-RU" sz="2000" b="1" dirty="0" smtClean="0"/>
              <a:t>Опасны возникновением зависимости</a:t>
            </a:r>
          </a:p>
          <a:p>
            <a:r>
              <a:rPr lang="ru-RU" sz="2000" b="1" dirty="0" smtClean="0"/>
              <a:t>Иногда используются вместе с сигаретами</a:t>
            </a:r>
          </a:p>
          <a:p>
            <a:endParaRPr lang="ru-RU" b="1" dirty="0" smtClean="0"/>
          </a:p>
          <a:p>
            <a:pPr marL="0" indent="0">
              <a:buNone/>
            </a:pPr>
            <a:endParaRPr lang="ru-RU" b="1" dirty="0" smtClean="0"/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267"/>
          <a:stretch/>
        </p:blipFill>
        <p:spPr>
          <a:xfrm>
            <a:off x="874296" y="27702"/>
            <a:ext cx="3649578" cy="597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52014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51687" y="867870"/>
            <a:ext cx="8858073" cy="2360360"/>
          </a:xfrm>
        </p:spPr>
        <p:txBody>
          <a:bodyPr>
            <a:noAutofit/>
          </a:bodyPr>
          <a:lstStyle/>
          <a:p>
            <a:r>
              <a:rPr lang="ru-RU" sz="2800" b="1" u="sng" dirty="0" smtClean="0"/>
              <a:t>Ст.17 </a:t>
            </a:r>
            <a:r>
              <a:rPr lang="ru-RU" sz="2800" b="1" u="sng" dirty="0">
                <a:hlinkClick r:id="rId2"/>
              </a:rPr>
              <a:t>Федеральный закон от 23 февраля 2013 г. N 15-ФЗ</a:t>
            </a:r>
            <a:br>
              <a:rPr lang="ru-RU" sz="2800" b="1" u="sng" dirty="0">
                <a:hlinkClick r:id="rId2"/>
              </a:rPr>
            </a:br>
            <a:r>
              <a:rPr lang="ru-RU" sz="2800" b="1" u="sng" dirty="0">
                <a:hlinkClick r:id="rId2"/>
              </a:rPr>
              <a:t>"Об охране здоровья граждан от воздействия окружающего табачного дыма и последствий потребления табака"</a:t>
            </a:r>
            <a:r>
              <a:rPr lang="ru-RU" sz="2800" b="1" u="sng" dirty="0"/>
              <a:t/>
            </a:r>
            <a:br>
              <a:rPr lang="ru-RU" sz="2800" b="1" u="sng" dirty="0"/>
            </a:br>
            <a:endParaRPr lang="ru-RU" sz="2800" b="1" u="sng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51687" y="3828267"/>
            <a:ext cx="7824403" cy="2651688"/>
          </a:xfrm>
        </p:spPr>
        <p:txBody>
          <a:bodyPr/>
          <a:lstStyle/>
          <a:p>
            <a:pPr marL="0" indent="0" algn="just">
              <a:buNone/>
            </a:pPr>
            <a:r>
              <a:rPr lang="ru-RU" b="1" dirty="0" smtClean="0"/>
              <a:t>  </a:t>
            </a:r>
            <a:r>
              <a:rPr lang="ru-RU" sz="2000" b="1" dirty="0" smtClean="0"/>
              <a:t>Ст.17. п.4.</a:t>
            </a:r>
          </a:p>
          <a:p>
            <a:pPr marL="0" indent="0" algn="just">
              <a:buNone/>
            </a:pPr>
            <a:r>
              <a:rPr lang="ru-RU" sz="2000" b="1" dirty="0" smtClean="0"/>
              <a:t>  «Лечащий </a:t>
            </a:r>
            <a:r>
              <a:rPr lang="ru-RU" sz="2000" b="1" dirty="0"/>
              <a:t>врач обязан дать пациенту, обратившемуся за оказанием медицинской помощи в медицинскую организацию независимо от причины обращения, рекомендации о прекращении потребления табака и предоставить необходимую информацию о медицинской помощи, которая может быть </a:t>
            </a:r>
            <a:r>
              <a:rPr lang="ru-RU" sz="2000" b="1" dirty="0" smtClean="0"/>
              <a:t>оказана»</a:t>
            </a:r>
            <a:endParaRPr lang="ru-RU" sz="2000" b="1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267"/>
          <a:stretch/>
        </p:blipFill>
        <p:spPr>
          <a:xfrm>
            <a:off x="874296" y="27702"/>
            <a:ext cx="3649578" cy="597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048550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0600" y="1259118"/>
            <a:ext cx="8596668" cy="1320800"/>
          </a:xfrm>
        </p:spPr>
        <p:txBody>
          <a:bodyPr>
            <a:noAutofit/>
          </a:bodyPr>
          <a:lstStyle/>
          <a:p>
            <a:r>
              <a:rPr lang="ru-RU" sz="2800" b="1" dirty="0"/>
              <a:t>Думаете о том, чтобы бросить курить</a:t>
            </a:r>
            <a:r>
              <a:rPr lang="ru-RU" sz="2800" b="1" dirty="0" smtClean="0"/>
              <a:t>?                            Поговорите с обученным фармацевтом или практикующей медсестрой </a:t>
            </a:r>
            <a:r>
              <a:rPr lang="ru-RU" sz="2800" b="1" u="sng" dirty="0" smtClean="0"/>
              <a:t>сегодня</a:t>
            </a:r>
            <a:endParaRPr lang="ru-RU" sz="2800" b="1" u="sng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9317" y="2319830"/>
            <a:ext cx="10515600" cy="4351338"/>
          </a:xfrm>
        </p:spPr>
        <p:txBody>
          <a:bodyPr/>
          <a:lstStyle/>
          <a:p>
            <a:endParaRPr lang="ru-RU" sz="3600" b="1" dirty="0" smtClean="0">
              <a:latin typeface="+mj-lt"/>
            </a:endParaRPr>
          </a:p>
          <a:p>
            <a:r>
              <a:rPr lang="ru-RU" sz="2800" b="1" dirty="0" smtClean="0">
                <a:latin typeface="+mj-lt"/>
              </a:rPr>
              <a:t>Оценка </a:t>
            </a:r>
            <a:r>
              <a:rPr lang="ru-RU" sz="2800" b="1" dirty="0">
                <a:latin typeface="+mj-lt"/>
              </a:rPr>
              <a:t>поведения </a:t>
            </a:r>
            <a:endParaRPr lang="ru-RU" sz="2800" b="1" dirty="0" smtClean="0">
              <a:latin typeface="+mj-lt"/>
            </a:endParaRPr>
          </a:p>
          <a:p>
            <a:r>
              <a:rPr lang="ru-RU" sz="2800" b="1" dirty="0" smtClean="0">
                <a:latin typeface="+mj-lt"/>
              </a:rPr>
              <a:t>Средства </a:t>
            </a:r>
            <a:r>
              <a:rPr lang="ru-RU" sz="2800" b="1" dirty="0">
                <a:latin typeface="+mj-lt"/>
              </a:rPr>
              <a:t>в помощь </a:t>
            </a:r>
          </a:p>
          <a:p>
            <a:r>
              <a:rPr lang="ru-RU" sz="2800" b="1" dirty="0">
                <a:latin typeface="+mj-lt"/>
              </a:rPr>
              <a:t>Персональные планы</a:t>
            </a:r>
          </a:p>
          <a:p>
            <a:r>
              <a:rPr lang="ru-RU" sz="2800" b="1" dirty="0">
                <a:latin typeface="+mj-lt"/>
              </a:rPr>
              <a:t>Наставники и поддержка</a:t>
            </a:r>
          </a:p>
          <a:p>
            <a:endParaRPr lang="ru-RU" dirty="0"/>
          </a:p>
        </p:txBody>
      </p:sp>
      <p:pic>
        <p:nvPicPr>
          <p:cNvPr id="4" name="Объект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9973" y="3427012"/>
            <a:ext cx="5139517" cy="3138998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267"/>
          <a:stretch/>
        </p:blipFill>
        <p:spPr>
          <a:xfrm>
            <a:off x="874296" y="27702"/>
            <a:ext cx="3649578" cy="597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9011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Заголовок 1"/>
          <p:cNvSpPr>
            <a:spLocks noGrp="1"/>
          </p:cNvSpPr>
          <p:nvPr>
            <p:ph type="title"/>
          </p:nvPr>
        </p:nvSpPr>
        <p:spPr>
          <a:xfrm>
            <a:off x="470599" y="625642"/>
            <a:ext cx="8596668" cy="1320800"/>
          </a:xfrm>
        </p:spPr>
        <p:txBody>
          <a:bodyPr>
            <a:noAutofit/>
          </a:bodyPr>
          <a:lstStyle/>
          <a:p>
            <a:pPr eaLnBrk="1" hangingPunct="1"/>
            <a:r>
              <a:rPr lang="ru-RU" altLang="ru-RU" sz="2800" b="1" dirty="0"/>
              <a:t>Фактор </a:t>
            </a:r>
            <a:r>
              <a:rPr lang="ru-RU" altLang="ru-RU" sz="2800" b="1" dirty="0" smtClean="0"/>
              <a:t>риска НИЗ и преждевременной смертности</a:t>
            </a:r>
            <a:r>
              <a:rPr lang="ru-RU" altLang="ru-RU" sz="2800" b="1" dirty="0" smtClean="0"/>
              <a:t>: </a:t>
            </a:r>
            <a:r>
              <a:rPr lang="ru-RU" altLang="ru-RU" sz="2800" b="1" dirty="0" smtClean="0"/>
              <a:t>чрезмерное </a:t>
            </a:r>
            <a:r>
              <a:rPr lang="ru-RU" altLang="ru-RU" sz="2800" b="1" dirty="0"/>
              <a:t>потребление алкоголя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06401849"/>
              </p:ext>
            </p:extLst>
          </p:nvPr>
        </p:nvGraphicFramePr>
        <p:xfrm>
          <a:off x="3498573" y="2015493"/>
          <a:ext cx="5812403" cy="45570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6386" name="Picture 2" descr="http://www.realisti.ru/upload/1224430727_author_photo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074" y="2695575"/>
            <a:ext cx="2978315" cy="28472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267"/>
          <a:stretch/>
        </p:blipFill>
        <p:spPr>
          <a:xfrm>
            <a:off x="874296" y="27702"/>
            <a:ext cx="3649578" cy="597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524837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0843" y="983312"/>
            <a:ext cx="8596668" cy="1320800"/>
          </a:xfrm>
        </p:spPr>
        <p:txBody>
          <a:bodyPr>
            <a:normAutofit/>
          </a:bodyPr>
          <a:lstStyle/>
          <a:p>
            <a:r>
              <a:rPr lang="ru-RU" sz="4000" b="1" dirty="0" smtClean="0"/>
              <a:t>Распространенность потребления алкоголя в России</a:t>
            </a:r>
            <a:endParaRPr lang="ru-RU" sz="4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1574" y="2661522"/>
            <a:ext cx="8596668" cy="3880773"/>
          </a:xfrm>
        </p:spPr>
        <p:txBody>
          <a:bodyPr>
            <a:normAutofit/>
          </a:bodyPr>
          <a:lstStyle/>
          <a:p>
            <a:r>
              <a:rPr lang="ru-RU" dirty="0"/>
              <a:t>По данным ВОЗ, в России потребление алкоголя в </a:t>
            </a:r>
            <a:r>
              <a:rPr lang="ru-RU" dirty="0" smtClean="0"/>
              <a:t>год на </a:t>
            </a:r>
            <a:r>
              <a:rPr lang="ru-RU" dirty="0"/>
              <a:t>душу населения в возрасте 15 лет и старше — одно </a:t>
            </a:r>
            <a:r>
              <a:rPr lang="ru-RU" dirty="0" smtClean="0"/>
              <a:t>из самых </a:t>
            </a:r>
            <a:r>
              <a:rPr lang="ru-RU" dirty="0"/>
              <a:t>высоких в Европе (15,1 л чистого этанола</a:t>
            </a:r>
            <a:r>
              <a:rPr lang="ru-RU" dirty="0" smtClean="0"/>
              <a:t>). Из всех </a:t>
            </a:r>
            <a:r>
              <a:rPr lang="ru-RU" dirty="0"/>
              <a:t>случаев смерти, связанных с потреблением алкоголя</a:t>
            </a:r>
            <a:r>
              <a:rPr lang="ru-RU" dirty="0" smtClean="0"/>
              <a:t>, на </a:t>
            </a:r>
            <a:r>
              <a:rPr lang="ru-RU" dirty="0"/>
              <a:t>болезни сердечно-сосудистой системы </a:t>
            </a:r>
            <a:r>
              <a:rPr lang="ru-RU" dirty="0" smtClean="0"/>
              <a:t>приходится 14%, </a:t>
            </a:r>
            <a:r>
              <a:rPr lang="ru-RU" dirty="0"/>
              <a:t>а избыточное потребление алкоголя </a:t>
            </a:r>
            <a:r>
              <a:rPr lang="ru-RU" dirty="0" smtClean="0"/>
              <a:t>сопряжено со </a:t>
            </a:r>
            <a:r>
              <a:rPr lang="ru-RU" dirty="0"/>
              <a:t>значительным повышением риска смерти в </a:t>
            </a:r>
            <a:r>
              <a:rPr lang="ru-RU" dirty="0" smtClean="0"/>
              <a:t>российской популяции.</a:t>
            </a:r>
            <a:endParaRPr lang="ru-RU" dirty="0"/>
          </a:p>
          <a:p>
            <a:r>
              <a:rPr lang="ru-RU" dirty="0"/>
              <a:t>По данным исследования ЭССЕ, 73,2% </a:t>
            </a:r>
            <a:r>
              <a:rPr lang="ru-RU" dirty="0" smtClean="0"/>
              <a:t>населения РФ </a:t>
            </a:r>
            <a:r>
              <a:rPr lang="ru-RU" dirty="0"/>
              <a:t>употребляет алкоголь (72,1% мужчин и 74,1% </a:t>
            </a:r>
            <a:r>
              <a:rPr lang="ru-RU" dirty="0" smtClean="0"/>
              <a:t>женщин</a:t>
            </a:r>
            <a:r>
              <a:rPr lang="ru-RU" dirty="0"/>
              <a:t>), преимущественно в умеренных </a:t>
            </a:r>
            <a:r>
              <a:rPr lang="ru-RU" dirty="0" smtClean="0"/>
              <a:t>количествах распространенность </a:t>
            </a:r>
            <a:r>
              <a:rPr lang="ru-RU" dirty="0"/>
              <a:t>избыточного </a:t>
            </a:r>
            <a:r>
              <a:rPr lang="ru-RU" dirty="0" smtClean="0"/>
              <a:t>потребления алкоголя </a:t>
            </a:r>
            <a:r>
              <a:rPr lang="ru-RU" dirty="0"/>
              <a:t>составила </a:t>
            </a:r>
            <a:r>
              <a:rPr lang="ru-RU" dirty="0" smtClean="0"/>
              <a:t> </a:t>
            </a:r>
            <a:r>
              <a:rPr lang="ru-RU" dirty="0"/>
              <a:t>3,8%, в том числе 6,3% у </a:t>
            </a:r>
            <a:r>
              <a:rPr lang="ru-RU" dirty="0" smtClean="0"/>
              <a:t>мужчин и </a:t>
            </a:r>
            <a:r>
              <a:rPr lang="ru-RU" dirty="0"/>
              <a:t>2,2% у женщин.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267"/>
          <a:stretch/>
        </p:blipFill>
        <p:spPr>
          <a:xfrm>
            <a:off x="874296" y="27702"/>
            <a:ext cx="3649578" cy="597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85454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405" y="748745"/>
            <a:ext cx="8596668" cy="912633"/>
          </a:xfrm>
        </p:spPr>
        <p:txBody>
          <a:bodyPr/>
          <a:lstStyle/>
          <a:p>
            <a:r>
              <a:rPr lang="ru-RU" b="1" dirty="0" smtClean="0"/>
              <a:t>Опасность потребления алкоголя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3623" y="1835578"/>
            <a:ext cx="8596668" cy="4056191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 </a:t>
            </a:r>
            <a:r>
              <a:rPr lang="ru-RU" sz="2200" b="1" dirty="0" smtClean="0"/>
              <a:t>Потребление </a:t>
            </a:r>
            <a:r>
              <a:rPr lang="ru-RU" sz="2200" b="1" dirty="0"/>
              <a:t>алкоголя является наиважнейшим фактором, определяющим высокую смертность населения в России, причем  эта избыточная смертность приходится на лиц  молодого   возраста.  </a:t>
            </a:r>
            <a:endParaRPr lang="ru-RU" sz="2200" b="1" dirty="0" smtClean="0"/>
          </a:p>
          <a:p>
            <a:r>
              <a:rPr lang="ru-RU" sz="2200" b="1" dirty="0" smtClean="0"/>
              <a:t>С  </a:t>
            </a:r>
            <a:r>
              <a:rPr lang="ru-RU" sz="2200" b="1" dirty="0"/>
              <a:t>потреблением алкоголя связаны: насильственные причины смерти (травмы, несчастные случаи), отравления алкоголем и его суррогатами. </a:t>
            </a:r>
            <a:endParaRPr lang="ru-RU" sz="2200" b="1" dirty="0" smtClean="0"/>
          </a:p>
          <a:p>
            <a:r>
              <a:rPr lang="ru-RU" sz="2200" b="1" dirty="0" smtClean="0"/>
              <a:t>С </a:t>
            </a:r>
            <a:r>
              <a:rPr lang="ru-RU" sz="2200" b="1" dirty="0"/>
              <a:t>алкоголем связано  возникновение и  прогрессирование многих заболеваний, таких как цирроз печени, панкреатит, миокардиодистрофия и других. </a:t>
            </a:r>
            <a:endParaRPr lang="ru-RU" sz="2200" b="1" dirty="0" smtClean="0"/>
          </a:p>
          <a:p>
            <a:r>
              <a:rPr lang="ru-RU" sz="2200" b="1" dirty="0" smtClean="0"/>
              <a:t>При  </a:t>
            </a:r>
            <a:r>
              <a:rPr lang="ru-RU" sz="2200" b="1" dirty="0"/>
              <a:t>потреблении алкоголя ухудшается течение практически всех заболеваний; спиртные напитки изменяют эффективность многих лекарственных препаратов.  </a:t>
            </a:r>
          </a:p>
        </p:txBody>
      </p:sp>
      <p:pic>
        <p:nvPicPr>
          <p:cNvPr id="18" name="Рисунок 1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267"/>
          <a:stretch/>
        </p:blipFill>
        <p:spPr>
          <a:xfrm>
            <a:off x="874296" y="27702"/>
            <a:ext cx="3649578" cy="597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364301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732715"/>
            <a:ext cx="8596668" cy="1320800"/>
          </a:xfrm>
        </p:spPr>
        <p:txBody>
          <a:bodyPr>
            <a:normAutofit fontScale="90000"/>
          </a:bodyPr>
          <a:lstStyle/>
          <a:p>
            <a:r>
              <a:rPr lang="ru-RU" sz="4000" b="1" dirty="0" smtClean="0"/>
              <a:t>Тесты для выявления чрезмерного потребления алк</a:t>
            </a:r>
            <a:r>
              <a:rPr lang="ru-RU" sz="4000" b="1" dirty="0"/>
              <a:t>о</a:t>
            </a:r>
            <a:r>
              <a:rPr lang="ru-RU" sz="4000" b="1" dirty="0" smtClean="0"/>
              <a:t>голя</a:t>
            </a:r>
            <a:endParaRPr lang="ru-RU" sz="4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14941" y="2351420"/>
            <a:ext cx="8596668" cy="3880773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 smtClean="0"/>
              <a:t>Тест (</a:t>
            </a:r>
            <a:r>
              <a:rPr lang="en-US" b="1" dirty="0" smtClean="0"/>
              <a:t>GAGE)</a:t>
            </a:r>
            <a:r>
              <a:rPr lang="ru-RU" b="1" dirty="0" smtClean="0"/>
              <a:t> </a:t>
            </a:r>
            <a:r>
              <a:rPr lang="ru-RU" sz="2000" b="1" dirty="0"/>
              <a:t>из 4 вопросов</a:t>
            </a:r>
            <a:r>
              <a:rPr lang="ru-RU" sz="2000" dirty="0"/>
              <a:t>. </a:t>
            </a:r>
          </a:p>
          <a:p>
            <a:pPr lvl="0"/>
            <a:r>
              <a:rPr lang="ru-RU" sz="2000" b="1" dirty="0"/>
              <a:t>Вам когда-нибудь говорили, что Вы должны меньше выпивать или вообще перестать пить? </a:t>
            </a:r>
          </a:p>
          <a:p>
            <a:pPr lvl="0"/>
            <a:r>
              <a:rPr lang="ru-RU" sz="2000" b="1" dirty="0"/>
              <a:t>Вы когда-нибудь чувствовали раздражение или </a:t>
            </a:r>
            <a:r>
              <a:rPr lang="ru-RU" sz="2000" b="1" dirty="0" smtClean="0"/>
              <a:t>злость, </a:t>
            </a:r>
            <a:r>
              <a:rPr lang="ru-RU" sz="2000" b="1" dirty="0"/>
              <a:t>если кто-то критиковал вас за излишнее употребление спиртных напитков? </a:t>
            </a:r>
          </a:p>
          <a:p>
            <a:pPr lvl="0"/>
            <a:r>
              <a:rPr lang="ru-RU" sz="2000" b="1" dirty="0"/>
              <a:t>Были ли моменты, когда Вы чувствовали свою вину или сожалели о поступках, которые совершали в состоянии опьянения?</a:t>
            </a:r>
          </a:p>
          <a:p>
            <a:pPr lvl="0"/>
            <a:r>
              <a:rPr lang="ru-RU" sz="2000" b="1" dirty="0"/>
              <a:t>Вы когда-нибудь принимали алкоголь по утрам для улучшения самочувствия  (состояния) нервной системы </a:t>
            </a:r>
          </a:p>
          <a:p>
            <a:pPr marL="0" indent="0">
              <a:buNone/>
            </a:pPr>
            <a:r>
              <a:rPr lang="ru-RU" sz="2000" dirty="0" smtClean="0"/>
              <a:t>	</a:t>
            </a:r>
            <a:r>
              <a:rPr lang="ru-RU" sz="2000" b="1" dirty="0" smtClean="0"/>
              <a:t>Тест </a:t>
            </a:r>
            <a:r>
              <a:rPr lang="ru-RU" sz="2000" b="1" dirty="0"/>
              <a:t>является положительным при 2 положительных </a:t>
            </a:r>
            <a:r>
              <a:rPr lang="ru-RU" sz="2000" b="1" dirty="0" smtClean="0"/>
              <a:t>ответах</a:t>
            </a:r>
          </a:p>
          <a:p>
            <a:r>
              <a:rPr lang="ru-RU" b="1" dirty="0" smtClean="0"/>
              <a:t>Тест </a:t>
            </a:r>
            <a:r>
              <a:rPr lang="en-US" b="1" dirty="0" smtClean="0"/>
              <a:t>AUDIT </a:t>
            </a:r>
            <a:r>
              <a:rPr lang="en-US" sz="2000" b="1" dirty="0" smtClean="0"/>
              <a:t>(Alcohol Use Disorders Identification Test) </a:t>
            </a:r>
            <a:r>
              <a:rPr lang="ru-RU" sz="2000" b="1" dirty="0" smtClean="0"/>
              <a:t>содержит 10 вопросов:                                     3 - по потреблению, 4 –по зависимости, 3 – по проблемам связанным с алкоголем</a:t>
            </a:r>
          </a:p>
          <a:p>
            <a:pPr marL="0" indent="0">
              <a:buNone/>
            </a:pPr>
            <a:r>
              <a:rPr lang="ru-RU" sz="2000" b="1" dirty="0" smtClean="0"/>
              <a:t>                Тест является положительным при сумме баллов 8 и более</a:t>
            </a:r>
          </a:p>
          <a:p>
            <a:endParaRPr lang="ru-RU" sz="2000" dirty="0" smtClean="0"/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267"/>
          <a:stretch/>
        </p:blipFill>
        <p:spPr>
          <a:xfrm>
            <a:off x="874296" y="27702"/>
            <a:ext cx="3649578" cy="597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934272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267"/>
          <a:stretch/>
        </p:blipFill>
        <p:spPr>
          <a:xfrm>
            <a:off x="874296" y="27702"/>
            <a:ext cx="3649578" cy="597940"/>
          </a:xfrm>
          <a:prstGeom prst="rect">
            <a:avLst/>
          </a:prstGeom>
        </p:spPr>
      </p:pic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7449" y="1581297"/>
            <a:ext cx="6822219" cy="4443662"/>
          </a:xfrm>
        </p:spPr>
      </p:pic>
    </p:spTree>
    <p:extLst>
      <p:ext uri="{BB962C8B-B14F-4D97-AF65-F5344CB8AC3E}">
        <p14:creationId xmlns:p14="http://schemas.microsoft.com/office/powerpoint/2010/main" val="1965603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67233" y="879944"/>
            <a:ext cx="8596668" cy="132080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Для России потребление алкоголя  представляет наиважнейшую проблему: медикам важно знать 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1574" y="2844401"/>
            <a:ext cx="8596668" cy="3880773"/>
          </a:xfrm>
        </p:spPr>
        <p:txBody>
          <a:bodyPr>
            <a:normAutofit/>
          </a:bodyPr>
          <a:lstStyle/>
          <a:p>
            <a:r>
              <a:rPr lang="ru-RU" sz="2000" b="1" dirty="0" smtClean="0"/>
              <a:t>Алкоголь вреден!</a:t>
            </a:r>
          </a:p>
          <a:p>
            <a:pPr marL="0" indent="0">
              <a:buNone/>
            </a:pPr>
            <a:endParaRPr lang="ru-RU" sz="2000" dirty="0" smtClean="0"/>
          </a:p>
          <a:p>
            <a:r>
              <a:rPr lang="ru-RU" sz="2000" b="1" u="sng" dirty="0" smtClean="0"/>
              <a:t>Исследований</a:t>
            </a:r>
            <a:r>
              <a:rPr lang="ru-RU" sz="2000" dirty="0" smtClean="0"/>
              <a:t>, показавших пользу вина, нет</a:t>
            </a:r>
          </a:p>
          <a:p>
            <a:endParaRPr lang="ru-RU" sz="2000" dirty="0" smtClean="0"/>
          </a:p>
          <a:p>
            <a:r>
              <a:rPr lang="ru-RU" sz="2000" b="1" u="sng" dirty="0" smtClean="0"/>
              <a:t>Алкоголь абсолютно противопоказан </a:t>
            </a:r>
            <a:r>
              <a:rPr lang="ru-RU" sz="2000" dirty="0" smtClean="0"/>
              <a:t>подросткам! пациентам с болезнями печени, сердца (аритмии, сердечная недостаточность)! </a:t>
            </a:r>
            <a:r>
              <a:rPr lang="ru-RU" sz="2000" dirty="0"/>
              <a:t>б</a:t>
            </a:r>
            <a:r>
              <a:rPr lang="ru-RU" sz="2000" dirty="0" smtClean="0"/>
              <a:t>еременным! </a:t>
            </a:r>
            <a:r>
              <a:rPr lang="ru-RU" sz="2000" dirty="0"/>
              <a:t>к</a:t>
            </a:r>
            <a:r>
              <a:rPr lang="ru-RU" sz="2000" dirty="0" smtClean="0"/>
              <a:t>ормящим женщинам! лицам, управляющим транспортными средствами! </a:t>
            </a:r>
            <a:endParaRPr lang="ru-RU" sz="20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267"/>
          <a:stretch/>
        </p:blipFill>
        <p:spPr>
          <a:xfrm>
            <a:off x="874296" y="27702"/>
            <a:ext cx="3649578" cy="597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753725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839789"/>
            <a:ext cx="8596668" cy="1320800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/>
              <a:t>Меры, направленные на снижение алкоголизации внутри системы здравоохранения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1331" y="2446836"/>
            <a:ext cx="8596668" cy="3880773"/>
          </a:xfrm>
        </p:spPr>
        <p:txBody>
          <a:bodyPr>
            <a:normAutofit lnSpcReduction="10000"/>
          </a:bodyPr>
          <a:lstStyle/>
          <a:p>
            <a:endParaRPr lang="ru-RU" dirty="0" smtClean="0"/>
          </a:p>
          <a:p>
            <a:r>
              <a:rPr lang="ru-RU" b="1" dirty="0" smtClean="0"/>
              <a:t>Выявление лиц, чрезмерно потребляющих алкоголь и находящихся в риске пагубного потребления алкоголя</a:t>
            </a:r>
          </a:p>
          <a:p>
            <a:endParaRPr lang="ru-RU" b="1" dirty="0"/>
          </a:p>
          <a:p>
            <a:r>
              <a:rPr lang="ru-RU" b="1" dirty="0" smtClean="0"/>
              <a:t>Оказание медицинской помощи, направленное на: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400" b="1" dirty="0" smtClean="0"/>
              <a:t>Осознание проблемы пациентом и его окружением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400" b="1" dirty="0" smtClean="0"/>
              <a:t>Замену рискованного поведения</a:t>
            </a:r>
          </a:p>
          <a:p>
            <a:pPr>
              <a:buFont typeface="Wingdings" panose="05000000000000000000" pitchFamily="2" charset="2"/>
              <a:buChar char="ü"/>
            </a:pPr>
            <a:endParaRPr lang="ru-RU" sz="2400" b="1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ru-RU" sz="2400" b="1" dirty="0" smtClean="0"/>
              <a:t>Направление к специалисту (психологу или наркологу)</a:t>
            </a:r>
          </a:p>
          <a:p>
            <a:pPr>
              <a:buFont typeface="Wingdings" panose="05000000000000000000" pitchFamily="2" charset="2"/>
              <a:buChar char="ü"/>
            </a:pPr>
            <a:endParaRPr lang="ru-RU" sz="2400" b="1" dirty="0" smtClean="0"/>
          </a:p>
          <a:p>
            <a:pPr>
              <a:buFont typeface="Wingdings" panose="05000000000000000000" pitchFamily="2" charset="2"/>
              <a:buChar char="ü"/>
            </a:pPr>
            <a:endParaRPr lang="ru-RU" sz="2400" b="1" dirty="0" smtClean="0"/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267"/>
          <a:stretch/>
        </p:blipFill>
        <p:spPr>
          <a:xfrm>
            <a:off x="874296" y="27702"/>
            <a:ext cx="3649578" cy="597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94471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1500215"/>
            <a:ext cx="8596668" cy="132080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Протоколы лечения НИЗ, которые содержат требования об отказе от табака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854518"/>
            <a:ext cx="8596668" cy="3482672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r>
              <a:rPr lang="ru-RU" sz="2400" b="1" dirty="0" smtClean="0"/>
              <a:t>ХОБЛ</a:t>
            </a:r>
          </a:p>
          <a:p>
            <a:r>
              <a:rPr lang="ru-RU" sz="2400" b="1" dirty="0" smtClean="0"/>
              <a:t>Артериальная гипертензия</a:t>
            </a:r>
          </a:p>
          <a:p>
            <a:r>
              <a:rPr lang="ru-RU" sz="2400" b="1" dirty="0" smtClean="0"/>
              <a:t>ИБС</a:t>
            </a:r>
          </a:p>
          <a:p>
            <a:r>
              <a:rPr lang="ru-RU" sz="2400" b="1" dirty="0" smtClean="0"/>
              <a:t>Инсульт</a:t>
            </a:r>
          </a:p>
          <a:p>
            <a:endParaRPr lang="ru-RU" sz="2400" b="1" dirty="0" smtClean="0"/>
          </a:p>
          <a:p>
            <a:r>
              <a:rPr lang="ru-RU" sz="2400" b="1" dirty="0" smtClean="0"/>
              <a:t>Группа высокого риска ССЗ</a:t>
            </a:r>
            <a:endParaRPr lang="ru-RU" sz="2400" b="1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267"/>
          <a:stretch/>
        </p:blipFill>
        <p:spPr>
          <a:xfrm>
            <a:off x="874296" y="27702"/>
            <a:ext cx="3649578" cy="597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00568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861132"/>
            <a:ext cx="8596668" cy="1320800"/>
          </a:xfrm>
        </p:spPr>
        <p:txBody>
          <a:bodyPr/>
          <a:lstStyle/>
          <a:p>
            <a:r>
              <a:rPr lang="ru-RU" b="1" dirty="0" smtClean="0"/>
              <a:t>Распространенность курения в России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201109"/>
            <a:ext cx="8596668" cy="3880773"/>
          </a:xfrm>
        </p:spPr>
        <p:txBody>
          <a:bodyPr>
            <a:normAutofit/>
          </a:bodyPr>
          <a:lstStyle/>
          <a:p>
            <a:r>
              <a:rPr lang="ru-RU" b="1" dirty="0" smtClean="0"/>
              <a:t>27,7% (данные ЭССЕ-РФ, 2013). </a:t>
            </a:r>
          </a:p>
          <a:p>
            <a:pPr marL="0" indent="0">
              <a:buNone/>
            </a:pPr>
            <a:r>
              <a:rPr lang="ru-RU" sz="2000" b="1" dirty="0" smtClean="0"/>
              <a:t>    Мужчины – 43,5%,    женщины -14,2%  </a:t>
            </a:r>
          </a:p>
          <a:p>
            <a:r>
              <a:rPr lang="ru-RU" b="1" dirty="0" smtClean="0"/>
              <a:t>39,1% (данные </a:t>
            </a:r>
            <a:r>
              <a:rPr lang="en-US" b="1" dirty="0" smtClean="0"/>
              <a:t>GATS</a:t>
            </a:r>
            <a:r>
              <a:rPr lang="ru-RU" b="1" dirty="0" smtClean="0"/>
              <a:t>, 2009)</a:t>
            </a:r>
          </a:p>
          <a:p>
            <a:endParaRPr lang="ru-RU" dirty="0" smtClean="0"/>
          </a:p>
          <a:p>
            <a:endParaRPr lang="ru-RU" dirty="0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677334" y="3622753"/>
            <a:ext cx="9254067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i="0" u="none" strike="noStrike" baseline="0" dirty="0" smtClean="0">
                <a:solidFill>
                  <a:srgbClr val="231F20"/>
                </a:solidFill>
                <a:latin typeface="Newton-Regular"/>
              </a:rPr>
              <a:t>Распространенность курения с возрастом снижается: наибольшая выявлена в возрастной группе 25—34 года — 33,2%, тогда как в группе 55—64 года — только 15,3%, причем у женщин возрастной градиент частоты курения более четкий, чем у мужчин.</a:t>
            </a:r>
          </a:p>
          <a:p>
            <a:endParaRPr lang="ru-RU" sz="2000" b="1" i="0" u="none" strike="noStrike" baseline="0" dirty="0" smtClean="0">
              <a:solidFill>
                <a:srgbClr val="231F20"/>
              </a:solidFill>
              <a:latin typeface="Newton-Regular"/>
            </a:endParaRPr>
          </a:p>
          <a:p>
            <a:r>
              <a:rPr lang="ru-RU" sz="2000" b="1" i="0" u="none" strike="noStrike" baseline="0" dirty="0" smtClean="0">
                <a:solidFill>
                  <a:srgbClr val="231F20"/>
                </a:solidFill>
                <a:latin typeface="Newton-Regular"/>
              </a:rPr>
              <a:t>Выявлена ассоциация распространенности курения и образования: среди лиц обоего пола повышение уровня образования ассоциировано с меньшей распространенностью курения</a:t>
            </a:r>
            <a:endParaRPr lang="ru-RU" sz="2000" b="1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267"/>
          <a:stretch/>
        </p:blipFill>
        <p:spPr>
          <a:xfrm>
            <a:off x="874296" y="27702"/>
            <a:ext cx="3649578" cy="597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2136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ЭТО ЭПИДЕМИИ</a:t>
            </a:r>
            <a:endParaRPr lang="ru-RU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2960" y="1535773"/>
            <a:ext cx="9132945" cy="4525963"/>
          </a:xfrm>
        </p:spPr>
        <p:txBody>
          <a:bodyPr>
            <a:normAutofit/>
          </a:bodyPr>
          <a:lstStyle/>
          <a:p>
            <a:r>
              <a:rPr lang="ru-RU" sz="2000" dirty="0" smtClean="0"/>
              <a:t>Курение (</a:t>
            </a:r>
            <a:r>
              <a:rPr lang="en-US" sz="2000" dirty="0" smtClean="0"/>
              <a:t>GATS, 2016 </a:t>
            </a:r>
            <a:r>
              <a:rPr lang="ru-RU" sz="2000" dirty="0" smtClean="0"/>
              <a:t>г.)</a:t>
            </a:r>
          </a:p>
          <a:p>
            <a:pPr lvl="1"/>
            <a:r>
              <a:rPr lang="ru-RU" sz="2000" dirty="0" smtClean="0"/>
              <a:t>Мужчины	49,5%</a:t>
            </a:r>
          </a:p>
          <a:p>
            <a:pPr lvl="1"/>
            <a:r>
              <a:rPr lang="ru-RU" sz="2000" dirty="0" smtClean="0"/>
              <a:t>Женщины	14,4%</a:t>
            </a:r>
          </a:p>
          <a:p>
            <a:pPr lvl="1"/>
            <a:r>
              <a:rPr lang="ru-RU" sz="2000" dirty="0" smtClean="0"/>
              <a:t>Всё </a:t>
            </a:r>
            <a:r>
              <a:rPr lang="ru-RU" sz="2000" dirty="0" err="1" smtClean="0"/>
              <a:t>взр.нас</a:t>
            </a:r>
            <a:r>
              <a:rPr lang="ru-RU" sz="2000" dirty="0" smtClean="0"/>
              <a:t>.	30,3%</a:t>
            </a:r>
          </a:p>
          <a:p>
            <a:pPr lvl="1"/>
            <a:endParaRPr lang="ru-RU" sz="2000" dirty="0"/>
          </a:p>
          <a:p>
            <a:r>
              <a:rPr lang="ru-RU" sz="2000" dirty="0" smtClean="0"/>
              <a:t>Потребление алкоголя</a:t>
            </a:r>
          </a:p>
          <a:p>
            <a:pPr lvl="1"/>
            <a:r>
              <a:rPr lang="ru-RU" sz="2000" dirty="0" smtClean="0"/>
              <a:t>Продажа алкогольных напитков в абсолютном алкоголе на душу населения 9,2 л (2012 г., ЕМИСС)</a:t>
            </a:r>
          </a:p>
          <a:p>
            <a:pPr lvl="1"/>
            <a:r>
              <a:rPr lang="ru-RU" sz="2000" dirty="0" smtClean="0"/>
              <a:t>Объём потребления алкогольной продукции 10,3 л (2016 г., МЗ РФ)</a:t>
            </a:r>
          </a:p>
          <a:p>
            <a:endParaRPr lang="ru-RU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1226337" y="6228224"/>
            <a:ext cx="74986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hlinkClick r:id="rId2"/>
              </a:rPr>
              <a:t>http://www.euro.who.int/ru/countries/russian-federation/publications/global-adult-tobacco-survey-russian-federation.-executive-summary-2016-2017</a:t>
            </a:r>
            <a:endParaRPr lang="ru-RU" sz="800" dirty="0"/>
          </a:p>
          <a:p>
            <a:r>
              <a:rPr lang="en-US" sz="800" dirty="0">
                <a:hlinkClick r:id="rId3"/>
              </a:rPr>
              <a:t>https://fedstat.ru/indicator/40618</a:t>
            </a:r>
            <a:endParaRPr lang="ru-RU" sz="800" dirty="0"/>
          </a:p>
          <a:p>
            <a:r>
              <a:rPr lang="en-US" sz="800" dirty="0">
                <a:hlinkClick r:id="rId4"/>
              </a:rPr>
              <a:t>https://static-3.rosminzdrav.ru/system/attachments/attaches/000/034/411/original/%D0%B8%D1%82%D0%BE%D0%B3%D0%B8_2016.pdf?1493043482</a:t>
            </a:r>
            <a:r>
              <a:rPr lang="ru-RU" sz="800" dirty="0"/>
              <a:t> 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267"/>
          <a:stretch/>
        </p:blipFill>
        <p:spPr>
          <a:xfrm>
            <a:off x="874296" y="27702"/>
            <a:ext cx="3649578" cy="597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57847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91762"/>
            <a:ext cx="8596668" cy="1238637"/>
          </a:xfrm>
        </p:spPr>
        <p:txBody>
          <a:bodyPr>
            <a:noAutofit/>
          </a:bodyPr>
          <a:lstStyle/>
          <a:p>
            <a:r>
              <a:rPr lang="ru-RU" sz="2000" b="1" dirty="0" smtClean="0"/>
              <a:t>Связь курения с заболеваниями (</a:t>
            </a:r>
            <a:r>
              <a:rPr lang="en-US" sz="2000" b="1" dirty="0" smtClean="0"/>
              <a:t>The Health Consequences of Smoking—50 Years of Progress</a:t>
            </a:r>
            <a:r>
              <a:rPr lang="ru-RU" sz="2000" b="1" dirty="0" smtClean="0"/>
              <a:t>.</a:t>
            </a:r>
            <a:r>
              <a:rPr lang="en-US" sz="2000" b="1" dirty="0" smtClean="0"/>
              <a:t> A Report of the Surgeon General</a:t>
            </a:r>
            <a:r>
              <a:rPr lang="ru-RU" sz="2000" b="1" dirty="0" smtClean="0"/>
              <a:t>, 2014 Доклад, Генерального Хирурга США, 2014 год)</a:t>
            </a:r>
            <a:br>
              <a:rPr lang="ru-RU" sz="2000" b="1" dirty="0" smtClean="0"/>
            </a:br>
            <a:endParaRPr lang="ru-RU" sz="2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2061" y="1793657"/>
            <a:ext cx="10515600" cy="4921955"/>
          </a:xfrm>
        </p:spPr>
        <p:txBody>
          <a:bodyPr>
            <a:normAutofit/>
          </a:bodyPr>
          <a:lstStyle/>
          <a:p>
            <a:r>
              <a:rPr lang="ru-RU" sz="1900" dirty="0" smtClean="0"/>
              <a:t>Доказательства достаточны для того, чтобы считать связь курения причинной для: рака мочевого пузыря, пищевода, </a:t>
            </a:r>
            <a:r>
              <a:rPr lang="ru-RU" sz="1900" dirty="0" err="1" smtClean="0"/>
              <a:t>колоректального</a:t>
            </a:r>
            <a:r>
              <a:rPr lang="ru-RU" sz="1900" dirty="0" smtClean="0"/>
              <a:t> рака, печени, легких, гортани, поджелудочной железы </a:t>
            </a:r>
          </a:p>
          <a:p>
            <a:r>
              <a:rPr lang="ru-RU" sz="1900" dirty="0" smtClean="0"/>
              <a:t>Доказательства достаточны для того чтобы отметить  связь , но недостаточны для того чтобы считать ее причинной для: рака мозга, груди, простаты (но курение является фактором риска  для неблагоприятного прогноза у больных раком простаты)</a:t>
            </a:r>
          </a:p>
          <a:p>
            <a:r>
              <a:rPr lang="ru-RU" sz="1900" dirty="0" smtClean="0"/>
              <a:t>Доказательства достаточны для того, чтобы считать связь курения причинной для церебрального  и коронарного атеросклероза </a:t>
            </a:r>
          </a:p>
          <a:p>
            <a:r>
              <a:rPr lang="ru-RU" sz="1900" dirty="0" smtClean="0"/>
              <a:t>Доказательства достаточны для того, чтобы считать связь курения  с ХОБЛ и ускорением возрастного снижения легочной функции</a:t>
            </a:r>
          </a:p>
          <a:p>
            <a:r>
              <a:rPr lang="ru-RU" sz="1900" dirty="0" smtClean="0"/>
              <a:t>Доказательства достаточны для того, чтобы считать связь курения причинной для преждевременных родов, внематочной беременности, сниженной массы тела новорожденных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267"/>
          <a:stretch/>
        </p:blipFill>
        <p:spPr>
          <a:xfrm>
            <a:off x="874296" y="27702"/>
            <a:ext cx="3649578" cy="597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5071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8653" y="1054873"/>
            <a:ext cx="8596668" cy="1320800"/>
          </a:xfrm>
        </p:spPr>
        <p:txBody>
          <a:bodyPr/>
          <a:lstStyle/>
          <a:p>
            <a:r>
              <a:rPr lang="ru-RU" b="1" dirty="0" smtClean="0"/>
              <a:t>Риск, связанный с курением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altLang="ru-RU" b="1" dirty="0" smtClean="0"/>
          </a:p>
          <a:p>
            <a:r>
              <a:rPr lang="ru-RU" altLang="ru-RU" sz="2400" b="1" dirty="0" smtClean="0"/>
              <a:t>Вероятность возникновения большинства заболеваний возрастает в 2 - 17 раз (в среднем)</a:t>
            </a:r>
          </a:p>
          <a:p>
            <a:r>
              <a:rPr lang="ru-RU" altLang="ru-RU" sz="2400" b="1" dirty="0" smtClean="0"/>
              <a:t>Повышается риск фатальных осложнений, снижается продолжительность жизни при наличии НИЗ </a:t>
            </a:r>
          </a:p>
          <a:p>
            <a:r>
              <a:rPr lang="ru-RU" altLang="ru-RU" sz="2400" b="1" dirty="0" smtClean="0"/>
              <a:t>Курение снижает эффективность многих препаратов: бета-блокаторы, антикоагулянты, </a:t>
            </a:r>
            <a:r>
              <a:rPr lang="ru-RU" altLang="ru-RU" sz="2400" b="1" dirty="0" err="1" smtClean="0"/>
              <a:t>статины</a:t>
            </a:r>
            <a:r>
              <a:rPr lang="ru-RU" altLang="ru-RU" sz="2400" b="1" dirty="0" smtClean="0"/>
              <a:t>, инсулин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267"/>
          <a:stretch/>
        </p:blipFill>
        <p:spPr>
          <a:xfrm>
            <a:off x="874296" y="27702"/>
            <a:ext cx="3649578" cy="597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57106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43138" y="850790"/>
            <a:ext cx="10515600" cy="667909"/>
          </a:xfrm>
        </p:spPr>
        <p:txBody>
          <a:bodyPr/>
          <a:lstStyle/>
          <a:p>
            <a:r>
              <a:rPr lang="ru-RU" b="1" dirty="0" smtClean="0"/>
              <a:t>Вред курения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8978" y="1286934"/>
            <a:ext cx="10902244" cy="5136444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  <a:p>
            <a:pPr marL="0" indent="0">
              <a:buNone/>
            </a:pPr>
            <a:endParaRPr lang="ru-RU" dirty="0"/>
          </a:p>
          <a:p>
            <a:pPr lvl="0"/>
            <a:r>
              <a:rPr lang="ru-RU" sz="6400" b="1" dirty="0"/>
              <a:t>9 из 10 случаев рака легких вызваны курением сигарет</a:t>
            </a:r>
          </a:p>
          <a:p>
            <a:r>
              <a:rPr lang="en-US" sz="6400" dirty="0" smtClean="0"/>
              <a:t>U.S</a:t>
            </a:r>
            <a:r>
              <a:rPr lang="en-US" sz="6400" dirty="0"/>
              <a:t>. Department of Health and Human Services. Let's Make the Next Generation Tobacco-Free: Your Guide to the 50th Anniversary Surgeon General's Report on Smoking and Health. Atlanta: U.S. Department of Health and Human Services, Centers for Disease Control and Prevention, National Center for Chronic Disease Prevention and Health Promotion, Office on Smoking and Health, 2014 [accessed 2015 Oct 19].</a:t>
            </a:r>
            <a:endParaRPr lang="ru-RU" sz="6400" dirty="0"/>
          </a:p>
          <a:p>
            <a:r>
              <a:rPr lang="ru-RU" sz="6400" b="1" i="1" dirty="0"/>
              <a:t>Заболевания ССЗ</a:t>
            </a:r>
            <a:endParaRPr lang="ru-RU" sz="6400" dirty="0"/>
          </a:p>
          <a:p>
            <a:r>
              <a:rPr lang="ru-RU" sz="6400" b="1" dirty="0"/>
              <a:t>Каждая третья смерть от ССЗ вызвана курением</a:t>
            </a:r>
          </a:p>
          <a:p>
            <a:r>
              <a:rPr lang="en-US" sz="6400" dirty="0"/>
              <a:t>U.S. Department of Health and Human Services. The Health Consequences of Smoking—50 Years of Progress: A Report of the Surgeon General. Atlanta: U.S. Department of Health and Human Services, Centers for Disease Control and Prevention, National Center for Chronic Disease Prevention and Health Promotion, Office on Smoking and Health, 2014 [accessed 2015 Nov 9].</a:t>
            </a:r>
            <a:endParaRPr lang="ru-RU" sz="6400" dirty="0"/>
          </a:p>
          <a:p>
            <a:r>
              <a:rPr lang="ru-RU" sz="6400" b="1" i="1" dirty="0"/>
              <a:t>Болезни органов дыхания</a:t>
            </a:r>
            <a:endParaRPr lang="ru-RU" sz="6400" dirty="0"/>
          </a:p>
          <a:p>
            <a:r>
              <a:rPr lang="ru-RU" sz="6400" b="1" dirty="0"/>
              <a:t>Риск развития ХОБЛ у курильщиков </a:t>
            </a:r>
            <a:r>
              <a:rPr lang="ru-RU" sz="6400" b="1"/>
              <a:t>в </a:t>
            </a:r>
            <a:r>
              <a:rPr lang="ru-RU" sz="6400" b="1" smtClean="0"/>
              <a:t>8 </a:t>
            </a:r>
            <a:r>
              <a:rPr lang="ru-RU" sz="6400" b="1" dirty="0"/>
              <a:t>раз выше, чем у некурящих</a:t>
            </a:r>
          </a:p>
          <a:p>
            <a:r>
              <a:rPr lang="ru-RU" sz="6400" b="1" dirty="0"/>
              <a:t>8 из 10 смертей от ХОБЛ обусловлены курением</a:t>
            </a:r>
          </a:p>
          <a:p>
            <a:r>
              <a:rPr lang="en-US" sz="6400" dirty="0"/>
              <a:t>U.S. Department of Health and Human Services. The Health Consequences of Smoking—50 Years of Progress: A Report of the Surgeon General. Atlanta: U.S. Department of Health and Human Services, Centers for Disease Control and Prevention, National Center for Chronic Disease Prevention and Health Promotion, Office on Smoking and Health, 2014 [accessed 2015 Nov 11].</a:t>
            </a:r>
            <a:endParaRPr lang="ru-RU" sz="6400" dirty="0"/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267"/>
          <a:stretch/>
        </p:blipFill>
        <p:spPr>
          <a:xfrm>
            <a:off x="874296" y="27702"/>
            <a:ext cx="3649578" cy="597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6689894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1546</TotalTime>
  <Words>2540</Words>
  <Application>Microsoft Office PowerPoint</Application>
  <PresentationFormat>Широкоэкранный</PresentationFormat>
  <Paragraphs>289</Paragraphs>
  <Slides>37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37</vt:i4>
      </vt:variant>
    </vt:vector>
  </HeadingPairs>
  <TitlesOfParts>
    <vt:vector size="47" baseType="lpstr">
      <vt:lpstr>Arial</vt:lpstr>
      <vt:lpstr>Browallia New</vt:lpstr>
      <vt:lpstr>Calibri</vt:lpstr>
      <vt:lpstr>Newton-Regular</vt:lpstr>
      <vt:lpstr>Times New Roman</vt:lpstr>
      <vt:lpstr>Trebuchet MS</vt:lpstr>
      <vt:lpstr>Wingdings</vt:lpstr>
      <vt:lpstr>Wingdings 2</vt:lpstr>
      <vt:lpstr>Wingdings 3</vt:lpstr>
      <vt:lpstr>Грань</vt:lpstr>
      <vt:lpstr>       Видео-семинар 2.  Активное и пассивное курение                                              и их опасность для здоровья.                                      Помощь в отказе от табака.                      Пагубное потребление алкоголя                                           и его вред для здоровья  </vt:lpstr>
      <vt:lpstr>Вопросы для обсуждения</vt:lpstr>
      <vt:lpstr>Ст.17 Федеральный закон от 23 февраля 2013 г. N 15-ФЗ "Об охране здоровья граждан от воздействия окружающего табачного дыма и последствий потребления табака" </vt:lpstr>
      <vt:lpstr>Протоколы лечения НИЗ, которые содержат требования об отказе от табака</vt:lpstr>
      <vt:lpstr>Распространенность курения в России</vt:lpstr>
      <vt:lpstr>ЭТО ЭПИДЕМИИ</vt:lpstr>
      <vt:lpstr>Связь курения с заболеваниями (The Health Consequences of Smoking—50 Years of Progress. A Report of the Surgeon General, 2014 Доклад, Генерального Хирурга США, 2014 год) </vt:lpstr>
      <vt:lpstr>Риск, связанный с курением</vt:lpstr>
      <vt:lpstr>Вред курения</vt:lpstr>
      <vt:lpstr>Риск смерти у курящих мужчин и женщин от ССЗ</vt:lpstr>
      <vt:lpstr>Исследование INTERHEART  (Yusuf S., Lancet, 2004) </vt:lpstr>
      <vt:lpstr>Пассивное курение как фактор риска: существенная недооценка медиками и населением</vt:lpstr>
      <vt:lpstr>Пассивное курение и его опасность</vt:lpstr>
      <vt:lpstr>История борьбы с эпидемией табака</vt:lpstr>
      <vt:lpstr>Выгоды отказа от курения</vt:lpstr>
      <vt:lpstr>Эффект отказа от табака</vt:lpstr>
      <vt:lpstr>Механизмы никотиновой зависимости</vt:lpstr>
      <vt:lpstr>Оценка степени никотиновой зависимости</vt:lpstr>
      <vt:lpstr>Cochrane Database of Systematic Reviews Individual behavioural counselling for smoking cessation Tim Lancaster, Lindsay F Stead, First published: 31 March 2017 Editorial Group: Cochrane Tobacco Addiction Group </vt:lpstr>
      <vt:lpstr>Результаты обзора  (49 исследований, 19000 участников)</vt:lpstr>
      <vt:lpstr>Мотивация человека обязательна</vt:lpstr>
      <vt:lpstr>Обязанности медицинского специалиста</vt:lpstr>
      <vt:lpstr>Обязанности медицинского специалиста   (при достаточной мотивации на отказ от курения)</vt:lpstr>
      <vt:lpstr>Элементы когнитивно-поведенческой терапии </vt:lpstr>
      <vt:lpstr>Никотинзаместительная терапия (НЗТ): пластыри, жевательная резинка, спреи, ингаляторы, таблетки для рассасывания. Дозированная доставка никотина. </vt:lpstr>
      <vt:lpstr>Варениклин (чампикс)  </vt:lpstr>
      <vt:lpstr>Риск сердечно-сосудистых  осложнений при назначении варениклина</vt:lpstr>
      <vt:lpstr>Проявления абстинентного синдрома</vt:lpstr>
      <vt:lpstr>Электронные средства доставки никотина</vt:lpstr>
      <vt:lpstr>Думаете о том, чтобы бросить курить?                            Поговорите с обученным фармацевтом или практикующей медсестрой сегодня</vt:lpstr>
      <vt:lpstr>Фактор риска НИЗ и преждевременной смертности: чрезмерное потребление алкоголя</vt:lpstr>
      <vt:lpstr>Распространенность потребления алкоголя в России</vt:lpstr>
      <vt:lpstr>Опасность потребления алкоголя</vt:lpstr>
      <vt:lpstr>Тесты для выявления чрезмерного потребления алкоголя</vt:lpstr>
      <vt:lpstr>Презентация PowerPoint</vt:lpstr>
      <vt:lpstr>Для России потребление алкоголя  представляет наиважнейшую проблему: медикам важно знать </vt:lpstr>
      <vt:lpstr>Меры, направленные на снижение алкоголизации внутри системы здравоохранения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Видео-семинар 2.  Активное и пассивное курение                                              и их опасность для здоровья.                                      Помощь в отказе от табака.                      Пагубное потребление алкоголя                                           и его вред для здоровья</dc:title>
  <dc:creator>Лена</dc:creator>
  <cp:lastModifiedBy>Дмитрий Мидоренко</cp:lastModifiedBy>
  <cp:revision>41</cp:revision>
  <dcterms:created xsi:type="dcterms:W3CDTF">2017-12-10T07:05:12Z</dcterms:created>
  <dcterms:modified xsi:type="dcterms:W3CDTF">2017-12-12T14:09:33Z</dcterms:modified>
</cp:coreProperties>
</file>