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notesMasterIdLst>
    <p:notesMasterId r:id="rId44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93" r:id="rId13"/>
    <p:sldId id="294" r:id="rId14"/>
    <p:sldId id="295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1" r:id="rId43"/>
  </p:sldIdLst>
  <p:sldSz cx="9144000" cy="6858000" type="screen4x3"/>
  <p:notesSz cx="9144000" cy="6858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9" autoAdjust="0"/>
    <p:restoredTop sz="94660"/>
  </p:normalViewPr>
  <p:slideViewPr>
    <p:cSldViewPr>
      <p:cViewPr varScale="1">
        <p:scale>
          <a:sx n="67" d="100"/>
          <a:sy n="67" d="100"/>
        </p:scale>
        <p:origin x="-1494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238308D0-C548-4771-9E88-A4BD16CCF9C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77B547D-78AD-48E4-89C6-BA28F090B4CF}" type="slidenum">
              <a:rPr lang="ru-RU"/>
              <a:pPr/>
              <a:t>1</a:t>
            </a:fld>
            <a:endParaRPr lang="ru-RU"/>
          </a:p>
        </p:txBody>
      </p:sp>
      <p:sp>
        <p:nvSpPr>
          <p:cNvPr id="92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8C98B5D-6768-4130-9BDA-45DBF2D47FCA}" type="slidenum">
              <a:rPr lang="ru-RU"/>
              <a:pPr/>
              <a:t>13</a:t>
            </a:fld>
            <a:endParaRPr lang="ru-RU"/>
          </a:p>
        </p:txBody>
      </p:sp>
      <p:sp>
        <p:nvSpPr>
          <p:cNvPr id="307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FD1075B-ED87-4F5D-B5A0-80C0A42DB51A}" type="slidenum">
              <a:rPr lang="ru-RU"/>
              <a:pPr/>
              <a:t>14</a:t>
            </a:fld>
            <a:endParaRPr lang="ru-RU"/>
          </a:p>
        </p:txBody>
      </p:sp>
      <p:sp>
        <p:nvSpPr>
          <p:cNvPr id="3277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F5BA893-2EFE-4678-8E8C-844F6C46F752}" type="slidenum">
              <a:rPr lang="ru-RU"/>
              <a:pPr/>
              <a:t>15</a:t>
            </a:fld>
            <a:endParaRPr lang="ru-RU"/>
          </a:p>
        </p:txBody>
      </p:sp>
      <p:sp>
        <p:nvSpPr>
          <p:cNvPr id="348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1B0CEEB-3AED-4612-8B94-01FE59CD77CE}" type="slidenum">
              <a:rPr lang="ru-RU"/>
              <a:pPr/>
              <a:t>16</a:t>
            </a:fld>
            <a:endParaRPr lang="ru-RU"/>
          </a:p>
        </p:txBody>
      </p:sp>
      <p:sp>
        <p:nvSpPr>
          <p:cNvPr id="368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0FFD0C5-6748-4FEB-ACBC-323C104E860F}" type="slidenum">
              <a:rPr lang="ru-RU"/>
              <a:pPr/>
              <a:t>17</a:t>
            </a:fld>
            <a:endParaRPr lang="ru-RU"/>
          </a:p>
        </p:txBody>
      </p:sp>
      <p:sp>
        <p:nvSpPr>
          <p:cNvPr id="389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A74FCAF-1996-4360-B36A-A7D50A12618A}" type="slidenum">
              <a:rPr lang="ru-RU"/>
              <a:pPr/>
              <a:t>18</a:t>
            </a:fld>
            <a:endParaRPr lang="ru-RU"/>
          </a:p>
        </p:txBody>
      </p:sp>
      <p:sp>
        <p:nvSpPr>
          <p:cNvPr id="409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C67C434-98E6-48CE-9651-852E16D2E89B}" type="slidenum">
              <a:rPr lang="ru-RU"/>
              <a:pPr/>
              <a:t>19</a:t>
            </a:fld>
            <a:endParaRPr lang="ru-RU"/>
          </a:p>
        </p:txBody>
      </p:sp>
      <p:sp>
        <p:nvSpPr>
          <p:cNvPr id="430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563E3F4-B63C-4628-A762-C226849882DA}" type="slidenum">
              <a:rPr lang="ru-RU"/>
              <a:pPr/>
              <a:t>20</a:t>
            </a:fld>
            <a:endParaRPr lang="ru-RU"/>
          </a:p>
        </p:txBody>
      </p:sp>
      <p:sp>
        <p:nvSpPr>
          <p:cNvPr id="450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34F9C7E-DEB7-4A51-B5E6-A9479B8A7ADC}" type="slidenum">
              <a:rPr lang="ru-RU"/>
              <a:pPr/>
              <a:t>21</a:t>
            </a:fld>
            <a:endParaRPr lang="ru-RU"/>
          </a:p>
        </p:txBody>
      </p:sp>
      <p:sp>
        <p:nvSpPr>
          <p:cNvPr id="471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05E7535-45E2-4B30-BF51-57C400F336B2}" type="slidenum">
              <a:rPr lang="ru-RU"/>
              <a:pPr/>
              <a:t>22</a:t>
            </a:fld>
            <a:endParaRPr lang="ru-RU"/>
          </a:p>
        </p:txBody>
      </p:sp>
      <p:sp>
        <p:nvSpPr>
          <p:cNvPr id="491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56019F9-237D-40AD-BC50-0C1893BE7505}" type="slidenum">
              <a:rPr lang="ru-RU"/>
              <a:pPr/>
              <a:t>2</a:t>
            </a:fld>
            <a:endParaRPr lang="ru-RU"/>
          </a:p>
        </p:txBody>
      </p:sp>
      <p:sp>
        <p:nvSpPr>
          <p:cNvPr id="112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 eaLnBrk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fld id="{0181496B-366B-44E5-B950-A4AE5592B040}" type="slidenum">
              <a:rPr lang="ru-RU" sz="12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eaLnBrk="1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</a:pPr>
              <a:t>2</a:t>
            </a:fld>
            <a:endParaRPr lang="ru-RU" sz="120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C118FAE-72A5-496E-8E62-D72FF3B0CCE6}" type="slidenum">
              <a:rPr lang="ru-RU"/>
              <a:pPr/>
              <a:t>23</a:t>
            </a:fld>
            <a:endParaRPr lang="ru-RU"/>
          </a:p>
        </p:txBody>
      </p:sp>
      <p:sp>
        <p:nvSpPr>
          <p:cNvPr id="512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870FCB4-514E-4FDA-8A3A-EC18418C8C38}" type="slidenum">
              <a:rPr lang="ru-RU"/>
              <a:pPr/>
              <a:t>24</a:t>
            </a:fld>
            <a:endParaRPr lang="ru-RU"/>
          </a:p>
        </p:txBody>
      </p:sp>
      <p:sp>
        <p:nvSpPr>
          <p:cNvPr id="532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0E7CBBF-2C85-41C4-869D-191B83110585}" type="slidenum">
              <a:rPr lang="ru-RU"/>
              <a:pPr/>
              <a:t>25</a:t>
            </a:fld>
            <a:endParaRPr lang="ru-RU"/>
          </a:p>
        </p:txBody>
      </p:sp>
      <p:sp>
        <p:nvSpPr>
          <p:cNvPr id="552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03E9BE5-47DA-4A58-B682-910E793F6285}" type="slidenum">
              <a:rPr lang="ru-RU"/>
              <a:pPr/>
              <a:t>26</a:t>
            </a:fld>
            <a:endParaRPr lang="ru-RU"/>
          </a:p>
        </p:txBody>
      </p:sp>
      <p:sp>
        <p:nvSpPr>
          <p:cNvPr id="573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3CE7711-86DA-42AE-9399-AAC1BF0D2904}" type="slidenum">
              <a:rPr lang="ru-RU"/>
              <a:pPr/>
              <a:t>27</a:t>
            </a:fld>
            <a:endParaRPr lang="ru-RU"/>
          </a:p>
        </p:txBody>
      </p:sp>
      <p:sp>
        <p:nvSpPr>
          <p:cNvPr id="593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6B6E542-D490-480E-9C2F-6DFD58134702}" type="slidenum">
              <a:rPr lang="ru-RU"/>
              <a:pPr/>
              <a:t>28</a:t>
            </a:fld>
            <a:endParaRPr lang="ru-RU"/>
          </a:p>
        </p:txBody>
      </p:sp>
      <p:sp>
        <p:nvSpPr>
          <p:cNvPr id="614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D80F27D-16EF-4358-A660-9CC075286DA2}" type="slidenum">
              <a:rPr lang="ru-RU"/>
              <a:pPr/>
              <a:t>29</a:t>
            </a:fld>
            <a:endParaRPr lang="ru-RU"/>
          </a:p>
        </p:txBody>
      </p:sp>
      <p:sp>
        <p:nvSpPr>
          <p:cNvPr id="634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9392A52-7777-440C-AB68-E1CE636FF119}" type="slidenum">
              <a:rPr lang="ru-RU"/>
              <a:pPr/>
              <a:t>30</a:t>
            </a:fld>
            <a:endParaRPr lang="ru-RU"/>
          </a:p>
        </p:txBody>
      </p:sp>
      <p:sp>
        <p:nvSpPr>
          <p:cNvPr id="655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2C16E33-BEF4-4A50-AEC6-F7D1DDD9D52C}" type="slidenum">
              <a:rPr lang="ru-RU"/>
              <a:pPr/>
              <a:t>31</a:t>
            </a:fld>
            <a:endParaRPr lang="ru-RU"/>
          </a:p>
        </p:txBody>
      </p:sp>
      <p:sp>
        <p:nvSpPr>
          <p:cNvPr id="675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997EE2D-F35C-4FD8-AF27-F2EC21A85923}" type="slidenum">
              <a:rPr lang="ru-RU"/>
              <a:pPr/>
              <a:t>32</a:t>
            </a:fld>
            <a:endParaRPr lang="ru-RU"/>
          </a:p>
        </p:txBody>
      </p:sp>
      <p:sp>
        <p:nvSpPr>
          <p:cNvPr id="696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98AFA35-86AA-439B-AB64-55D6A60B5D04}" type="slidenum">
              <a:rPr lang="ru-RU"/>
              <a:pPr/>
              <a:t>3</a:t>
            </a:fld>
            <a:endParaRPr lang="ru-RU"/>
          </a:p>
        </p:txBody>
      </p:sp>
      <p:sp>
        <p:nvSpPr>
          <p:cNvPr id="133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fld id="{37EE75A0-E315-4B2F-A8DE-06C06F8FEB6F}" type="slidenum">
              <a:rPr lang="ru-RU" sz="1200">
                <a:solidFill>
                  <a:srgbClr val="000000"/>
                </a:solidFill>
                <a:latin typeface="Calibri" charset="0"/>
              </a:rPr>
              <a:pPr algn="r" eaLnBrk="1" hangingPunct="1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</a:pPr>
              <a:t>3</a:t>
            </a:fld>
            <a:endParaRPr lang="ru-RU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5C28E3A-3B80-44F1-B0D4-126951BA1BFB}" type="slidenum">
              <a:rPr lang="ru-RU"/>
              <a:pPr/>
              <a:t>33</a:t>
            </a:fld>
            <a:endParaRPr lang="ru-RU"/>
          </a:p>
        </p:txBody>
      </p:sp>
      <p:sp>
        <p:nvSpPr>
          <p:cNvPr id="716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C441D3B-B7D2-4D5A-BAF8-99D4304768BE}" type="slidenum">
              <a:rPr lang="ru-RU"/>
              <a:pPr/>
              <a:t>34</a:t>
            </a:fld>
            <a:endParaRPr lang="ru-RU"/>
          </a:p>
        </p:txBody>
      </p:sp>
      <p:sp>
        <p:nvSpPr>
          <p:cNvPr id="737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B519D42-A666-440C-AD06-65C55A705BBE}" type="slidenum">
              <a:rPr lang="ru-RU"/>
              <a:pPr/>
              <a:t>35</a:t>
            </a:fld>
            <a:endParaRPr lang="ru-RU"/>
          </a:p>
        </p:txBody>
      </p:sp>
      <p:sp>
        <p:nvSpPr>
          <p:cNvPr id="757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ACF98FF-2239-4BDE-9C60-789CB14ACF68}" type="slidenum">
              <a:rPr lang="ru-RU"/>
              <a:pPr/>
              <a:t>36</a:t>
            </a:fld>
            <a:endParaRPr lang="ru-RU"/>
          </a:p>
        </p:txBody>
      </p:sp>
      <p:sp>
        <p:nvSpPr>
          <p:cNvPr id="778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7664E20-3236-4797-8457-3A3ACC681E9F}" type="slidenum">
              <a:rPr lang="ru-RU"/>
              <a:pPr/>
              <a:t>37</a:t>
            </a:fld>
            <a:endParaRPr lang="ru-RU"/>
          </a:p>
        </p:txBody>
      </p:sp>
      <p:sp>
        <p:nvSpPr>
          <p:cNvPr id="798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60890DF-45A5-4AAA-BA3F-D17937FDB796}" type="slidenum">
              <a:rPr lang="ru-RU"/>
              <a:pPr/>
              <a:t>4</a:t>
            </a:fld>
            <a:endParaRPr lang="ru-RU"/>
          </a:p>
        </p:txBody>
      </p:sp>
      <p:sp>
        <p:nvSpPr>
          <p:cNvPr id="153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857500" y="520700"/>
            <a:ext cx="3429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70E0CAF-FD93-4767-8E34-74D182FD4B87}" type="slidenum">
              <a:rPr lang="ru-RU"/>
              <a:pPr/>
              <a:t>5</a:t>
            </a:fld>
            <a:endParaRPr lang="ru-RU"/>
          </a:p>
        </p:txBody>
      </p:sp>
      <p:sp>
        <p:nvSpPr>
          <p:cNvPr id="174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9B03544-DB05-4272-BA7D-238A53C588D0}" type="slidenum">
              <a:rPr lang="ru-RU"/>
              <a:pPr/>
              <a:t>6</a:t>
            </a:fld>
            <a:endParaRPr lang="ru-RU"/>
          </a:p>
        </p:txBody>
      </p:sp>
      <p:sp>
        <p:nvSpPr>
          <p:cNvPr id="194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E230E4C-46EB-4A02-98B8-B49CADB7BD5F}" type="slidenum">
              <a:rPr lang="ru-RU"/>
              <a:pPr/>
              <a:t>10</a:t>
            </a:fld>
            <a:endParaRPr lang="ru-RU"/>
          </a:p>
        </p:txBody>
      </p:sp>
      <p:sp>
        <p:nvSpPr>
          <p:cNvPr id="245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E95CEA6-4F1A-4557-B28D-409E3BC8119F}" type="slidenum">
              <a:rPr lang="ru-RU"/>
              <a:pPr/>
              <a:t>11</a:t>
            </a:fld>
            <a:endParaRPr lang="ru-RU"/>
          </a:p>
        </p:txBody>
      </p:sp>
      <p:sp>
        <p:nvSpPr>
          <p:cNvPr id="266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37D8AB1-AABC-4007-B5A4-38434C688A32}" type="slidenum">
              <a:rPr lang="ru-RU"/>
              <a:pPr/>
              <a:t>12</a:t>
            </a:fld>
            <a:endParaRPr lang="ru-RU"/>
          </a:p>
        </p:txBody>
      </p:sp>
      <p:sp>
        <p:nvSpPr>
          <p:cNvPr id="286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64274-58C8-4985-91ED-4B46DE0AD5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0DE5A-8B19-4EB4-B61A-54A5665B0F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83BE9-B809-4C0B-AF1A-1BA0FD536B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DE83F-AC99-4C58-8BBB-97788D394C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458E2-B8F2-482F-A4BD-9217DB0477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D5B5A-56B1-413E-B36B-C5485553C2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5625" y="1763713"/>
            <a:ext cx="2801938" cy="2039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49963" y="1763713"/>
            <a:ext cx="2801937" cy="2039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34A5B-8B9C-490E-B9BC-640EDF1458C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3B01F-8268-4396-8506-374495CA9C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9BA76-6206-4DC9-AD43-34014BEF72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3AF47-2E9C-4F8E-B99D-06AFFFAB78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130E3-F3F1-4230-81D3-E0E7D64264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66BB1-7519-4268-90A6-23BA9C27FA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849AB1-F0F0-4796-BF75-9822FB8DCE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229AF-6582-4F12-8F8E-697304D8F5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3713" y="61913"/>
            <a:ext cx="2271712" cy="37417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88" y="61913"/>
            <a:ext cx="6664325" cy="37417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559E6-0FBA-412C-B91A-EBECA470F7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9F72B-A78D-47B5-9C0D-E6D5AEC4B8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62302-1410-4EC6-B873-D2E41CD344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A8832-5ECE-4CAF-9668-4EAC5CAFF5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ABA6A-6A62-4537-B2F9-D110700990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DBAFD-811E-4E7B-AD80-7B45F62FA3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F9950-F7BA-42B9-BAFA-A3C41417EB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D116E-5B64-41E1-9A86-1B898F91E0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B5679-C002-4A31-BBBD-FBB09D9825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767DC-4DEC-49E1-B618-13102FC71F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4EA2F-C8E3-4E6B-92D9-145A7A3A08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060EC-1D0D-4C99-897B-F32AE70D8A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95C6A-795F-4D20-A33A-BE6458F899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91F90-CE23-422D-A7E3-AEDE89230D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7BFFB-71A1-4EC6-B3F5-9BC01CFC84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9CB63-F5F1-49A2-A365-06B552CDA1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7220A-A0F3-4FC0-8D60-0366CC7ABB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A3646-51D0-4913-9AC6-49D8664DFA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F411D-ACF1-4A57-ADB1-BAD5B84F14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E691B-B9D1-44BA-9DAA-3F808C8D5D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93903-748D-4DED-BDC3-6D2360D02C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829BB-F745-4001-B7C2-2B010D043C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45D47-7077-4E02-917D-F20664AC87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9F24F-F6C2-4DEE-B74D-81B2C74B73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F69B6-8502-4BD7-A003-204898F1E3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3713" y="61913"/>
            <a:ext cx="2271712" cy="55181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88" y="61913"/>
            <a:ext cx="6664325" cy="55181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429EB-854B-4D76-9A06-3C199A55FB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55FB6-E274-4FD4-BC48-4AAA4C8A53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93939-E547-40A4-9222-B0DAFA1858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C39F2-262D-425E-BA07-5697435B77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070C7-B3A0-4545-B156-CCFC6C3C66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B8703B-3331-4E8C-BEBB-8F315E2E5B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335C3-25D3-4C3F-8C65-2B59FF0FA1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4D310-43B2-42FC-8528-10C30D20F4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ACAED-EF21-495A-A751-1BE59B0DD3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8EA2E-5583-453B-96FE-0B3ED76ED3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03BDE-1D19-4D12-B05D-C58115FC29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C71A0-7E32-498C-B0B1-73BC568032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3713" y="61913"/>
            <a:ext cx="2271712" cy="55181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88" y="61913"/>
            <a:ext cx="6664325" cy="55181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A4567-6A5F-456E-90D3-E624ACDDE9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6373D-FA18-423A-A8FC-8F374DC84D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081A35-B889-4349-AD1F-88315447FC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81004-CB4E-42C6-B0E1-49080153C2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F46CB-BDA9-41D1-BF7B-66CB3A809C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A1923-89D2-43A4-A6E0-6E663C67B2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C8F9E-A799-459E-8160-F13E9BF1B7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5D847-8ACC-4E84-9466-29155DBB09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82575-8BA5-464F-9CA7-2D918B558B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97A99-FCA9-4547-82DF-8ED6D38EAA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8A532-89D4-4668-B10E-2B0FB6F9AC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0EAFA7-16D4-4265-BD47-70D1AEAAE2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36525"/>
            <a:ext cx="2055813" cy="54435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6525"/>
            <a:ext cx="6019800" cy="54435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682BA-93FB-48B4-B078-3E57DBFFDF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74889-3E56-433E-A98B-C3741ED61A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BBEA4-F8BA-4B3C-8946-1A0A883D33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4B527-605F-4C84-9883-1BF396247A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ftr"/>
          </p:nvPr>
        </p:nvSpPr>
        <p:spPr bwMode="auto">
          <a:xfrm>
            <a:off x="3108325" y="6378575"/>
            <a:ext cx="29241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mtClean="0">
                <a:solidFill>
                  <a:srgbClr val="B2B2B2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83363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B2B2B2"/>
                </a:solidFill>
                <a:latin typeface="Calibri" charset="0"/>
                <a:cs typeface="Segoe UI" charset="0"/>
              </a:defRPr>
            </a:lvl1pPr>
          </a:lstStyle>
          <a:p>
            <a:fld id="{538D05D0-C71C-4BB5-A5C3-4DBA014FFD7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3886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988" y="61913"/>
            <a:ext cx="9088437" cy="96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95625" y="1763713"/>
            <a:ext cx="5756275" cy="203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08325" y="6378575"/>
            <a:ext cx="29241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mtClean="0">
                <a:solidFill>
                  <a:srgbClr val="B2B2B2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83363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B2B2B2"/>
                </a:solidFill>
                <a:latin typeface="Calibri" charset="0"/>
                <a:cs typeface="Segoe UI" charset="0"/>
              </a:defRPr>
            </a:lvl1pPr>
          </a:lstStyle>
          <a:p>
            <a:fld id="{6A4B2C40-9C44-4E4F-8556-7E1C3205AD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8B8B8B"/>
                </a:solidFill>
                <a:latin typeface="Calibri" charset="0"/>
                <a:cs typeface="Segoe UI" charset="0"/>
              </a:defRPr>
            </a:lvl1pPr>
          </a:lstStyle>
          <a:p>
            <a:fld id="{E60C1330-CAC3-4A54-91F1-B933EAFF1D8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988" y="61913"/>
            <a:ext cx="9088437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78575"/>
            <a:ext cx="2101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mtClean="0">
                <a:solidFill>
                  <a:srgbClr val="8B8B8B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08325" y="6378575"/>
            <a:ext cx="2924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83363" y="6378575"/>
            <a:ext cx="2101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8B8B8B"/>
                </a:solidFill>
                <a:latin typeface="Calibri" charset="0"/>
                <a:cs typeface="Segoe UI" charset="0"/>
              </a:defRPr>
            </a:lvl1pPr>
          </a:lstStyle>
          <a:p>
            <a:fld id="{BD4665C2-0172-4BE7-940F-5F4CB666A96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3886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988" y="61913"/>
            <a:ext cx="9088437" cy="96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ftr"/>
          </p:nvPr>
        </p:nvSpPr>
        <p:spPr bwMode="auto">
          <a:xfrm>
            <a:off x="3108325" y="6378575"/>
            <a:ext cx="29241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mtClean="0">
                <a:solidFill>
                  <a:srgbClr val="B2B2B2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83363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B2B2B2"/>
                </a:solidFill>
                <a:latin typeface="Calibri" charset="0"/>
                <a:cs typeface="Segoe UI" charset="0"/>
              </a:defRPr>
            </a:lvl1pPr>
          </a:lstStyle>
          <a:p>
            <a:fld id="{64F6F3DB-A987-4C25-B15A-86B320249E7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1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3886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25938" y="136525"/>
            <a:ext cx="1223962" cy="3411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ftr"/>
          </p:nvPr>
        </p:nvSpPr>
        <p:spPr bwMode="auto">
          <a:xfrm>
            <a:off x="3108325" y="6378575"/>
            <a:ext cx="29241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mtClean="0">
                <a:solidFill>
                  <a:srgbClr val="B2B2B2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83363" y="6378575"/>
            <a:ext cx="21018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B2B2B2"/>
                </a:solidFill>
                <a:latin typeface="Calibri" charset="0"/>
                <a:cs typeface="Segoe UI" charset="0"/>
              </a:defRPr>
            </a:lvl1pPr>
          </a:lstStyle>
          <a:p>
            <a:fld id="{3200F493-BA7E-4BB7-AE1E-E82127A41DC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15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3886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41.pn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41.pn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41.pn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41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>
            <a:off x="3175" y="2708275"/>
            <a:ext cx="9140825" cy="1944688"/>
          </a:xfrm>
          <a:custGeom>
            <a:avLst/>
            <a:gdLst>
              <a:gd name="T0" fmla="*/ 9140825 w 9140825"/>
              <a:gd name="T1" fmla="*/ 972344 h 1944688"/>
              <a:gd name="T2" fmla="*/ 4570413 w 9140825"/>
              <a:gd name="T3" fmla="*/ 1944688 h 1944688"/>
              <a:gd name="T4" fmla="*/ 0 w 9140825"/>
              <a:gd name="T5" fmla="*/ 972344 h 1944688"/>
              <a:gd name="T6" fmla="*/ 4570413 w 9140825"/>
              <a:gd name="T7" fmla="*/ 0 h 19446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140825"/>
              <a:gd name="T13" fmla="*/ 0 h 1944688"/>
              <a:gd name="T14" fmla="*/ 9140825 w 9140825"/>
              <a:gd name="T15" fmla="*/ 1944688 h 1944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0825" h="1944688">
                <a:moveTo>
                  <a:pt x="0" y="1944624"/>
                </a:moveTo>
                <a:lnTo>
                  <a:pt x="9140952" y="1944624"/>
                </a:lnTo>
                <a:lnTo>
                  <a:pt x="9140952" y="0"/>
                </a:lnTo>
                <a:lnTo>
                  <a:pt x="0" y="0"/>
                </a:lnTo>
                <a:lnTo>
                  <a:pt x="0" y="1944624"/>
                </a:lnTo>
                <a:close/>
              </a:path>
            </a:pathLst>
          </a:custGeom>
          <a:solidFill>
            <a:srgbClr val="5F497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139950" y="3154363"/>
            <a:ext cx="4872038" cy="985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0080" rIns="0" bIns="0">
            <a:spAutoFit/>
          </a:bodyPr>
          <a:lstStyle/>
          <a:p>
            <a:pPr marL="12700" indent="104775" eaLnBrk="1" hangingPunct="1">
              <a:spcBef>
                <a:spcPts val="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ru-RU" sz="3200" b="1">
                <a:solidFill>
                  <a:srgbClr val="FFFFFF"/>
                </a:solidFill>
                <a:latin typeface="Calibri" charset="0"/>
              </a:rPr>
              <a:t>Здоровые университеты –  здоровое будущее городов</a:t>
            </a: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119063" y="1270000"/>
            <a:ext cx="3155950" cy="1152525"/>
            <a:chOff x="75" y="800"/>
            <a:chExt cx="1988" cy="726"/>
          </a:xfrm>
        </p:grpSpPr>
        <p:pic>
          <p:nvPicPr>
            <p:cNvPr id="820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" y="806"/>
              <a:ext cx="877" cy="7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20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5" y="800"/>
              <a:ext cx="1088" cy="7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8197" name="AutoShape 6"/>
          <p:cNvSpPr>
            <a:spLocks noChangeArrowheads="1"/>
          </p:cNvSpPr>
          <p:nvPr/>
        </p:nvSpPr>
        <p:spPr bwMode="auto">
          <a:xfrm>
            <a:off x="0" y="0"/>
            <a:ext cx="9144000" cy="188913"/>
          </a:xfrm>
          <a:custGeom>
            <a:avLst/>
            <a:gdLst>
              <a:gd name="T0" fmla="*/ 9144000 w 9144000"/>
              <a:gd name="T1" fmla="*/ 94457 h 188913"/>
              <a:gd name="T2" fmla="*/ 4572000 w 9144000"/>
              <a:gd name="T3" fmla="*/ 188913 h 188913"/>
              <a:gd name="T4" fmla="*/ 0 w 9144000"/>
              <a:gd name="T5" fmla="*/ 94457 h 188913"/>
              <a:gd name="T6" fmla="*/ 4572000 w 9144000"/>
              <a:gd name="T7" fmla="*/ 0 h 1889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144000"/>
              <a:gd name="T13" fmla="*/ 0 h 188913"/>
              <a:gd name="T14" fmla="*/ 9144000 w 9144000"/>
              <a:gd name="T15" fmla="*/ 188913 h 1889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188913">
                <a:moveTo>
                  <a:pt x="9144000" y="0"/>
                </a:moveTo>
                <a:lnTo>
                  <a:pt x="0" y="0"/>
                </a:lnTo>
                <a:lnTo>
                  <a:pt x="0" y="188975"/>
                </a:lnTo>
                <a:lnTo>
                  <a:pt x="9144000" y="188975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F50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74663" y="765175"/>
            <a:ext cx="3757612" cy="19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ru-RU" sz="1200" b="1">
                <a:solidFill>
                  <a:srgbClr val="000000"/>
                </a:solidFill>
              </a:rPr>
              <a:t>ФГБОУ ВО ТВЕРСКОЙ ГМУ МИНЗДРАВА РОССИИ</a:t>
            </a:r>
          </a:p>
        </p:txBody>
      </p:sp>
      <p:sp>
        <p:nvSpPr>
          <p:cNvPr id="8199" name="AutoShape 8"/>
          <p:cNvSpPr>
            <a:spLocks noChangeArrowheads="1"/>
          </p:cNvSpPr>
          <p:nvPr/>
        </p:nvSpPr>
        <p:spPr bwMode="auto">
          <a:xfrm>
            <a:off x="3640138" y="6308725"/>
            <a:ext cx="1860550" cy="1588"/>
          </a:xfrm>
          <a:custGeom>
            <a:avLst/>
            <a:gdLst>
              <a:gd name="T0" fmla="*/ 1860550 w 1860550"/>
              <a:gd name="T1" fmla="*/ 794 h 1588"/>
              <a:gd name="T2" fmla="*/ 930275 w 1860550"/>
              <a:gd name="T3" fmla="*/ 1588 h 1588"/>
              <a:gd name="T4" fmla="*/ 0 w 1860550"/>
              <a:gd name="T5" fmla="*/ 794 h 1588"/>
              <a:gd name="T6" fmla="*/ 930275 w 1860550"/>
              <a:gd name="T7" fmla="*/ 0 h 15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860550"/>
              <a:gd name="T13" fmla="*/ 0 h 1588"/>
              <a:gd name="T14" fmla="*/ 1860550 w 1860550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0550" h="1588">
                <a:moveTo>
                  <a:pt x="0" y="0"/>
                </a:moveTo>
                <a:lnTo>
                  <a:pt x="1861058" y="0"/>
                </a:lnTo>
              </a:path>
            </a:pathLst>
          </a:custGeom>
          <a:noFill/>
          <a:ln w="57960" cap="flat">
            <a:solidFill>
              <a:srgbClr val="17375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3640138" y="6451600"/>
            <a:ext cx="1657350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ru-RU" sz="1400" b="1">
                <a:solidFill>
                  <a:srgbClr val="000000"/>
                </a:solidFill>
                <a:latin typeface="Calibri" charset="0"/>
              </a:rPr>
              <a:t>28 марта 2023 года</a:t>
            </a:r>
          </a:p>
        </p:txBody>
      </p:sp>
      <p:sp>
        <p:nvSpPr>
          <p:cNvPr id="8201" name="Rectangle 10"/>
          <p:cNvSpPr>
            <a:spLocks noChangeArrowheads="1"/>
          </p:cNvSpPr>
          <p:nvPr/>
        </p:nvSpPr>
        <p:spPr bwMode="auto">
          <a:xfrm>
            <a:off x="1023938" y="5162550"/>
            <a:ext cx="2344737" cy="706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lnSpc>
                <a:spcPts val="2125"/>
              </a:lnSpc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к.м.н., доцент</a:t>
            </a:r>
          </a:p>
          <a:p>
            <a:pPr marL="12700" eaLnBrk="1" hangingPunct="1">
              <a:lnSpc>
                <a:spcPts val="3325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ru-RU" sz="2800" b="1">
                <a:solidFill>
                  <a:srgbClr val="6F2F9F"/>
                </a:solidFill>
                <a:latin typeface="Calibri" charset="0"/>
              </a:rPr>
              <a:t>А.В. Соловьева</a:t>
            </a:r>
          </a:p>
        </p:txBody>
      </p:sp>
      <p:pic>
        <p:nvPicPr>
          <p:cNvPr id="820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1270000"/>
            <a:ext cx="18446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8203" name="Group 12"/>
          <p:cNvGrpSpPr>
            <a:grpSpLocks/>
          </p:cNvGrpSpPr>
          <p:nvPr/>
        </p:nvGrpSpPr>
        <p:grpSpPr bwMode="auto">
          <a:xfrm>
            <a:off x="6588125" y="4868863"/>
            <a:ext cx="2444750" cy="1943100"/>
            <a:chOff x="4150" y="3067"/>
            <a:chExt cx="1540" cy="1224"/>
          </a:xfrm>
        </p:grpSpPr>
        <p:pic>
          <p:nvPicPr>
            <p:cNvPr id="8206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50" y="3067"/>
              <a:ext cx="1113" cy="7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207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9" y="3566"/>
              <a:ext cx="1041" cy="7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8204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5825" y="1270000"/>
            <a:ext cx="1728788" cy="1174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5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1138" y="1196975"/>
            <a:ext cx="1836737" cy="1223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0" y="1268760"/>
            <a:ext cx="3155950" cy="1152525"/>
            <a:chOff x="75" y="800"/>
            <a:chExt cx="1988" cy="726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" y="806"/>
              <a:ext cx="877" cy="7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5" y="800"/>
              <a:ext cx="1088" cy="7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2266950" y="1412875"/>
            <a:ext cx="6389688" cy="579438"/>
          </a:xfrm>
          <a:prstGeom prst="rect">
            <a:avLst/>
          </a:prstGeom>
          <a:noFill/>
          <a:ln w="9000">
            <a:solidFill>
              <a:srgbClr val="006FC0"/>
            </a:solidFill>
            <a:round/>
            <a:headEnd/>
            <a:tailEnd/>
          </a:ln>
          <a:effectLst/>
        </p:spPr>
        <p:txBody>
          <a:bodyPr lIns="0" tIns="30600" rIns="0" bIns="0">
            <a:spAutoFit/>
          </a:bodyPr>
          <a:lstStyle/>
          <a:p>
            <a:pPr marL="92075" eaLnBrk="1" hangingPunct="1">
              <a:spcBef>
                <a:spcPts val="2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Проект предусматривает обследование и профилактическое  консультирование населения вне медицинских организаций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193800" y="2295525"/>
            <a:ext cx="70516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2700" indent="207963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mtClean="0">
                <a:latin typeface="Calibri" panose="020F0502020204030204" pitchFamily="34" charset="0"/>
              </a:rPr>
              <a:t>В торговых центрах посетителям предлагается пройти скрининговое  обследование, получить консультацию по модификации образа жизни,  завести он-лайн консультативный кабинет пациента.</a:t>
            </a:r>
          </a:p>
          <a:p>
            <a:pPr marL="63500" indent="207963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mtClean="0">
                <a:latin typeface="Calibri" panose="020F0502020204030204" pitchFamily="34" charset="0"/>
              </a:rPr>
              <a:t>При выявлении патологии – обследоваться в клинике Университета.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1138" y="5300663"/>
            <a:ext cx="237648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716338"/>
            <a:ext cx="2087563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3716338"/>
            <a:ext cx="1800225" cy="148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3559" name="Group 6"/>
          <p:cNvGrpSpPr>
            <a:grpSpLocks/>
          </p:cNvGrpSpPr>
          <p:nvPr/>
        </p:nvGrpSpPr>
        <p:grpSpPr bwMode="auto">
          <a:xfrm>
            <a:off x="2700338" y="3716338"/>
            <a:ext cx="4173537" cy="2951162"/>
            <a:chOff x="1701" y="2341"/>
            <a:chExt cx="2629" cy="1859"/>
          </a:xfrm>
        </p:grpSpPr>
        <p:pic>
          <p:nvPicPr>
            <p:cNvPr id="2356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70" y="2341"/>
              <a:ext cx="1360" cy="9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356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01" y="3294"/>
              <a:ext cx="1541" cy="9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2356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263" y="5229225"/>
            <a:ext cx="2303462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6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875" y="3716338"/>
            <a:ext cx="2016125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088" y="5300663"/>
            <a:ext cx="944562" cy="1344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63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2513013" y="369888"/>
            <a:ext cx="5680075" cy="1157287"/>
          </a:xfrm>
        </p:spPr>
        <p:txBody>
          <a:bodyPr tIns="12240"/>
          <a:lstStyle/>
          <a:p>
            <a:pPr marL="1588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«МОБИЛЬНОЕ	ЗДРАВООХРАНЕНИЕ»</a:t>
            </a:r>
          </a:p>
        </p:txBody>
      </p:sp>
      <p:pic>
        <p:nvPicPr>
          <p:cNvPr id="23564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13013" y="369888"/>
            <a:ext cx="5680075" cy="1157287"/>
          </a:xfrm>
        </p:spPr>
        <p:txBody>
          <a:bodyPr tIns="12240"/>
          <a:lstStyle/>
          <a:p>
            <a:pPr marL="1588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«МОБИЛЬНОЕ	ЗДРАВООХРАНЕНИЕ»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266950" y="1412875"/>
            <a:ext cx="6389688" cy="579438"/>
          </a:xfrm>
          <a:prstGeom prst="rect">
            <a:avLst/>
          </a:prstGeom>
          <a:noFill/>
          <a:ln w="9000">
            <a:solidFill>
              <a:srgbClr val="006FC0"/>
            </a:solidFill>
            <a:round/>
            <a:headEnd/>
            <a:tailEnd/>
          </a:ln>
          <a:effectLst/>
        </p:spPr>
        <p:txBody>
          <a:bodyPr lIns="0" tIns="30600" rIns="0" bIns="0">
            <a:spAutoFit/>
          </a:bodyPr>
          <a:lstStyle/>
          <a:p>
            <a:pPr marL="92075" eaLnBrk="1" hangingPunct="1">
              <a:spcBef>
                <a:spcPts val="2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Проект предусматривает обследование и профилактическое  консультирование населения вне медицинских организаций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474663" y="2295525"/>
            <a:ext cx="7991475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indent="207963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В торговых залах студенты помогают составить правильный рацион питания,  выбрать полезные продукты и по чеку оценить экономический ущерб от покупки</a:t>
            </a:r>
          </a:p>
          <a:p>
            <a:pPr marL="12700" indent="207963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«неправильной» пищи.</a:t>
            </a: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250825" y="3286125"/>
            <a:ext cx="8612188" cy="3309938"/>
            <a:chOff x="158" y="2070"/>
            <a:chExt cx="5425" cy="2085"/>
          </a:xfrm>
        </p:grpSpPr>
        <p:pic>
          <p:nvPicPr>
            <p:cNvPr id="2560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2070"/>
              <a:ext cx="2106" cy="1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560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8" y="2387"/>
              <a:ext cx="1910" cy="13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560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96" y="2795"/>
              <a:ext cx="1887" cy="13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266950" y="1412875"/>
            <a:ext cx="6389688" cy="579438"/>
          </a:xfrm>
          <a:prstGeom prst="rect">
            <a:avLst/>
          </a:prstGeom>
          <a:noFill/>
          <a:ln w="9000">
            <a:solidFill>
              <a:srgbClr val="006FC0"/>
            </a:solidFill>
            <a:round/>
            <a:headEnd/>
            <a:tailEnd/>
          </a:ln>
          <a:effectLst/>
        </p:spPr>
        <p:txBody>
          <a:bodyPr lIns="0" tIns="30600" rIns="0" bIns="0">
            <a:spAutoFit/>
          </a:bodyPr>
          <a:lstStyle/>
          <a:p>
            <a:pPr marL="92075" eaLnBrk="1" hangingPunct="1">
              <a:spcBef>
                <a:spcPts val="2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Проект предусматривает обследование и профилактическое  консультирование населения вне медицинских организаций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74663" y="2295525"/>
            <a:ext cx="7805737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Для популяризации здорового образа жизни, включая продвижение здорового  питания и физической активности, проводятся викторины и мастер-классы.</a:t>
            </a:r>
          </a:p>
        </p:txBody>
      </p:sp>
      <p:grpSp>
        <p:nvGrpSpPr>
          <p:cNvPr id="27652" name="Group 3"/>
          <p:cNvGrpSpPr>
            <a:grpSpLocks/>
          </p:cNvGrpSpPr>
          <p:nvPr/>
        </p:nvGrpSpPr>
        <p:grpSpPr bwMode="auto">
          <a:xfrm>
            <a:off x="250825" y="3429000"/>
            <a:ext cx="8602663" cy="3189288"/>
            <a:chOff x="158" y="2160"/>
            <a:chExt cx="5419" cy="2009"/>
          </a:xfrm>
        </p:grpSpPr>
        <p:pic>
          <p:nvPicPr>
            <p:cNvPr id="2765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2160"/>
              <a:ext cx="1904" cy="12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765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1" y="2478"/>
              <a:ext cx="1973" cy="13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765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15" y="2795"/>
              <a:ext cx="2063" cy="13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2765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554288" y="369888"/>
            <a:ext cx="5600700" cy="1157287"/>
          </a:xfrm>
        </p:spPr>
        <p:txBody>
          <a:bodyPr tIns="12240"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«МОБИЛЬНОЕ ЗДРАВООХРАНЕНИЕ»</a:t>
            </a:r>
          </a:p>
        </p:txBody>
      </p:sp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3305175"/>
            <a:ext cx="4219575" cy="2693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1513" y="1098550"/>
            <a:ext cx="3203575" cy="212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5" cstate="print"/>
          <a:srcRect t="3410" r="24466"/>
          <a:stretch>
            <a:fillRect/>
          </a:stretch>
        </p:blipFill>
        <p:spPr bwMode="auto">
          <a:xfrm>
            <a:off x="6515100" y="1098550"/>
            <a:ext cx="2406650" cy="212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100" y="1112838"/>
            <a:ext cx="2946400" cy="2085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0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444500"/>
            <a:ext cx="8728075" cy="43021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 «КРУГОСВЕТКА ПО ЗОЖ»</a:t>
            </a: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7" cstate="print"/>
          <a:srcRect r="8934" b="12117"/>
          <a:stretch>
            <a:fillRect/>
          </a:stretch>
        </p:blipFill>
        <p:spPr bwMode="auto">
          <a:xfrm>
            <a:off x="4648200" y="3408363"/>
            <a:ext cx="4267200" cy="2608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381000" y="6199188"/>
            <a:ext cx="45720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ru-RU" i="1">
                <a:solidFill>
                  <a:srgbClr val="254061"/>
                </a:solidFill>
                <a:latin typeface="Calibri" charset="0"/>
              </a:rPr>
              <a:t>Калининский район СОШ деревни Никулино</a:t>
            </a:r>
            <a:br>
              <a:rPr lang="ru-RU" i="1">
                <a:solidFill>
                  <a:srgbClr val="254061"/>
                </a:solidFill>
                <a:latin typeface="Calibri" charset="0"/>
              </a:rPr>
            </a:br>
            <a:endParaRPr lang="ru-RU" i="1">
              <a:solidFill>
                <a:srgbClr val="254061"/>
              </a:solidFill>
              <a:latin typeface="Calibri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615950"/>
            <a:ext cx="6480175" cy="99377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Профилактическое консультирование жителей	Тверской области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4356100"/>
            <a:ext cx="3149600" cy="178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313" y="4356100"/>
            <a:ext cx="2827337" cy="181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4913" y="2185988"/>
            <a:ext cx="2827337" cy="3986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6" cstate="print"/>
          <a:srcRect t="13748"/>
          <a:stretch>
            <a:fillRect/>
          </a:stretch>
        </p:blipFill>
        <p:spPr bwMode="auto">
          <a:xfrm>
            <a:off x="122238" y="2251075"/>
            <a:ext cx="3144837" cy="199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9313" y="2214563"/>
            <a:ext cx="2827337" cy="2033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3513" y="84138"/>
            <a:ext cx="1997075" cy="189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27300" y="369888"/>
            <a:ext cx="5003800" cy="1157287"/>
          </a:xfrm>
        </p:spPr>
        <p:txBody>
          <a:bodyPr tIns="12240"/>
          <a:lstStyle/>
          <a:p>
            <a:pPr marL="1588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«УРОКИ ЗДОРОВОГО ПИТАНИЯ»</a:t>
            </a: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2266950" y="1412875"/>
            <a:ext cx="6389688" cy="579438"/>
          </a:xfrm>
          <a:prstGeom prst="rect">
            <a:avLst/>
          </a:prstGeom>
          <a:noFill/>
          <a:ln w="9000">
            <a:solidFill>
              <a:srgbClr val="006FC0"/>
            </a:solidFill>
            <a:round/>
            <a:headEnd/>
            <a:tailEnd/>
          </a:ln>
          <a:effectLst/>
        </p:spPr>
        <p:txBody>
          <a:bodyPr lIns="0" tIns="30600" rIns="0" bIns="0">
            <a:spAutoFit/>
          </a:bodyPr>
          <a:lstStyle/>
          <a:p>
            <a:pPr marL="92075" eaLnBrk="1" hangingPunct="1">
              <a:spcBef>
                <a:spcPts val="2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Проект предусматривает проведение уроков в школах по  популяризации здорового питания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74663" y="2295525"/>
            <a:ext cx="7531100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Разработаны сценарии для детей различного возраста. В течение полугода в  соревновательной форме проходит обучение. Победителей ждут призы!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" y="2997200"/>
            <a:ext cx="4246563" cy="318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1193800" y="6472238"/>
            <a:ext cx="5180013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Мастер-класс и викторина для учащихся 2-3 классов</a:t>
            </a:r>
          </a:p>
        </p:txBody>
      </p:sp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6563" y="2932113"/>
            <a:ext cx="4573587" cy="360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6988" y="61913"/>
            <a:ext cx="9090025" cy="1233487"/>
          </a:xfrm>
        </p:spPr>
        <p:txBody>
          <a:bodyPr tIns="87840"/>
          <a:lstStyle/>
          <a:p>
            <a:pPr marL="1828800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«ЗДОРОВЬЕ РОДИТЕЛЕЙ: НАУЧИ ВЗРОСЛЫХ!»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2266950" y="1412875"/>
            <a:ext cx="6389688" cy="854075"/>
          </a:xfrm>
          <a:prstGeom prst="rect">
            <a:avLst/>
          </a:prstGeom>
          <a:noFill/>
          <a:ln w="9000">
            <a:solidFill>
              <a:srgbClr val="006FC0"/>
            </a:solidFill>
            <a:round/>
            <a:headEnd/>
            <a:tailEnd/>
          </a:ln>
          <a:effectLst/>
        </p:spPr>
        <p:txBody>
          <a:bodyPr lIns="0" tIns="30600" rIns="0" bIns="0">
            <a:spAutoFit/>
          </a:bodyPr>
          <a:lstStyle/>
          <a:p>
            <a:pPr marL="92075" eaLnBrk="1" hangingPunct="1">
              <a:spcBef>
                <a:spcPts val="2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Проект предусматривает проведение уроков в школах по</a:t>
            </a:r>
          </a:p>
          <a:p>
            <a:pPr marL="92075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обучению детей ранним признакам сосудистых катастроф и  основам оказания первой помощи</a:t>
            </a:r>
          </a:p>
        </p:txBody>
      </p:sp>
      <p:grpSp>
        <p:nvGrpSpPr>
          <p:cNvPr id="35844" name="Group 3"/>
          <p:cNvGrpSpPr>
            <a:grpSpLocks/>
          </p:cNvGrpSpPr>
          <p:nvPr/>
        </p:nvGrpSpPr>
        <p:grpSpPr bwMode="auto">
          <a:xfrm>
            <a:off x="4429125" y="2565400"/>
            <a:ext cx="4102100" cy="3814763"/>
            <a:chOff x="2790" y="1616"/>
            <a:chExt cx="2584" cy="2403"/>
          </a:xfrm>
        </p:grpSpPr>
        <p:pic>
          <p:nvPicPr>
            <p:cNvPr id="3584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90" y="2931"/>
              <a:ext cx="1338" cy="1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584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64" y="2931"/>
              <a:ext cx="1210" cy="1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584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90" y="1616"/>
              <a:ext cx="2584" cy="1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2565400"/>
            <a:ext cx="4103687" cy="373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6988" y="61913"/>
            <a:ext cx="9090025" cy="1233487"/>
          </a:xfrm>
        </p:spPr>
        <p:txBody>
          <a:bodyPr tIns="87840"/>
          <a:lstStyle/>
          <a:p>
            <a:pPr marL="1892300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«ЗДОРОВЬЕ РОДИТЕЛЕЙ: НАУЧИ ВЗРОСЛЫХ!»</a:t>
            </a:r>
          </a:p>
        </p:txBody>
      </p:sp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149225" y="2606675"/>
            <a:ext cx="8883650" cy="2178050"/>
            <a:chOff x="94" y="1642"/>
            <a:chExt cx="5596" cy="1372"/>
          </a:xfrm>
        </p:grpSpPr>
        <p:pic>
          <p:nvPicPr>
            <p:cNvPr id="3789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7" y="1653"/>
              <a:ext cx="1813" cy="13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8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" y="1642"/>
              <a:ext cx="1904" cy="13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90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0" y="1645"/>
              <a:ext cx="2211" cy="1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37892" name="Group 6"/>
          <p:cNvGrpSpPr>
            <a:grpSpLocks/>
          </p:cNvGrpSpPr>
          <p:nvPr/>
        </p:nvGrpSpPr>
        <p:grpSpPr bwMode="auto">
          <a:xfrm>
            <a:off x="152400" y="5029200"/>
            <a:ext cx="8850313" cy="1831975"/>
            <a:chOff x="96" y="3168"/>
            <a:chExt cx="5575" cy="1154"/>
          </a:xfrm>
        </p:grpSpPr>
        <p:pic>
          <p:nvPicPr>
            <p:cNvPr id="3789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3179"/>
              <a:ext cx="1989" cy="11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89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0" y="3168"/>
              <a:ext cx="1590" cy="11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7897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6" y="3176"/>
              <a:ext cx="1953" cy="11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37893" name="Rectangle 10"/>
          <p:cNvSpPr>
            <a:spLocks noChangeArrowheads="1"/>
          </p:cNvSpPr>
          <p:nvPr/>
        </p:nvSpPr>
        <p:spPr bwMode="auto">
          <a:xfrm>
            <a:off x="2014538" y="1204913"/>
            <a:ext cx="7069137" cy="1109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ru-RU">
                <a:solidFill>
                  <a:srgbClr val="6F2F9F"/>
                </a:solidFill>
                <a:latin typeface="Calibri" charset="0"/>
              </a:rPr>
              <a:t>Фрагмент урока. Дети участвуют в квесте, выполненном в едином стиле  загадочного Хогвартса, где школьники чувствуют себя настоящими  волшебниками (примеряют роли Гарри Поттера, Гермионы Гренджер,  Рома Уизли и других персонажей) и узнают много нового.</a:t>
            </a:r>
          </a:p>
        </p:txBody>
      </p:sp>
      <p:pic>
        <p:nvPicPr>
          <p:cNvPr id="3789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28600" y="-196850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6988" y="61913"/>
            <a:ext cx="9090025" cy="1157287"/>
          </a:xfrm>
        </p:spPr>
        <p:txBody>
          <a:bodyPr tIns="12240"/>
          <a:lstStyle/>
          <a:p>
            <a:pPr marL="998538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«Я ИЗМЕРЯЮ ТВОЕ ДАВЛЕНИЕ»</a:t>
            </a: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2200275" y="1247775"/>
            <a:ext cx="6021388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Обучение школьников правилам измерения артериального  давления, важности и значимости этого фактора риска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700" y="2387600"/>
            <a:ext cx="2962275" cy="3344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350" y="2403475"/>
            <a:ext cx="2735263" cy="331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420938"/>
            <a:ext cx="2659062" cy="332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114300" y="5969000"/>
            <a:ext cx="9007475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Домашним заданием является измерение АД у родителей. При выявлении артериальной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гипертензии предлагается профилактическое обследование силами преподавателей ТГМУ.</a:t>
            </a:r>
          </a:p>
        </p:txBody>
      </p:sp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"/>
          <p:cNvGrpSpPr>
            <a:grpSpLocks/>
          </p:cNvGrpSpPr>
          <p:nvPr/>
        </p:nvGrpSpPr>
        <p:grpSpPr bwMode="auto">
          <a:xfrm>
            <a:off x="250825" y="2493963"/>
            <a:ext cx="8134350" cy="3732212"/>
            <a:chOff x="158" y="1571"/>
            <a:chExt cx="5124" cy="2351"/>
          </a:xfrm>
        </p:grpSpPr>
        <p:pic>
          <p:nvPicPr>
            <p:cNvPr id="4199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" y="1571"/>
              <a:ext cx="3140" cy="23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1998" name="AutoShape 3"/>
            <p:cNvSpPr>
              <a:spLocks noChangeArrowheads="1"/>
            </p:cNvSpPr>
            <p:nvPr/>
          </p:nvSpPr>
          <p:spPr bwMode="auto">
            <a:xfrm>
              <a:off x="158" y="2115"/>
              <a:ext cx="2600" cy="1687"/>
            </a:xfrm>
            <a:custGeom>
              <a:avLst/>
              <a:gdLst>
                <a:gd name="T0" fmla="*/ 2600 w 2600"/>
                <a:gd name="T1" fmla="*/ 844 h 1687"/>
                <a:gd name="T2" fmla="*/ 1300 w 2600"/>
                <a:gd name="T3" fmla="*/ 1687 h 1687"/>
                <a:gd name="T4" fmla="*/ 0 w 2600"/>
                <a:gd name="T5" fmla="*/ 844 h 1687"/>
                <a:gd name="T6" fmla="*/ 1300 w 2600"/>
                <a:gd name="T7" fmla="*/ 0 h 168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1687"/>
                <a:gd name="T14" fmla="*/ 2600 w 2600"/>
                <a:gd name="T15" fmla="*/ 1687 h 16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1687">
                  <a:moveTo>
                    <a:pt x="4128516" y="0"/>
                  </a:moveTo>
                  <a:lnTo>
                    <a:pt x="0" y="0"/>
                  </a:lnTo>
                  <a:lnTo>
                    <a:pt x="0" y="2679191"/>
                  </a:lnTo>
                  <a:lnTo>
                    <a:pt x="4128516" y="2679191"/>
                  </a:lnTo>
                  <a:lnTo>
                    <a:pt x="412851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999" name="AutoShape 4"/>
            <p:cNvSpPr>
              <a:spLocks noChangeArrowheads="1"/>
            </p:cNvSpPr>
            <p:nvPr/>
          </p:nvSpPr>
          <p:spPr bwMode="auto">
            <a:xfrm>
              <a:off x="159" y="2160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4068572" y="0"/>
                  </a:moveTo>
                  <a:lnTo>
                    <a:pt x="59943" y="0"/>
                  </a:lnTo>
                  <a:lnTo>
                    <a:pt x="36609" y="4704"/>
                  </a:lnTo>
                  <a:lnTo>
                    <a:pt x="17556" y="17541"/>
                  </a:lnTo>
                  <a:lnTo>
                    <a:pt x="4710" y="36593"/>
                  </a:lnTo>
                  <a:lnTo>
                    <a:pt x="0" y="59943"/>
                  </a:lnTo>
                  <a:lnTo>
                    <a:pt x="0" y="299719"/>
                  </a:lnTo>
                  <a:lnTo>
                    <a:pt x="4710" y="323070"/>
                  </a:lnTo>
                  <a:lnTo>
                    <a:pt x="17556" y="342122"/>
                  </a:lnTo>
                  <a:lnTo>
                    <a:pt x="36609" y="354959"/>
                  </a:lnTo>
                  <a:lnTo>
                    <a:pt x="59943" y="359663"/>
                  </a:lnTo>
                  <a:lnTo>
                    <a:pt x="4068572" y="359663"/>
                  </a:lnTo>
                  <a:lnTo>
                    <a:pt x="4091922" y="354959"/>
                  </a:lnTo>
                  <a:lnTo>
                    <a:pt x="4110974" y="342122"/>
                  </a:lnTo>
                  <a:lnTo>
                    <a:pt x="4123811" y="323070"/>
                  </a:lnTo>
                  <a:lnTo>
                    <a:pt x="4128516" y="299719"/>
                  </a:lnTo>
                  <a:lnTo>
                    <a:pt x="4128516" y="59943"/>
                  </a:lnTo>
                  <a:lnTo>
                    <a:pt x="4123811" y="36593"/>
                  </a:lnTo>
                  <a:lnTo>
                    <a:pt x="4110974" y="17541"/>
                  </a:lnTo>
                  <a:lnTo>
                    <a:pt x="4091922" y="4704"/>
                  </a:lnTo>
                  <a:lnTo>
                    <a:pt x="4068572" y="0"/>
                  </a:lnTo>
                  <a:close/>
                </a:path>
              </a:pathLst>
            </a:custGeom>
            <a:solidFill>
              <a:srgbClr val="8063A1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0" name="AutoShape 5"/>
            <p:cNvSpPr>
              <a:spLocks noChangeArrowheads="1"/>
            </p:cNvSpPr>
            <p:nvPr/>
          </p:nvSpPr>
          <p:spPr bwMode="auto">
            <a:xfrm>
              <a:off x="159" y="2160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0" y="59943"/>
                  </a:moveTo>
                  <a:lnTo>
                    <a:pt x="4710" y="36593"/>
                  </a:lnTo>
                  <a:lnTo>
                    <a:pt x="17556" y="17541"/>
                  </a:lnTo>
                  <a:lnTo>
                    <a:pt x="36609" y="4704"/>
                  </a:lnTo>
                  <a:lnTo>
                    <a:pt x="59943" y="0"/>
                  </a:lnTo>
                  <a:lnTo>
                    <a:pt x="4068572" y="0"/>
                  </a:lnTo>
                  <a:lnTo>
                    <a:pt x="4091922" y="4704"/>
                  </a:lnTo>
                  <a:lnTo>
                    <a:pt x="4110974" y="17541"/>
                  </a:lnTo>
                  <a:lnTo>
                    <a:pt x="4123811" y="36593"/>
                  </a:lnTo>
                  <a:lnTo>
                    <a:pt x="4128516" y="59943"/>
                  </a:lnTo>
                  <a:lnTo>
                    <a:pt x="4128516" y="299719"/>
                  </a:lnTo>
                  <a:lnTo>
                    <a:pt x="4123811" y="323070"/>
                  </a:lnTo>
                  <a:lnTo>
                    <a:pt x="4110974" y="342122"/>
                  </a:lnTo>
                  <a:lnTo>
                    <a:pt x="4091922" y="354959"/>
                  </a:lnTo>
                  <a:lnTo>
                    <a:pt x="4068572" y="359663"/>
                  </a:lnTo>
                  <a:lnTo>
                    <a:pt x="59943" y="359663"/>
                  </a:lnTo>
                  <a:lnTo>
                    <a:pt x="36609" y="354959"/>
                  </a:lnTo>
                  <a:lnTo>
                    <a:pt x="17556" y="342122"/>
                  </a:lnTo>
                  <a:lnTo>
                    <a:pt x="4710" y="323070"/>
                  </a:lnTo>
                  <a:lnTo>
                    <a:pt x="0" y="299719"/>
                  </a:lnTo>
                  <a:lnTo>
                    <a:pt x="0" y="59943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1" name="AutoShape 6"/>
            <p:cNvSpPr>
              <a:spLocks noChangeArrowheads="1"/>
            </p:cNvSpPr>
            <p:nvPr/>
          </p:nvSpPr>
          <p:spPr bwMode="auto">
            <a:xfrm>
              <a:off x="159" y="2465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4068572" y="0"/>
                  </a:moveTo>
                  <a:lnTo>
                    <a:pt x="59943" y="0"/>
                  </a:lnTo>
                  <a:lnTo>
                    <a:pt x="36609" y="4704"/>
                  </a:lnTo>
                  <a:lnTo>
                    <a:pt x="17556" y="17541"/>
                  </a:lnTo>
                  <a:lnTo>
                    <a:pt x="4710" y="36593"/>
                  </a:lnTo>
                  <a:lnTo>
                    <a:pt x="0" y="59943"/>
                  </a:lnTo>
                  <a:lnTo>
                    <a:pt x="0" y="299719"/>
                  </a:lnTo>
                  <a:lnTo>
                    <a:pt x="4710" y="323070"/>
                  </a:lnTo>
                  <a:lnTo>
                    <a:pt x="17556" y="342122"/>
                  </a:lnTo>
                  <a:lnTo>
                    <a:pt x="36609" y="354959"/>
                  </a:lnTo>
                  <a:lnTo>
                    <a:pt x="59943" y="359663"/>
                  </a:lnTo>
                  <a:lnTo>
                    <a:pt x="4068572" y="359663"/>
                  </a:lnTo>
                  <a:lnTo>
                    <a:pt x="4091922" y="354959"/>
                  </a:lnTo>
                  <a:lnTo>
                    <a:pt x="4110974" y="342122"/>
                  </a:lnTo>
                  <a:lnTo>
                    <a:pt x="4123811" y="323070"/>
                  </a:lnTo>
                  <a:lnTo>
                    <a:pt x="4128516" y="299719"/>
                  </a:lnTo>
                  <a:lnTo>
                    <a:pt x="4128516" y="59943"/>
                  </a:lnTo>
                  <a:lnTo>
                    <a:pt x="4123811" y="36593"/>
                  </a:lnTo>
                  <a:lnTo>
                    <a:pt x="4110974" y="17541"/>
                  </a:lnTo>
                  <a:lnTo>
                    <a:pt x="4091922" y="4704"/>
                  </a:lnTo>
                  <a:lnTo>
                    <a:pt x="4068572" y="0"/>
                  </a:lnTo>
                  <a:close/>
                </a:path>
              </a:pathLst>
            </a:custGeom>
            <a:solidFill>
              <a:srgbClr val="6D5FA9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2" name="AutoShape 7"/>
            <p:cNvSpPr>
              <a:spLocks noChangeArrowheads="1"/>
            </p:cNvSpPr>
            <p:nvPr/>
          </p:nvSpPr>
          <p:spPr bwMode="auto">
            <a:xfrm>
              <a:off x="159" y="2465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0" y="59943"/>
                  </a:moveTo>
                  <a:lnTo>
                    <a:pt x="4710" y="36593"/>
                  </a:lnTo>
                  <a:lnTo>
                    <a:pt x="17556" y="17541"/>
                  </a:lnTo>
                  <a:lnTo>
                    <a:pt x="36609" y="4704"/>
                  </a:lnTo>
                  <a:lnTo>
                    <a:pt x="59943" y="0"/>
                  </a:lnTo>
                  <a:lnTo>
                    <a:pt x="4068572" y="0"/>
                  </a:lnTo>
                  <a:lnTo>
                    <a:pt x="4091922" y="4704"/>
                  </a:lnTo>
                  <a:lnTo>
                    <a:pt x="4110974" y="17541"/>
                  </a:lnTo>
                  <a:lnTo>
                    <a:pt x="4123811" y="36593"/>
                  </a:lnTo>
                  <a:lnTo>
                    <a:pt x="4128516" y="59943"/>
                  </a:lnTo>
                  <a:lnTo>
                    <a:pt x="4128516" y="299719"/>
                  </a:lnTo>
                  <a:lnTo>
                    <a:pt x="4123811" y="323070"/>
                  </a:lnTo>
                  <a:lnTo>
                    <a:pt x="4110974" y="342122"/>
                  </a:lnTo>
                  <a:lnTo>
                    <a:pt x="4091922" y="354959"/>
                  </a:lnTo>
                  <a:lnTo>
                    <a:pt x="4068572" y="359663"/>
                  </a:lnTo>
                  <a:lnTo>
                    <a:pt x="59943" y="359663"/>
                  </a:lnTo>
                  <a:lnTo>
                    <a:pt x="36609" y="354959"/>
                  </a:lnTo>
                  <a:lnTo>
                    <a:pt x="17556" y="342122"/>
                  </a:lnTo>
                  <a:lnTo>
                    <a:pt x="4710" y="323070"/>
                  </a:lnTo>
                  <a:lnTo>
                    <a:pt x="0" y="299719"/>
                  </a:lnTo>
                  <a:lnTo>
                    <a:pt x="0" y="59943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3" name="AutoShape 8"/>
            <p:cNvSpPr>
              <a:spLocks noChangeArrowheads="1"/>
            </p:cNvSpPr>
            <p:nvPr/>
          </p:nvSpPr>
          <p:spPr bwMode="auto">
            <a:xfrm>
              <a:off x="159" y="2719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4068572" y="0"/>
                  </a:moveTo>
                  <a:lnTo>
                    <a:pt x="59943" y="0"/>
                  </a:lnTo>
                  <a:lnTo>
                    <a:pt x="36609" y="4704"/>
                  </a:lnTo>
                  <a:lnTo>
                    <a:pt x="17556" y="17541"/>
                  </a:lnTo>
                  <a:lnTo>
                    <a:pt x="4710" y="36593"/>
                  </a:lnTo>
                  <a:lnTo>
                    <a:pt x="0" y="59944"/>
                  </a:lnTo>
                  <a:lnTo>
                    <a:pt x="0" y="299720"/>
                  </a:lnTo>
                  <a:lnTo>
                    <a:pt x="4710" y="323070"/>
                  </a:lnTo>
                  <a:lnTo>
                    <a:pt x="17556" y="342122"/>
                  </a:lnTo>
                  <a:lnTo>
                    <a:pt x="36609" y="354959"/>
                  </a:lnTo>
                  <a:lnTo>
                    <a:pt x="59943" y="359664"/>
                  </a:lnTo>
                  <a:lnTo>
                    <a:pt x="4068572" y="359664"/>
                  </a:lnTo>
                  <a:lnTo>
                    <a:pt x="4091922" y="354959"/>
                  </a:lnTo>
                  <a:lnTo>
                    <a:pt x="4110974" y="342122"/>
                  </a:lnTo>
                  <a:lnTo>
                    <a:pt x="4123811" y="323070"/>
                  </a:lnTo>
                  <a:lnTo>
                    <a:pt x="4128516" y="299720"/>
                  </a:lnTo>
                  <a:lnTo>
                    <a:pt x="4128516" y="59944"/>
                  </a:lnTo>
                  <a:lnTo>
                    <a:pt x="4123811" y="36593"/>
                  </a:lnTo>
                  <a:lnTo>
                    <a:pt x="4110974" y="17541"/>
                  </a:lnTo>
                  <a:lnTo>
                    <a:pt x="4091922" y="4704"/>
                  </a:lnTo>
                  <a:lnTo>
                    <a:pt x="4068572" y="0"/>
                  </a:lnTo>
                  <a:close/>
                </a:path>
              </a:pathLst>
            </a:custGeom>
            <a:solidFill>
              <a:srgbClr val="5A5EB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4" name="AutoShape 9"/>
            <p:cNvSpPr>
              <a:spLocks noChangeArrowheads="1"/>
            </p:cNvSpPr>
            <p:nvPr/>
          </p:nvSpPr>
          <p:spPr bwMode="auto">
            <a:xfrm>
              <a:off x="159" y="2719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0" y="59944"/>
                  </a:moveTo>
                  <a:lnTo>
                    <a:pt x="4710" y="36593"/>
                  </a:lnTo>
                  <a:lnTo>
                    <a:pt x="17556" y="17541"/>
                  </a:lnTo>
                  <a:lnTo>
                    <a:pt x="36609" y="4704"/>
                  </a:lnTo>
                  <a:lnTo>
                    <a:pt x="59943" y="0"/>
                  </a:lnTo>
                  <a:lnTo>
                    <a:pt x="4068572" y="0"/>
                  </a:lnTo>
                  <a:lnTo>
                    <a:pt x="4091922" y="4704"/>
                  </a:lnTo>
                  <a:lnTo>
                    <a:pt x="4110974" y="17541"/>
                  </a:lnTo>
                  <a:lnTo>
                    <a:pt x="4123811" y="36593"/>
                  </a:lnTo>
                  <a:lnTo>
                    <a:pt x="4128516" y="59944"/>
                  </a:lnTo>
                  <a:lnTo>
                    <a:pt x="4128516" y="299720"/>
                  </a:lnTo>
                  <a:lnTo>
                    <a:pt x="4123811" y="323070"/>
                  </a:lnTo>
                  <a:lnTo>
                    <a:pt x="4110974" y="342122"/>
                  </a:lnTo>
                  <a:lnTo>
                    <a:pt x="4091922" y="354959"/>
                  </a:lnTo>
                  <a:lnTo>
                    <a:pt x="4068572" y="359664"/>
                  </a:lnTo>
                  <a:lnTo>
                    <a:pt x="59943" y="359664"/>
                  </a:lnTo>
                  <a:lnTo>
                    <a:pt x="36609" y="354959"/>
                  </a:lnTo>
                  <a:lnTo>
                    <a:pt x="17556" y="342122"/>
                  </a:lnTo>
                  <a:lnTo>
                    <a:pt x="4710" y="323070"/>
                  </a:lnTo>
                  <a:lnTo>
                    <a:pt x="0" y="299720"/>
                  </a:lnTo>
                  <a:lnTo>
                    <a:pt x="0" y="59944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5" name="AutoShape 10"/>
            <p:cNvSpPr>
              <a:spLocks noChangeArrowheads="1"/>
            </p:cNvSpPr>
            <p:nvPr/>
          </p:nvSpPr>
          <p:spPr bwMode="auto">
            <a:xfrm>
              <a:off x="159" y="2973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4068572" y="0"/>
                  </a:moveTo>
                  <a:lnTo>
                    <a:pt x="59943" y="0"/>
                  </a:lnTo>
                  <a:lnTo>
                    <a:pt x="36609" y="4704"/>
                  </a:lnTo>
                  <a:lnTo>
                    <a:pt x="17556" y="17541"/>
                  </a:lnTo>
                  <a:lnTo>
                    <a:pt x="4710" y="36593"/>
                  </a:lnTo>
                  <a:lnTo>
                    <a:pt x="0" y="59943"/>
                  </a:lnTo>
                  <a:lnTo>
                    <a:pt x="0" y="299719"/>
                  </a:lnTo>
                  <a:lnTo>
                    <a:pt x="4710" y="323070"/>
                  </a:lnTo>
                  <a:lnTo>
                    <a:pt x="17556" y="342122"/>
                  </a:lnTo>
                  <a:lnTo>
                    <a:pt x="36609" y="354959"/>
                  </a:lnTo>
                  <a:lnTo>
                    <a:pt x="59943" y="359663"/>
                  </a:lnTo>
                  <a:lnTo>
                    <a:pt x="4068572" y="359663"/>
                  </a:lnTo>
                  <a:lnTo>
                    <a:pt x="4091922" y="354959"/>
                  </a:lnTo>
                  <a:lnTo>
                    <a:pt x="4110974" y="342122"/>
                  </a:lnTo>
                  <a:lnTo>
                    <a:pt x="4123811" y="323070"/>
                  </a:lnTo>
                  <a:lnTo>
                    <a:pt x="4128516" y="299719"/>
                  </a:lnTo>
                  <a:lnTo>
                    <a:pt x="4128516" y="59943"/>
                  </a:lnTo>
                  <a:lnTo>
                    <a:pt x="4123811" y="36593"/>
                  </a:lnTo>
                  <a:lnTo>
                    <a:pt x="4110974" y="17541"/>
                  </a:lnTo>
                  <a:lnTo>
                    <a:pt x="4091922" y="4704"/>
                  </a:lnTo>
                  <a:lnTo>
                    <a:pt x="4068572" y="0"/>
                  </a:lnTo>
                  <a:close/>
                </a:path>
              </a:pathLst>
            </a:custGeom>
            <a:solidFill>
              <a:srgbClr val="5471B8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6" name="AutoShape 11"/>
            <p:cNvSpPr>
              <a:spLocks noChangeArrowheads="1"/>
            </p:cNvSpPr>
            <p:nvPr/>
          </p:nvSpPr>
          <p:spPr bwMode="auto">
            <a:xfrm>
              <a:off x="159" y="2973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0" y="59943"/>
                  </a:moveTo>
                  <a:lnTo>
                    <a:pt x="4710" y="36593"/>
                  </a:lnTo>
                  <a:lnTo>
                    <a:pt x="17556" y="17541"/>
                  </a:lnTo>
                  <a:lnTo>
                    <a:pt x="36609" y="4704"/>
                  </a:lnTo>
                  <a:lnTo>
                    <a:pt x="59943" y="0"/>
                  </a:lnTo>
                  <a:lnTo>
                    <a:pt x="4068572" y="0"/>
                  </a:lnTo>
                  <a:lnTo>
                    <a:pt x="4091922" y="4704"/>
                  </a:lnTo>
                  <a:lnTo>
                    <a:pt x="4110974" y="17541"/>
                  </a:lnTo>
                  <a:lnTo>
                    <a:pt x="4123811" y="36593"/>
                  </a:lnTo>
                  <a:lnTo>
                    <a:pt x="4128516" y="59943"/>
                  </a:lnTo>
                  <a:lnTo>
                    <a:pt x="4128516" y="299719"/>
                  </a:lnTo>
                  <a:lnTo>
                    <a:pt x="4123811" y="323070"/>
                  </a:lnTo>
                  <a:lnTo>
                    <a:pt x="4110974" y="342122"/>
                  </a:lnTo>
                  <a:lnTo>
                    <a:pt x="4091922" y="354959"/>
                  </a:lnTo>
                  <a:lnTo>
                    <a:pt x="4068572" y="359663"/>
                  </a:lnTo>
                  <a:lnTo>
                    <a:pt x="59943" y="359663"/>
                  </a:lnTo>
                  <a:lnTo>
                    <a:pt x="36609" y="354959"/>
                  </a:lnTo>
                  <a:lnTo>
                    <a:pt x="17556" y="342122"/>
                  </a:lnTo>
                  <a:lnTo>
                    <a:pt x="4710" y="323070"/>
                  </a:lnTo>
                  <a:lnTo>
                    <a:pt x="0" y="299719"/>
                  </a:lnTo>
                  <a:lnTo>
                    <a:pt x="0" y="59943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7" name="AutoShape 12"/>
            <p:cNvSpPr>
              <a:spLocks noChangeArrowheads="1"/>
            </p:cNvSpPr>
            <p:nvPr/>
          </p:nvSpPr>
          <p:spPr bwMode="auto">
            <a:xfrm>
              <a:off x="159" y="3227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4068572" y="0"/>
                  </a:moveTo>
                  <a:lnTo>
                    <a:pt x="59943" y="0"/>
                  </a:lnTo>
                  <a:lnTo>
                    <a:pt x="36609" y="4704"/>
                  </a:lnTo>
                  <a:lnTo>
                    <a:pt x="17556" y="17541"/>
                  </a:lnTo>
                  <a:lnTo>
                    <a:pt x="4710" y="36593"/>
                  </a:lnTo>
                  <a:lnTo>
                    <a:pt x="0" y="59943"/>
                  </a:lnTo>
                  <a:lnTo>
                    <a:pt x="0" y="299720"/>
                  </a:lnTo>
                  <a:lnTo>
                    <a:pt x="4710" y="323070"/>
                  </a:lnTo>
                  <a:lnTo>
                    <a:pt x="17556" y="342122"/>
                  </a:lnTo>
                  <a:lnTo>
                    <a:pt x="36609" y="354959"/>
                  </a:lnTo>
                  <a:lnTo>
                    <a:pt x="59943" y="359664"/>
                  </a:lnTo>
                  <a:lnTo>
                    <a:pt x="4068572" y="359664"/>
                  </a:lnTo>
                  <a:lnTo>
                    <a:pt x="4091922" y="354959"/>
                  </a:lnTo>
                  <a:lnTo>
                    <a:pt x="4110974" y="342122"/>
                  </a:lnTo>
                  <a:lnTo>
                    <a:pt x="4123811" y="323070"/>
                  </a:lnTo>
                  <a:lnTo>
                    <a:pt x="4128516" y="299720"/>
                  </a:lnTo>
                  <a:lnTo>
                    <a:pt x="4128516" y="59943"/>
                  </a:lnTo>
                  <a:lnTo>
                    <a:pt x="4123811" y="36593"/>
                  </a:lnTo>
                  <a:lnTo>
                    <a:pt x="4110974" y="17541"/>
                  </a:lnTo>
                  <a:lnTo>
                    <a:pt x="4091922" y="4704"/>
                  </a:lnTo>
                  <a:lnTo>
                    <a:pt x="4068572" y="0"/>
                  </a:lnTo>
                  <a:close/>
                </a:path>
              </a:pathLst>
            </a:custGeom>
            <a:solidFill>
              <a:srgbClr val="508BBE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8" name="AutoShape 13"/>
            <p:cNvSpPr>
              <a:spLocks noChangeArrowheads="1"/>
            </p:cNvSpPr>
            <p:nvPr/>
          </p:nvSpPr>
          <p:spPr bwMode="auto">
            <a:xfrm>
              <a:off x="159" y="3227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0" y="59943"/>
                  </a:moveTo>
                  <a:lnTo>
                    <a:pt x="4710" y="36593"/>
                  </a:lnTo>
                  <a:lnTo>
                    <a:pt x="17556" y="17541"/>
                  </a:lnTo>
                  <a:lnTo>
                    <a:pt x="36609" y="4704"/>
                  </a:lnTo>
                  <a:lnTo>
                    <a:pt x="59943" y="0"/>
                  </a:lnTo>
                  <a:lnTo>
                    <a:pt x="4068572" y="0"/>
                  </a:lnTo>
                  <a:lnTo>
                    <a:pt x="4091922" y="4704"/>
                  </a:lnTo>
                  <a:lnTo>
                    <a:pt x="4110974" y="17541"/>
                  </a:lnTo>
                  <a:lnTo>
                    <a:pt x="4123811" y="36593"/>
                  </a:lnTo>
                  <a:lnTo>
                    <a:pt x="4128516" y="59943"/>
                  </a:lnTo>
                  <a:lnTo>
                    <a:pt x="4128516" y="299720"/>
                  </a:lnTo>
                  <a:lnTo>
                    <a:pt x="4123811" y="323070"/>
                  </a:lnTo>
                  <a:lnTo>
                    <a:pt x="4110974" y="342122"/>
                  </a:lnTo>
                  <a:lnTo>
                    <a:pt x="4091922" y="354959"/>
                  </a:lnTo>
                  <a:lnTo>
                    <a:pt x="4068572" y="359664"/>
                  </a:lnTo>
                  <a:lnTo>
                    <a:pt x="59943" y="359664"/>
                  </a:lnTo>
                  <a:lnTo>
                    <a:pt x="36609" y="354959"/>
                  </a:lnTo>
                  <a:lnTo>
                    <a:pt x="17556" y="342122"/>
                  </a:lnTo>
                  <a:lnTo>
                    <a:pt x="4710" y="323070"/>
                  </a:lnTo>
                  <a:lnTo>
                    <a:pt x="0" y="299720"/>
                  </a:lnTo>
                  <a:lnTo>
                    <a:pt x="0" y="59943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9" name="AutoShape 14"/>
            <p:cNvSpPr>
              <a:spLocks noChangeArrowheads="1"/>
            </p:cNvSpPr>
            <p:nvPr/>
          </p:nvSpPr>
          <p:spPr bwMode="auto">
            <a:xfrm>
              <a:off x="159" y="3480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4068572" y="0"/>
                  </a:moveTo>
                  <a:lnTo>
                    <a:pt x="59943" y="0"/>
                  </a:lnTo>
                  <a:lnTo>
                    <a:pt x="36609" y="4704"/>
                  </a:lnTo>
                  <a:lnTo>
                    <a:pt x="17556" y="17541"/>
                  </a:lnTo>
                  <a:lnTo>
                    <a:pt x="4710" y="36593"/>
                  </a:lnTo>
                  <a:lnTo>
                    <a:pt x="0" y="59943"/>
                  </a:lnTo>
                  <a:lnTo>
                    <a:pt x="0" y="299719"/>
                  </a:lnTo>
                  <a:lnTo>
                    <a:pt x="4710" y="323054"/>
                  </a:lnTo>
                  <a:lnTo>
                    <a:pt x="17556" y="342107"/>
                  </a:lnTo>
                  <a:lnTo>
                    <a:pt x="36609" y="354953"/>
                  </a:lnTo>
                  <a:lnTo>
                    <a:pt x="59943" y="359663"/>
                  </a:lnTo>
                  <a:lnTo>
                    <a:pt x="4068572" y="359663"/>
                  </a:lnTo>
                  <a:lnTo>
                    <a:pt x="4091922" y="354953"/>
                  </a:lnTo>
                  <a:lnTo>
                    <a:pt x="4110974" y="342107"/>
                  </a:lnTo>
                  <a:lnTo>
                    <a:pt x="4123811" y="323054"/>
                  </a:lnTo>
                  <a:lnTo>
                    <a:pt x="4128516" y="299719"/>
                  </a:lnTo>
                  <a:lnTo>
                    <a:pt x="4128516" y="59943"/>
                  </a:lnTo>
                  <a:lnTo>
                    <a:pt x="4123811" y="36593"/>
                  </a:lnTo>
                  <a:lnTo>
                    <a:pt x="4110974" y="17541"/>
                  </a:lnTo>
                  <a:lnTo>
                    <a:pt x="4091922" y="4704"/>
                  </a:lnTo>
                  <a:lnTo>
                    <a:pt x="4068572" y="0"/>
                  </a:lnTo>
                  <a:close/>
                </a:path>
              </a:pathLst>
            </a:custGeom>
            <a:solidFill>
              <a:srgbClr val="4AACC5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10" name="AutoShape 15"/>
            <p:cNvSpPr>
              <a:spLocks noChangeArrowheads="1"/>
            </p:cNvSpPr>
            <p:nvPr/>
          </p:nvSpPr>
          <p:spPr bwMode="auto">
            <a:xfrm>
              <a:off x="159" y="3480"/>
              <a:ext cx="2600" cy="226"/>
            </a:xfrm>
            <a:custGeom>
              <a:avLst/>
              <a:gdLst>
                <a:gd name="T0" fmla="*/ 2600 w 2600"/>
                <a:gd name="T1" fmla="*/ 113 h 226"/>
                <a:gd name="T2" fmla="*/ 1300 w 2600"/>
                <a:gd name="T3" fmla="*/ 226 h 226"/>
                <a:gd name="T4" fmla="*/ 0 w 2600"/>
                <a:gd name="T5" fmla="*/ 113 h 226"/>
                <a:gd name="T6" fmla="*/ 1300 w 2600"/>
                <a:gd name="T7" fmla="*/ 0 h 22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00"/>
                <a:gd name="T13" fmla="*/ 0 h 226"/>
                <a:gd name="T14" fmla="*/ 2600 w 2600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0" h="226">
                  <a:moveTo>
                    <a:pt x="0" y="59943"/>
                  </a:moveTo>
                  <a:lnTo>
                    <a:pt x="4710" y="36593"/>
                  </a:lnTo>
                  <a:lnTo>
                    <a:pt x="17556" y="17541"/>
                  </a:lnTo>
                  <a:lnTo>
                    <a:pt x="36609" y="4704"/>
                  </a:lnTo>
                  <a:lnTo>
                    <a:pt x="59943" y="0"/>
                  </a:lnTo>
                  <a:lnTo>
                    <a:pt x="4068572" y="0"/>
                  </a:lnTo>
                  <a:lnTo>
                    <a:pt x="4091922" y="4704"/>
                  </a:lnTo>
                  <a:lnTo>
                    <a:pt x="4110974" y="17541"/>
                  </a:lnTo>
                  <a:lnTo>
                    <a:pt x="4123811" y="36593"/>
                  </a:lnTo>
                  <a:lnTo>
                    <a:pt x="4128516" y="59943"/>
                  </a:lnTo>
                  <a:lnTo>
                    <a:pt x="4128516" y="299719"/>
                  </a:lnTo>
                  <a:lnTo>
                    <a:pt x="4123811" y="323054"/>
                  </a:lnTo>
                  <a:lnTo>
                    <a:pt x="4110974" y="342107"/>
                  </a:lnTo>
                  <a:lnTo>
                    <a:pt x="4091922" y="354953"/>
                  </a:lnTo>
                  <a:lnTo>
                    <a:pt x="4068572" y="359663"/>
                  </a:lnTo>
                  <a:lnTo>
                    <a:pt x="59943" y="359663"/>
                  </a:lnTo>
                  <a:lnTo>
                    <a:pt x="36609" y="354953"/>
                  </a:lnTo>
                  <a:lnTo>
                    <a:pt x="17556" y="342107"/>
                  </a:lnTo>
                  <a:lnTo>
                    <a:pt x="4710" y="323054"/>
                  </a:lnTo>
                  <a:lnTo>
                    <a:pt x="0" y="299719"/>
                  </a:lnTo>
                  <a:lnTo>
                    <a:pt x="0" y="59943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987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4859338" y="230188"/>
            <a:ext cx="3063875" cy="1157287"/>
          </a:xfrm>
        </p:spPr>
        <p:txBody>
          <a:bodyPr tIns="12240"/>
          <a:lstStyle/>
          <a:p>
            <a:pPr marL="1588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«СЕРДЦЕ УЧИТЕЛЯ»</a:t>
            </a: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508000" y="1471613"/>
            <a:ext cx="8386763" cy="43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973263" algn="just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dirty="0" smtClean="0">
                <a:solidFill>
                  <a:srgbClr val="6F2F9F"/>
                </a:solidFill>
                <a:latin typeface="Calibri" panose="020F0502020204030204" pitchFamily="34" charset="0"/>
              </a:rPr>
              <a:t>Проект предусматривает разработку и внедрение комплекса  инновационных технологий по коррекции артериальной  гипертензии, а также по формированию здорового образа  жизни у педагогического состава общеобразовательных и  дошкольных учреждений г. Твери. Активное участие в проекте приняли сотрудники Центра ОЗМП и Центра здоровья ГБУЗ ОККД.</a:t>
            </a:r>
          </a:p>
          <a:p>
            <a:pPr marL="1973263" algn="just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dirty="0" smtClean="0">
                <a:solidFill>
                  <a:srgbClr val="00AF50"/>
                </a:solidFill>
                <a:latin typeface="Calibri" panose="020F0502020204030204" pitchFamily="34" charset="0"/>
              </a:rPr>
              <a:t>ОБСЛЕДОВАНИЕ	ПРОФИЛАКТИЧЕСКОЕ КОНСУЛЬТИРОВАНИЕ</a:t>
            </a:r>
          </a:p>
          <a:p>
            <a:pPr eaLnBrk="1" hangingPunct="1">
              <a:spcBef>
                <a:spcPts val="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000" dirty="0" smtClean="0">
              <a:latin typeface="Calibri" panose="020F0502020204030204" pitchFamily="34" charset="0"/>
            </a:endParaRP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5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Анкетирование</a:t>
            </a:r>
          </a:p>
          <a:p>
            <a:pPr eaLnBrk="1" hangingPunct="1">
              <a:spcBef>
                <a:spcPts val="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600" dirty="0" smtClean="0">
              <a:latin typeface="Calibri" panose="020F0502020204030204" pitchFamily="34" charset="0"/>
            </a:endParaRP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5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Антропометрия</a:t>
            </a:r>
          </a:p>
          <a:p>
            <a:pPr marL="12700" eaLnBrk="1" hangingPunct="1">
              <a:lnSpc>
                <a:spcPct val="176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5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Масса тела и изучение жирового состава тела  </a:t>
            </a:r>
          </a:p>
          <a:p>
            <a:pPr marL="12700" eaLnBrk="1" hangingPunct="1">
              <a:lnSpc>
                <a:spcPct val="176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5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Электрокардиолрамма</a:t>
            </a:r>
            <a:endParaRPr lang="ru-RU" sz="15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100" dirty="0" smtClean="0">
              <a:latin typeface="Calibri" panose="020F0502020204030204" pitchFamily="34" charset="0"/>
            </a:endParaRP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5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Оценка холестерина и фракций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5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Уровень артериального давления</a:t>
            </a:r>
          </a:p>
        </p:txBody>
      </p:sp>
      <p:sp>
        <p:nvSpPr>
          <p:cNvPr id="41989" name="Rectangle 18"/>
          <p:cNvSpPr>
            <a:spLocks noChangeArrowheads="1"/>
          </p:cNvSpPr>
          <p:nvPr/>
        </p:nvSpPr>
        <p:spPr bwMode="auto">
          <a:xfrm>
            <a:off x="330200" y="5967413"/>
            <a:ext cx="1579563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ru-RU" sz="2000" b="1">
                <a:solidFill>
                  <a:srgbClr val="000000"/>
                </a:solidFill>
                <a:latin typeface="Calibri" charset="0"/>
              </a:rPr>
              <a:t>Медицинское  заключение</a:t>
            </a:r>
          </a:p>
        </p:txBody>
      </p:sp>
      <p:sp>
        <p:nvSpPr>
          <p:cNvPr id="41990" name="Rectangle 19"/>
          <p:cNvSpPr>
            <a:spLocks noChangeArrowheads="1"/>
          </p:cNvSpPr>
          <p:nvPr/>
        </p:nvSpPr>
        <p:spPr bwMode="auto">
          <a:xfrm>
            <a:off x="2274888" y="6038850"/>
            <a:ext cx="1889125" cy="927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ru-RU" sz="2000" b="1">
                <a:solidFill>
                  <a:srgbClr val="000000"/>
                </a:solidFill>
                <a:latin typeface="Calibri" charset="0"/>
              </a:rPr>
              <a:t>Направление на  дообследование</a:t>
            </a:r>
          </a:p>
        </p:txBody>
      </p:sp>
      <p:sp>
        <p:nvSpPr>
          <p:cNvPr id="41991" name="Rectangle 20"/>
          <p:cNvSpPr>
            <a:spLocks noChangeArrowheads="1"/>
          </p:cNvSpPr>
          <p:nvPr/>
        </p:nvSpPr>
        <p:spPr bwMode="auto">
          <a:xfrm>
            <a:off x="4579938" y="5969000"/>
            <a:ext cx="4314825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ru-RU" b="1">
                <a:solidFill>
                  <a:srgbClr val="000000"/>
                </a:solidFill>
                <a:latin typeface="Calibri" charset="0"/>
              </a:rPr>
              <a:t>Виртуальное общение врача с пациентом  с помощью онлайн-кабинета, социальных  сетей и удалённого кардиомониторинга.</a:t>
            </a:r>
          </a:p>
        </p:txBody>
      </p:sp>
      <p:grpSp>
        <p:nvGrpSpPr>
          <p:cNvPr id="41992" name="Group 21"/>
          <p:cNvGrpSpPr>
            <a:grpSpLocks/>
          </p:cNvGrpSpPr>
          <p:nvPr/>
        </p:nvGrpSpPr>
        <p:grpSpPr bwMode="auto">
          <a:xfrm>
            <a:off x="4508500" y="4157663"/>
            <a:ext cx="1257300" cy="1905000"/>
            <a:chOff x="2840" y="2619"/>
            <a:chExt cx="792" cy="1200"/>
          </a:xfrm>
        </p:grpSpPr>
        <p:pic>
          <p:nvPicPr>
            <p:cNvPr id="41994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40" y="2619"/>
              <a:ext cx="792" cy="1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1995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0" y="2659"/>
              <a:ext cx="679" cy="1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1996" name="AutoShape 24"/>
            <p:cNvSpPr>
              <a:spLocks noChangeArrowheads="1"/>
            </p:cNvSpPr>
            <p:nvPr/>
          </p:nvSpPr>
          <p:spPr bwMode="auto">
            <a:xfrm>
              <a:off x="2868" y="2647"/>
              <a:ext cx="704" cy="1112"/>
            </a:xfrm>
            <a:custGeom>
              <a:avLst/>
              <a:gdLst>
                <a:gd name="T0" fmla="*/ 704 w 704"/>
                <a:gd name="T1" fmla="*/ 556 h 1112"/>
                <a:gd name="T2" fmla="*/ 352 w 704"/>
                <a:gd name="T3" fmla="*/ 1112 h 1112"/>
                <a:gd name="T4" fmla="*/ 0 w 704"/>
                <a:gd name="T5" fmla="*/ 556 h 1112"/>
                <a:gd name="T6" fmla="*/ 352 w 704"/>
                <a:gd name="T7" fmla="*/ 0 h 111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704"/>
                <a:gd name="T13" fmla="*/ 0 h 1112"/>
                <a:gd name="T14" fmla="*/ 704 w 704"/>
                <a:gd name="T15" fmla="*/ 1112 h 1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4" h="1112">
                  <a:moveTo>
                    <a:pt x="0" y="1766316"/>
                  </a:moveTo>
                  <a:lnTo>
                    <a:pt x="1118615" y="1766316"/>
                  </a:lnTo>
                  <a:lnTo>
                    <a:pt x="1118615" y="0"/>
                  </a:lnTo>
                  <a:lnTo>
                    <a:pt x="0" y="0"/>
                  </a:lnTo>
                  <a:lnTo>
                    <a:pt x="0" y="1766316"/>
                  </a:lnTo>
                  <a:close/>
                </a:path>
              </a:pathLst>
            </a:custGeom>
            <a:noFill/>
            <a:ln w="38160" cap="flat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1993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60350"/>
            <a:ext cx="8137525" cy="1828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400" b="1" smtClean="0">
                <a:solidFill>
                  <a:srgbClr val="00AF50"/>
                </a:solidFill>
              </a:rPr>
              <a:t>В 2018 году г. Тверь  в качестве пилотной площадки вошла в проект «Улучшение здоровья детей и подростков в российских школах, включая продвижение здорового питания и физической активности". </a:t>
            </a:r>
            <a:r>
              <a:rPr lang="ru-RU" sz="2400" b="1" smtClean="0">
                <a:solidFill>
                  <a:srgbClr val="00AF50"/>
                </a:solidFill>
                <a:latin typeface="Garamond" pitchFamily="16" charset="0"/>
              </a:rPr>
              <a:t/>
            </a:r>
            <a:br>
              <a:rPr lang="ru-RU" sz="2400" b="1" smtClean="0">
                <a:solidFill>
                  <a:srgbClr val="00AF50"/>
                </a:solidFill>
                <a:latin typeface="Garamond" pitchFamily="16" charset="0"/>
              </a:rPr>
            </a:br>
            <a:endParaRPr lang="ru-RU" sz="2400" b="1" smtClean="0">
              <a:solidFill>
                <a:srgbClr val="00AF50"/>
              </a:solidFill>
              <a:latin typeface="Garamond" pitchFamily="16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 t="24136" r="3123"/>
          <a:stretch>
            <a:fillRect/>
          </a:stretch>
        </p:blipFill>
        <p:spPr bwMode="auto">
          <a:xfrm>
            <a:off x="1116013" y="2276475"/>
            <a:ext cx="6911975" cy="40592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8" y="1003300"/>
            <a:ext cx="9036050" cy="5688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7350" y="242888"/>
            <a:ext cx="6726238" cy="1157287"/>
          </a:xfrm>
        </p:spPr>
        <p:txBody>
          <a:bodyPr tIns="12600"/>
          <a:lstStyle/>
          <a:p>
            <a:pPr marL="12700" eaLnBrk="1" hangingPunct="1">
              <a:lnSpc>
                <a:spcPct val="100000"/>
              </a:lnSpc>
              <a:spcBef>
                <a:spcPts val="113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3600" b="1" smtClean="0">
                <a:solidFill>
                  <a:srgbClr val="244060"/>
                </a:solidFill>
                <a:latin typeface="Times New Roman" pitchFamily="16" charset="0"/>
              </a:rPr>
              <a:t>Сайт: https://онлайнздоровье.рф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9738" y="4594225"/>
            <a:ext cx="2354262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"/>
          <p:cNvGrpSpPr>
            <a:grpSpLocks/>
          </p:cNvGrpSpPr>
          <p:nvPr/>
        </p:nvGrpSpPr>
        <p:grpSpPr bwMode="auto">
          <a:xfrm>
            <a:off x="55563" y="430213"/>
            <a:ext cx="9007475" cy="4014787"/>
            <a:chOff x="35" y="271"/>
            <a:chExt cx="5674" cy="2529"/>
          </a:xfrm>
        </p:grpSpPr>
        <p:pic>
          <p:nvPicPr>
            <p:cNvPr id="4609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" y="964"/>
              <a:ext cx="5662" cy="18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610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" y="271"/>
              <a:ext cx="1314" cy="1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608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0063" y="384175"/>
            <a:ext cx="3063875" cy="1157288"/>
          </a:xfrm>
        </p:spPr>
        <p:txBody>
          <a:bodyPr tIns="12240"/>
          <a:lstStyle/>
          <a:p>
            <a:pPr marL="1588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«СЕРДЦЕ УЧИТЕЛЯ»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52413" y="4581525"/>
            <a:ext cx="8640762" cy="304800"/>
          </a:xfrm>
          <a:prstGeom prst="rect">
            <a:avLst/>
          </a:prstGeom>
          <a:noFill/>
          <a:ln w="25920">
            <a:solidFill>
              <a:srgbClr val="4AACC5"/>
            </a:solidFill>
            <a:round/>
            <a:headEnd/>
            <a:tailEnd/>
          </a:ln>
          <a:effectLst/>
        </p:spPr>
        <p:txBody>
          <a:bodyPr lIns="0" tIns="30600" rIns="0" bIns="0">
            <a:spAutoFit/>
          </a:bodyPr>
          <a:lstStyle/>
          <a:p>
            <a:pPr marL="90488" eaLnBrk="1" hangingPunct="1">
              <a:spcBef>
                <a:spcPts val="2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лечебно-физкультурные тренировки ( vk.ru, ZOOM, Teams),</a:t>
            </a:r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252413" y="5013325"/>
            <a:ext cx="8640762" cy="306388"/>
          </a:xfrm>
          <a:prstGeom prst="rect">
            <a:avLst/>
          </a:prstGeom>
          <a:noFill/>
          <a:ln w="25920">
            <a:solidFill>
              <a:srgbClr val="4AACC5"/>
            </a:solidFill>
            <a:round/>
            <a:headEnd/>
            <a:tailEnd/>
          </a:ln>
          <a:effectLst/>
        </p:spPr>
        <p:txBody>
          <a:bodyPr lIns="0" tIns="30960" rIns="0" bIns="0">
            <a:spAutoFit/>
          </a:bodyPr>
          <a:lstStyle/>
          <a:p>
            <a:pPr marL="90488" eaLnBrk="1" hangingPunct="1">
              <a:spcBef>
                <a:spcPts val="2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напоминание о необходимом приеме (через онлайн- кабинет пациента)</a:t>
            </a:r>
          </a:p>
        </p:txBody>
      </p:sp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3427413" y="4240213"/>
            <a:ext cx="1273175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ЕЖЕДНЕВНО</a:t>
            </a:r>
          </a:p>
        </p:txBody>
      </p:sp>
      <p:graphicFrame>
        <p:nvGraphicFramePr>
          <p:cNvPr id="25608" name="Group 8"/>
          <p:cNvGraphicFramePr>
            <a:graphicFrameLocks noGrp="1"/>
          </p:cNvGraphicFramePr>
          <p:nvPr/>
        </p:nvGraphicFramePr>
        <p:xfrm>
          <a:off x="239713" y="5721350"/>
          <a:ext cx="8642350" cy="1089025"/>
        </p:xfrm>
        <a:graphic>
          <a:graphicData uri="http://schemas.openxmlformats.org/drawingml/2006/table">
            <a:tbl>
              <a:tblPr/>
              <a:tblGrid>
                <a:gridCol w="8642350"/>
              </a:tblGrid>
              <a:tr h="363538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3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3000"/>
                        </a:lnSpc>
                        <a:spcBef>
                          <a:spcPts val="863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3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3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90488" marR="0" lvl="0" indent="0" algn="l" defTabSz="449263" rtl="0" eaLnBrk="1" fontAlgn="base" latinLnBrk="0" hangingPunct="0">
                        <a:lnSpc>
                          <a:spcPct val="83000"/>
                        </a:lnSpc>
                        <a:spcBef>
                          <a:spcPts val="250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коррекция питания (через онлайн- кабинет пациента)</a:t>
                      </a:r>
                    </a:p>
                  </a:txBody>
                  <a:tcPr marL="0" marR="0" marT="30240" marB="0" horzOverflow="overflow">
                    <a:lnL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3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3000"/>
                        </a:lnSpc>
                        <a:spcBef>
                          <a:spcPts val="863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3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3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90488" marR="0" lvl="0" indent="0" algn="l" defTabSz="449263" rtl="0" eaLnBrk="1" fontAlgn="base" latinLnBrk="0" hangingPunct="0">
                        <a:lnSpc>
                          <a:spcPct val="83000"/>
                        </a:lnSpc>
                        <a:spcBef>
                          <a:spcPts val="225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психологическая поддержка (коррекция) (через онлайн- кабинета пациента)</a:t>
                      </a:r>
                    </a:p>
                  </a:txBody>
                  <a:tcPr marL="0" marR="0" marT="26640" marB="0" horzOverflow="overflow">
                    <a:lnL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lnSpc>
                          <a:spcPct val="83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3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3000"/>
                        </a:lnSpc>
                        <a:spcBef>
                          <a:spcPts val="863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3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3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83000"/>
                        </a:lnSpc>
                        <a:spcBef>
                          <a:spcPts val="288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90488" marR="0" lvl="0" indent="0" algn="l" defTabSz="449263" rtl="0" eaLnBrk="1" fontAlgn="base" latinLnBrk="0" hangingPunct="0">
                        <a:lnSpc>
                          <a:spcPct val="83000"/>
                        </a:lnSpc>
                        <a:spcBef>
                          <a:spcPts val="213"/>
                        </a:spcBef>
                        <a:spcAft>
                          <a:spcPts val="1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упражнения на релаксацию</a:t>
                      </a:r>
                    </a:p>
                  </a:txBody>
                  <a:tcPr marL="0" marR="0" marT="25920" marB="0" horzOverflow="overflow">
                    <a:lnL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080" cap="flat" cmpd="sng" algn="ctr">
                      <a:solidFill>
                        <a:srgbClr val="4AA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097" name="Rectangle 22"/>
          <p:cNvSpPr>
            <a:spLocks noChangeArrowheads="1"/>
          </p:cNvSpPr>
          <p:nvPr/>
        </p:nvSpPr>
        <p:spPr bwMode="auto">
          <a:xfrm>
            <a:off x="3427413" y="5392738"/>
            <a:ext cx="15240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ЕЖЕНЕДЕЛЬНО</a:t>
            </a:r>
          </a:p>
        </p:txBody>
      </p:sp>
      <p:sp>
        <p:nvSpPr>
          <p:cNvPr id="46098" name="AutoShape 23"/>
          <p:cNvSpPr>
            <a:spLocks noChangeArrowheads="1"/>
          </p:cNvSpPr>
          <p:nvPr/>
        </p:nvSpPr>
        <p:spPr bwMode="auto">
          <a:xfrm>
            <a:off x="252413" y="6094413"/>
            <a:ext cx="8640762" cy="730250"/>
          </a:xfrm>
          <a:custGeom>
            <a:avLst/>
            <a:gdLst>
              <a:gd name="T0" fmla="*/ 8640762 w 8640762"/>
              <a:gd name="T1" fmla="*/ 365125 h 730250"/>
              <a:gd name="T2" fmla="*/ 4320381 w 8640762"/>
              <a:gd name="T3" fmla="*/ 730250 h 730250"/>
              <a:gd name="T4" fmla="*/ 0 w 8640762"/>
              <a:gd name="T5" fmla="*/ 365125 h 730250"/>
              <a:gd name="T6" fmla="*/ 4320381 w 8640762"/>
              <a:gd name="T7" fmla="*/ 0 h 7302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640762"/>
              <a:gd name="T13" fmla="*/ 0 h 730250"/>
              <a:gd name="T14" fmla="*/ 8640762 w 8640762"/>
              <a:gd name="T15" fmla="*/ 730250 h 7302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0762" h="730250">
                <a:moveTo>
                  <a:pt x="8641080" y="0"/>
                </a:moveTo>
                <a:lnTo>
                  <a:pt x="0" y="0"/>
                </a:lnTo>
                <a:lnTo>
                  <a:pt x="0" y="359664"/>
                </a:lnTo>
                <a:lnTo>
                  <a:pt x="0" y="370332"/>
                </a:lnTo>
                <a:lnTo>
                  <a:pt x="0" y="729996"/>
                </a:lnTo>
                <a:lnTo>
                  <a:pt x="8641080" y="729996"/>
                </a:lnTo>
                <a:lnTo>
                  <a:pt x="8641080" y="370332"/>
                </a:lnTo>
                <a:lnTo>
                  <a:pt x="8641080" y="359664"/>
                </a:lnTo>
                <a:lnTo>
                  <a:pt x="864108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740025" y="384175"/>
            <a:ext cx="3665538" cy="1157288"/>
          </a:xfrm>
        </p:spPr>
        <p:txBody>
          <a:bodyPr tIns="12240"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«МОЯ БЕЗОПАСНОСТЬ»</a:t>
            </a: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2058988" y="1430338"/>
            <a:ext cx="6704012" cy="1109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На постоянной основе реализуется проект «Наркобезопасность», в  рамках которого проводятся интерактивная школа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наркобезопасного поведения для студентов Тверского ГМУ, других  вузов, ссузов, а также школ г. Твери и Тверской области.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636838"/>
            <a:ext cx="2867025" cy="191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63" y="2636838"/>
            <a:ext cx="2797175" cy="1957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9350" y="2636838"/>
            <a:ext cx="2598738" cy="187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403225" y="4743450"/>
            <a:ext cx="8332788" cy="193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Цель проекта – содействие всестороннему развитию молодых людей, реализация их  потенциала, защита законных интересов и прав на здоровое будущее,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несовместимое с немедицинским употреблением психоактивных средств.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Проект ставит очень важные задачи: формировать в обществе негативное  отношение к наркотикам, разрабатывать инновационные методы профилактики  употребления психоактивных веществ, мотивировать потребителей обратится за  психологической, социальной и медицинской помощью.</a:t>
            </a:r>
          </a:p>
        </p:txBody>
      </p:sp>
      <p:pic>
        <p:nvPicPr>
          <p:cNvPr id="4813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484438" y="50800"/>
            <a:ext cx="5424487" cy="86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algn="ctr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sz="2800" b="1">
                <a:solidFill>
                  <a:srgbClr val="00AF50"/>
                </a:solidFill>
                <a:latin typeface="Calibri" charset="0"/>
              </a:rPr>
              <a:t>ПРОЕКТ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sz="2800" b="1">
                <a:solidFill>
                  <a:srgbClr val="00AF50"/>
                </a:solidFill>
                <a:latin typeface="Calibri" charset="0"/>
              </a:rPr>
              <a:t>«ТВЕРДЫМ ШАГОМ К ЗДОРОВЬЮ»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76475"/>
            <a:ext cx="3024187" cy="201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274888" y="1055688"/>
            <a:ext cx="6743700" cy="99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algn="just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600" b="1">
                <a:solidFill>
                  <a:srgbClr val="6F2F9F"/>
                </a:solidFill>
                <a:latin typeface="Calibri" charset="0"/>
              </a:rPr>
              <a:t>Популяризация двигательной активности детей и взрослых.  Включает семейные, командные, индивидуальные занятия  спортом. От физкультминуток до чемпионатов. Активную роль играют администрации муниципальных образований и сотрудники Центра ОЗМП.</a:t>
            </a: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350" y="2276475"/>
            <a:ext cx="2806700" cy="193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276475"/>
            <a:ext cx="2844800" cy="201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4738" y="4364038"/>
            <a:ext cx="2863850" cy="190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4364038"/>
            <a:ext cx="2879725" cy="201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4437063"/>
            <a:ext cx="2951162" cy="187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879600" y="107950"/>
            <a:ext cx="7273925" cy="1157288"/>
          </a:xfrm>
        </p:spPr>
        <p:txBody>
          <a:bodyPr tIns="12240"/>
          <a:lstStyle/>
          <a:p>
            <a:pPr algn="ctr" eaLnBrk="1" hangingPunct="1">
              <a:lnSpc>
                <a:spcPts val="3475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</a:t>
            </a:r>
            <a:r>
              <a:rPr lang="ru-RU" sz="2900" b="1" smtClean="0">
                <a:solidFill>
                  <a:srgbClr val="00AF50"/>
                </a:solidFill>
              </a:rPr>
              <a:t>НРАВСТВЕННОСТЬ КАК ОСНОВА ЗДОРОВЬЯ</a:t>
            </a:r>
            <a:r>
              <a:rPr lang="ru-RU" sz="2800" b="1" smtClean="0">
                <a:solidFill>
                  <a:srgbClr val="00AF50"/>
                </a:solidFill>
              </a:rPr>
              <a:t>»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09863"/>
            <a:ext cx="2808287" cy="1876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2228" name="Group 3"/>
          <p:cNvGrpSpPr>
            <a:grpSpLocks/>
          </p:cNvGrpSpPr>
          <p:nvPr/>
        </p:nvGrpSpPr>
        <p:grpSpPr bwMode="auto">
          <a:xfrm>
            <a:off x="3060700" y="2709863"/>
            <a:ext cx="5676900" cy="1874837"/>
            <a:chOff x="1928" y="1707"/>
            <a:chExt cx="3576" cy="1181"/>
          </a:xfrm>
        </p:grpSpPr>
        <p:pic>
          <p:nvPicPr>
            <p:cNvPr id="522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8" y="1707"/>
              <a:ext cx="1835" cy="11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22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87" y="1707"/>
              <a:ext cx="1716" cy="11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474663" y="4887913"/>
            <a:ext cx="7859712" cy="1109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В программу входят круглые столы, решение ситуационных задач, создание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пластических этюдов и сценок, где подростки показывают, как нравственность  влияет на здоровье, а безнравственность его нарушает, и предлагают способы  решения нравственных проблем.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2130425" y="1646238"/>
            <a:ext cx="6621463" cy="836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Студенты-медики знакомят подростков с тем, как нравственное  поведение человека формирует здоровье , обсуждают проблемы  правильного построения взаимоотношений молодыми людьми.</a:t>
            </a:r>
          </a:p>
        </p:txBody>
      </p:sp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3975" y="9048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95488" y="244475"/>
            <a:ext cx="7273925" cy="1157288"/>
          </a:xfrm>
        </p:spPr>
        <p:txBody>
          <a:bodyPr tIns="12240"/>
          <a:lstStyle/>
          <a:p>
            <a:pPr algn="ctr" eaLnBrk="1" hangingPunct="1">
              <a:lnSpc>
                <a:spcPts val="3475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</a:t>
            </a:r>
            <a:r>
              <a:rPr lang="ru-RU" sz="2900" b="1" smtClean="0">
                <a:solidFill>
                  <a:srgbClr val="00AF50"/>
                </a:solidFill>
              </a:rPr>
              <a:t>НРАВСТВЕННОСТЬ КАК ОСНОВА ЗДОРОВЬЯ</a:t>
            </a:r>
            <a:r>
              <a:rPr lang="ru-RU" sz="2800" b="1" smtClean="0">
                <a:solidFill>
                  <a:srgbClr val="00AF50"/>
                </a:solidFill>
              </a:rPr>
              <a:t>»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058988" y="1430338"/>
            <a:ext cx="6924675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solidFill>
                  <a:srgbClr val="6F2F9F"/>
                </a:solidFill>
                <a:latin typeface="Calibri" panose="020F0502020204030204" pitchFamily="34" charset="0"/>
              </a:rPr>
              <a:t>Для младших школьников разработана программа совместно</a:t>
            </a:r>
          </a:p>
          <a:p>
            <a:pPr marL="63500" indent="-52388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solidFill>
                  <a:srgbClr val="6F2F9F"/>
                </a:solidFill>
                <a:latin typeface="Calibri" panose="020F0502020204030204" pitchFamily="34" charset="0"/>
              </a:rPr>
              <a:t>с театром-студией «Теремок» Тверской епархиальной православной  школы во имя святителя Тихона Задонского.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493963"/>
            <a:ext cx="3276600" cy="210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493963"/>
            <a:ext cx="2087563" cy="208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652963"/>
            <a:ext cx="3240087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27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0913" y="2493963"/>
            <a:ext cx="3217862" cy="208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28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0913" y="4652963"/>
            <a:ext cx="2736850" cy="192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28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788" y="4716463"/>
            <a:ext cx="2663825" cy="187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28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6988" y="61913"/>
            <a:ext cx="9090025" cy="1233487"/>
          </a:xfrm>
        </p:spPr>
        <p:txBody>
          <a:bodyPr tIns="87840"/>
          <a:lstStyle/>
          <a:p>
            <a:pPr marL="731838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  <a:br>
              <a:rPr lang="ru-RU" sz="2800" b="1" smtClean="0">
                <a:solidFill>
                  <a:srgbClr val="00AF50"/>
                </a:solidFill>
              </a:rPr>
            </a:br>
            <a:r>
              <a:rPr lang="ru-RU" sz="2800" b="1" smtClean="0">
                <a:solidFill>
                  <a:srgbClr val="00AF50"/>
                </a:solidFill>
              </a:rPr>
              <a:t>«ВМЕСТЕ ПРОТИВ – COVID-19!»</a:t>
            </a:r>
          </a:p>
        </p:txBody>
      </p:sp>
      <p:grpSp>
        <p:nvGrpSpPr>
          <p:cNvPr id="56323" name="Group 2"/>
          <p:cNvGrpSpPr>
            <a:grpSpLocks/>
          </p:cNvGrpSpPr>
          <p:nvPr/>
        </p:nvGrpSpPr>
        <p:grpSpPr bwMode="auto">
          <a:xfrm>
            <a:off x="1404938" y="2060575"/>
            <a:ext cx="7486650" cy="633413"/>
            <a:chOff x="885" y="1298"/>
            <a:chExt cx="4716" cy="399"/>
          </a:xfrm>
        </p:grpSpPr>
        <p:sp>
          <p:nvSpPr>
            <p:cNvPr id="56339" name="AutoShape 3"/>
            <p:cNvSpPr>
              <a:spLocks noChangeArrowheads="1"/>
            </p:cNvSpPr>
            <p:nvPr/>
          </p:nvSpPr>
          <p:spPr bwMode="auto">
            <a:xfrm>
              <a:off x="885" y="1298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738301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7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7"/>
                  </a:lnTo>
                  <a:lnTo>
                    <a:pt x="7383017" y="635507"/>
                  </a:lnTo>
                  <a:lnTo>
                    <a:pt x="7424267" y="627191"/>
                  </a:lnTo>
                  <a:lnTo>
                    <a:pt x="7457932" y="604504"/>
                  </a:lnTo>
                  <a:lnTo>
                    <a:pt x="7480619" y="570839"/>
                  </a:lnTo>
                  <a:lnTo>
                    <a:pt x="7488935" y="529589"/>
                  </a:lnTo>
                  <a:lnTo>
                    <a:pt x="7488935" y="105917"/>
                  </a:lnTo>
                  <a:lnTo>
                    <a:pt x="7480619" y="64668"/>
                  </a:lnTo>
                  <a:lnTo>
                    <a:pt x="7457932" y="31003"/>
                  </a:lnTo>
                  <a:lnTo>
                    <a:pt x="7424267" y="8316"/>
                  </a:lnTo>
                  <a:lnTo>
                    <a:pt x="7383017" y="0"/>
                  </a:lnTo>
                  <a:close/>
                </a:path>
              </a:pathLst>
            </a:custGeom>
            <a:solidFill>
              <a:srgbClr val="9BBA58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0" name="AutoShape 4"/>
            <p:cNvSpPr>
              <a:spLocks noChangeArrowheads="1"/>
            </p:cNvSpPr>
            <p:nvPr/>
          </p:nvSpPr>
          <p:spPr bwMode="auto">
            <a:xfrm>
              <a:off x="885" y="1298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0" y="105917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83017" y="0"/>
                  </a:lnTo>
                  <a:lnTo>
                    <a:pt x="7424267" y="8316"/>
                  </a:lnTo>
                  <a:lnTo>
                    <a:pt x="7457932" y="31003"/>
                  </a:lnTo>
                  <a:lnTo>
                    <a:pt x="7480619" y="64668"/>
                  </a:lnTo>
                  <a:lnTo>
                    <a:pt x="7488935" y="105917"/>
                  </a:lnTo>
                  <a:lnTo>
                    <a:pt x="7488935" y="529589"/>
                  </a:lnTo>
                  <a:lnTo>
                    <a:pt x="7480619" y="570839"/>
                  </a:lnTo>
                  <a:lnTo>
                    <a:pt x="7457932" y="604504"/>
                  </a:lnTo>
                  <a:lnTo>
                    <a:pt x="7424267" y="627191"/>
                  </a:lnTo>
                  <a:lnTo>
                    <a:pt x="7383017" y="635507"/>
                  </a:lnTo>
                  <a:lnTo>
                    <a:pt x="105918" y="635507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89"/>
                  </a:lnTo>
                  <a:lnTo>
                    <a:pt x="0" y="105917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6324" name="Group 5"/>
          <p:cNvGrpSpPr>
            <a:grpSpLocks/>
          </p:cNvGrpSpPr>
          <p:nvPr/>
        </p:nvGrpSpPr>
        <p:grpSpPr bwMode="auto">
          <a:xfrm>
            <a:off x="1404938" y="2778125"/>
            <a:ext cx="7486650" cy="4043363"/>
            <a:chOff x="885" y="1750"/>
            <a:chExt cx="4716" cy="2547"/>
          </a:xfrm>
        </p:grpSpPr>
        <p:sp>
          <p:nvSpPr>
            <p:cNvPr id="56327" name="AutoShape 6"/>
            <p:cNvSpPr>
              <a:spLocks noChangeArrowheads="1"/>
            </p:cNvSpPr>
            <p:nvPr/>
          </p:nvSpPr>
          <p:spPr bwMode="auto">
            <a:xfrm>
              <a:off x="885" y="1750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738301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8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8"/>
                  </a:lnTo>
                  <a:lnTo>
                    <a:pt x="7383017" y="635508"/>
                  </a:lnTo>
                  <a:lnTo>
                    <a:pt x="7424267" y="627191"/>
                  </a:lnTo>
                  <a:lnTo>
                    <a:pt x="7457932" y="604504"/>
                  </a:lnTo>
                  <a:lnTo>
                    <a:pt x="7480619" y="570839"/>
                  </a:lnTo>
                  <a:lnTo>
                    <a:pt x="7488935" y="529589"/>
                  </a:lnTo>
                  <a:lnTo>
                    <a:pt x="7488935" y="105918"/>
                  </a:lnTo>
                  <a:lnTo>
                    <a:pt x="7480619" y="64668"/>
                  </a:lnTo>
                  <a:lnTo>
                    <a:pt x="7457932" y="31003"/>
                  </a:lnTo>
                  <a:lnTo>
                    <a:pt x="7424267" y="8316"/>
                  </a:lnTo>
                  <a:lnTo>
                    <a:pt x="7383017" y="0"/>
                  </a:lnTo>
                  <a:close/>
                </a:path>
              </a:pathLst>
            </a:custGeom>
            <a:solidFill>
              <a:srgbClr val="69B75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28" name="AutoShape 7"/>
            <p:cNvSpPr>
              <a:spLocks noChangeArrowheads="1"/>
            </p:cNvSpPr>
            <p:nvPr/>
          </p:nvSpPr>
          <p:spPr bwMode="auto">
            <a:xfrm>
              <a:off x="885" y="1750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0" y="105918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83017" y="0"/>
                  </a:lnTo>
                  <a:lnTo>
                    <a:pt x="7424267" y="8316"/>
                  </a:lnTo>
                  <a:lnTo>
                    <a:pt x="7457932" y="31003"/>
                  </a:lnTo>
                  <a:lnTo>
                    <a:pt x="7480619" y="64668"/>
                  </a:lnTo>
                  <a:lnTo>
                    <a:pt x="7488935" y="105918"/>
                  </a:lnTo>
                  <a:lnTo>
                    <a:pt x="7488935" y="529589"/>
                  </a:lnTo>
                  <a:lnTo>
                    <a:pt x="7480619" y="570839"/>
                  </a:lnTo>
                  <a:lnTo>
                    <a:pt x="7457932" y="604504"/>
                  </a:lnTo>
                  <a:lnTo>
                    <a:pt x="7424267" y="627191"/>
                  </a:lnTo>
                  <a:lnTo>
                    <a:pt x="7383017" y="635508"/>
                  </a:lnTo>
                  <a:lnTo>
                    <a:pt x="105918" y="635508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89"/>
                  </a:lnTo>
                  <a:lnTo>
                    <a:pt x="0" y="105918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29" name="AutoShape 8"/>
            <p:cNvSpPr>
              <a:spLocks noChangeArrowheads="1"/>
            </p:cNvSpPr>
            <p:nvPr/>
          </p:nvSpPr>
          <p:spPr bwMode="auto">
            <a:xfrm>
              <a:off x="885" y="2180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738301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8"/>
                  </a:lnTo>
                  <a:lnTo>
                    <a:pt x="0" y="529590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8"/>
                  </a:lnTo>
                  <a:lnTo>
                    <a:pt x="7383017" y="635508"/>
                  </a:lnTo>
                  <a:lnTo>
                    <a:pt x="7424267" y="627191"/>
                  </a:lnTo>
                  <a:lnTo>
                    <a:pt x="7457932" y="604504"/>
                  </a:lnTo>
                  <a:lnTo>
                    <a:pt x="7480619" y="570839"/>
                  </a:lnTo>
                  <a:lnTo>
                    <a:pt x="7488935" y="529590"/>
                  </a:lnTo>
                  <a:lnTo>
                    <a:pt x="7488935" y="105918"/>
                  </a:lnTo>
                  <a:lnTo>
                    <a:pt x="7480619" y="64668"/>
                  </a:lnTo>
                  <a:lnTo>
                    <a:pt x="7457932" y="31003"/>
                  </a:lnTo>
                  <a:lnTo>
                    <a:pt x="7424267" y="8316"/>
                  </a:lnTo>
                  <a:lnTo>
                    <a:pt x="7383017" y="0"/>
                  </a:lnTo>
                  <a:close/>
                </a:path>
              </a:pathLst>
            </a:custGeom>
            <a:solidFill>
              <a:srgbClr val="5CB37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0" name="AutoShape 9"/>
            <p:cNvSpPr>
              <a:spLocks noChangeArrowheads="1"/>
            </p:cNvSpPr>
            <p:nvPr/>
          </p:nvSpPr>
          <p:spPr bwMode="auto">
            <a:xfrm>
              <a:off x="885" y="2180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0" y="105918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83017" y="0"/>
                  </a:lnTo>
                  <a:lnTo>
                    <a:pt x="7424267" y="8316"/>
                  </a:lnTo>
                  <a:lnTo>
                    <a:pt x="7457932" y="31003"/>
                  </a:lnTo>
                  <a:lnTo>
                    <a:pt x="7480619" y="64668"/>
                  </a:lnTo>
                  <a:lnTo>
                    <a:pt x="7488935" y="105918"/>
                  </a:lnTo>
                  <a:lnTo>
                    <a:pt x="7488935" y="529590"/>
                  </a:lnTo>
                  <a:lnTo>
                    <a:pt x="7480619" y="570839"/>
                  </a:lnTo>
                  <a:lnTo>
                    <a:pt x="7457932" y="604504"/>
                  </a:lnTo>
                  <a:lnTo>
                    <a:pt x="7424267" y="627191"/>
                  </a:lnTo>
                  <a:lnTo>
                    <a:pt x="7383017" y="635508"/>
                  </a:lnTo>
                  <a:lnTo>
                    <a:pt x="105918" y="635508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90"/>
                  </a:lnTo>
                  <a:lnTo>
                    <a:pt x="0" y="105918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1" name="AutoShape 10"/>
            <p:cNvSpPr>
              <a:spLocks noChangeArrowheads="1"/>
            </p:cNvSpPr>
            <p:nvPr/>
          </p:nvSpPr>
          <p:spPr bwMode="auto">
            <a:xfrm>
              <a:off x="885" y="2610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738301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7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7"/>
                  </a:lnTo>
                  <a:lnTo>
                    <a:pt x="7383017" y="635507"/>
                  </a:lnTo>
                  <a:lnTo>
                    <a:pt x="7424267" y="627191"/>
                  </a:lnTo>
                  <a:lnTo>
                    <a:pt x="7457932" y="604504"/>
                  </a:lnTo>
                  <a:lnTo>
                    <a:pt x="7480619" y="570839"/>
                  </a:lnTo>
                  <a:lnTo>
                    <a:pt x="7488935" y="529589"/>
                  </a:lnTo>
                  <a:lnTo>
                    <a:pt x="7488935" y="105917"/>
                  </a:lnTo>
                  <a:lnTo>
                    <a:pt x="7480619" y="64668"/>
                  </a:lnTo>
                  <a:lnTo>
                    <a:pt x="7457932" y="31003"/>
                  </a:lnTo>
                  <a:lnTo>
                    <a:pt x="7424267" y="8316"/>
                  </a:lnTo>
                  <a:lnTo>
                    <a:pt x="7383017" y="0"/>
                  </a:lnTo>
                  <a:close/>
                </a:path>
              </a:pathLst>
            </a:custGeom>
            <a:solidFill>
              <a:srgbClr val="5EAEA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2" name="AutoShape 11"/>
            <p:cNvSpPr>
              <a:spLocks noChangeArrowheads="1"/>
            </p:cNvSpPr>
            <p:nvPr/>
          </p:nvSpPr>
          <p:spPr bwMode="auto">
            <a:xfrm>
              <a:off x="885" y="2610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0" y="105917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83017" y="0"/>
                  </a:lnTo>
                  <a:lnTo>
                    <a:pt x="7424267" y="8316"/>
                  </a:lnTo>
                  <a:lnTo>
                    <a:pt x="7457932" y="31003"/>
                  </a:lnTo>
                  <a:lnTo>
                    <a:pt x="7480619" y="64668"/>
                  </a:lnTo>
                  <a:lnTo>
                    <a:pt x="7488935" y="105917"/>
                  </a:lnTo>
                  <a:lnTo>
                    <a:pt x="7488935" y="529589"/>
                  </a:lnTo>
                  <a:lnTo>
                    <a:pt x="7480619" y="570839"/>
                  </a:lnTo>
                  <a:lnTo>
                    <a:pt x="7457932" y="604504"/>
                  </a:lnTo>
                  <a:lnTo>
                    <a:pt x="7424267" y="627191"/>
                  </a:lnTo>
                  <a:lnTo>
                    <a:pt x="7383017" y="635507"/>
                  </a:lnTo>
                  <a:lnTo>
                    <a:pt x="105918" y="635507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89"/>
                  </a:lnTo>
                  <a:lnTo>
                    <a:pt x="0" y="105917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3" name="AutoShape 12"/>
            <p:cNvSpPr>
              <a:spLocks noChangeArrowheads="1"/>
            </p:cNvSpPr>
            <p:nvPr/>
          </p:nvSpPr>
          <p:spPr bwMode="auto">
            <a:xfrm>
              <a:off x="885" y="3039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738301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7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7"/>
                  </a:lnTo>
                  <a:lnTo>
                    <a:pt x="7383017" y="635507"/>
                  </a:lnTo>
                  <a:lnTo>
                    <a:pt x="7424267" y="627191"/>
                  </a:lnTo>
                  <a:lnTo>
                    <a:pt x="7457932" y="604504"/>
                  </a:lnTo>
                  <a:lnTo>
                    <a:pt x="7480619" y="570839"/>
                  </a:lnTo>
                  <a:lnTo>
                    <a:pt x="7488935" y="529589"/>
                  </a:lnTo>
                  <a:lnTo>
                    <a:pt x="7488935" y="105917"/>
                  </a:lnTo>
                  <a:lnTo>
                    <a:pt x="7480619" y="64668"/>
                  </a:lnTo>
                  <a:lnTo>
                    <a:pt x="7457932" y="31003"/>
                  </a:lnTo>
                  <a:lnTo>
                    <a:pt x="7424267" y="8316"/>
                  </a:lnTo>
                  <a:lnTo>
                    <a:pt x="7383017" y="0"/>
                  </a:lnTo>
                  <a:close/>
                </a:path>
              </a:pathLst>
            </a:custGeom>
            <a:solidFill>
              <a:srgbClr val="5F8BA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4" name="AutoShape 13"/>
            <p:cNvSpPr>
              <a:spLocks noChangeArrowheads="1"/>
            </p:cNvSpPr>
            <p:nvPr/>
          </p:nvSpPr>
          <p:spPr bwMode="auto">
            <a:xfrm>
              <a:off x="885" y="3039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0" y="105917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83017" y="0"/>
                  </a:lnTo>
                  <a:lnTo>
                    <a:pt x="7424267" y="8316"/>
                  </a:lnTo>
                  <a:lnTo>
                    <a:pt x="7457932" y="31003"/>
                  </a:lnTo>
                  <a:lnTo>
                    <a:pt x="7480619" y="64668"/>
                  </a:lnTo>
                  <a:lnTo>
                    <a:pt x="7488935" y="105917"/>
                  </a:lnTo>
                  <a:lnTo>
                    <a:pt x="7488935" y="529589"/>
                  </a:lnTo>
                  <a:lnTo>
                    <a:pt x="7480619" y="570839"/>
                  </a:lnTo>
                  <a:lnTo>
                    <a:pt x="7457932" y="604504"/>
                  </a:lnTo>
                  <a:lnTo>
                    <a:pt x="7424267" y="627191"/>
                  </a:lnTo>
                  <a:lnTo>
                    <a:pt x="7383017" y="635507"/>
                  </a:lnTo>
                  <a:lnTo>
                    <a:pt x="105918" y="635507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89"/>
                  </a:lnTo>
                  <a:lnTo>
                    <a:pt x="0" y="105917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5" name="AutoShape 14"/>
            <p:cNvSpPr>
              <a:spLocks noChangeArrowheads="1"/>
            </p:cNvSpPr>
            <p:nvPr/>
          </p:nvSpPr>
          <p:spPr bwMode="auto">
            <a:xfrm>
              <a:off x="885" y="3468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738301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8"/>
                  </a:lnTo>
                  <a:lnTo>
                    <a:pt x="0" y="529590"/>
                  </a:lnTo>
                  <a:lnTo>
                    <a:pt x="8316" y="570817"/>
                  </a:lnTo>
                  <a:lnTo>
                    <a:pt x="31003" y="604485"/>
                  </a:lnTo>
                  <a:lnTo>
                    <a:pt x="64668" y="627184"/>
                  </a:lnTo>
                  <a:lnTo>
                    <a:pt x="105918" y="635508"/>
                  </a:lnTo>
                  <a:lnTo>
                    <a:pt x="7383017" y="635508"/>
                  </a:lnTo>
                  <a:lnTo>
                    <a:pt x="7424267" y="627184"/>
                  </a:lnTo>
                  <a:lnTo>
                    <a:pt x="7457932" y="604485"/>
                  </a:lnTo>
                  <a:lnTo>
                    <a:pt x="7480619" y="570817"/>
                  </a:lnTo>
                  <a:lnTo>
                    <a:pt x="7488935" y="529590"/>
                  </a:lnTo>
                  <a:lnTo>
                    <a:pt x="7488935" y="105918"/>
                  </a:lnTo>
                  <a:lnTo>
                    <a:pt x="7480619" y="64668"/>
                  </a:lnTo>
                  <a:lnTo>
                    <a:pt x="7457932" y="31003"/>
                  </a:lnTo>
                  <a:lnTo>
                    <a:pt x="7424267" y="8316"/>
                  </a:lnTo>
                  <a:lnTo>
                    <a:pt x="7383017" y="0"/>
                  </a:lnTo>
                  <a:close/>
                </a:path>
              </a:pathLst>
            </a:custGeom>
            <a:solidFill>
              <a:srgbClr val="6167A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6" name="AutoShape 15"/>
            <p:cNvSpPr>
              <a:spLocks noChangeArrowheads="1"/>
            </p:cNvSpPr>
            <p:nvPr/>
          </p:nvSpPr>
          <p:spPr bwMode="auto">
            <a:xfrm>
              <a:off x="885" y="3468"/>
              <a:ext cx="4716" cy="399"/>
            </a:xfrm>
            <a:custGeom>
              <a:avLst/>
              <a:gdLst>
                <a:gd name="T0" fmla="*/ 4716 w 4716"/>
                <a:gd name="T1" fmla="*/ 200 h 399"/>
                <a:gd name="T2" fmla="*/ 2358 w 4716"/>
                <a:gd name="T3" fmla="*/ 399 h 399"/>
                <a:gd name="T4" fmla="*/ 0 w 4716"/>
                <a:gd name="T5" fmla="*/ 200 h 399"/>
                <a:gd name="T6" fmla="*/ 2358 w 4716"/>
                <a:gd name="T7" fmla="*/ 0 h 3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399"/>
                <a:gd name="T14" fmla="*/ 4716 w 4716"/>
                <a:gd name="T15" fmla="*/ 399 h 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399">
                  <a:moveTo>
                    <a:pt x="0" y="105918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83017" y="0"/>
                  </a:lnTo>
                  <a:lnTo>
                    <a:pt x="7424267" y="8316"/>
                  </a:lnTo>
                  <a:lnTo>
                    <a:pt x="7457932" y="31003"/>
                  </a:lnTo>
                  <a:lnTo>
                    <a:pt x="7480619" y="64668"/>
                  </a:lnTo>
                  <a:lnTo>
                    <a:pt x="7488935" y="105918"/>
                  </a:lnTo>
                  <a:lnTo>
                    <a:pt x="7488935" y="529590"/>
                  </a:lnTo>
                  <a:lnTo>
                    <a:pt x="7480619" y="570817"/>
                  </a:lnTo>
                  <a:lnTo>
                    <a:pt x="7457932" y="604485"/>
                  </a:lnTo>
                  <a:lnTo>
                    <a:pt x="7424267" y="627184"/>
                  </a:lnTo>
                  <a:lnTo>
                    <a:pt x="7383017" y="635508"/>
                  </a:lnTo>
                  <a:lnTo>
                    <a:pt x="105918" y="635508"/>
                  </a:lnTo>
                  <a:lnTo>
                    <a:pt x="64668" y="627184"/>
                  </a:lnTo>
                  <a:lnTo>
                    <a:pt x="31003" y="604485"/>
                  </a:lnTo>
                  <a:lnTo>
                    <a:pt x="8316" y="570817"/>
                  </a:lnTo>
                  <a:lnTo>
                    <a:pt x="0" y="529590"/>
                  </a:lnTo>
                  <a:lnTo>
                    <a:pt x="0" y="105918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7" name="AutoShape 16"/>
            <p:cNvSpPr>
              <a:spLocks noChangeArrowheads="1"/>
            </p:cNvSpPr>
            <p:nvPr/>
          </p:nvSpPr>
          <p:spPr bwMode="auto">
            <a:xfrm>
              <a:off x="885" y="3897"/>
              <a:ext cx="4716" cy="400"/>
            </a:xfrm>
            <a:custGeom>
              <a:avLst/>
              <a:gdLst>
                <a:gd name="T0" fmla="*/ 4716 w 4716"/>
                <a:gd name="T1" fmla="*/ 200 h 400"/>
                <a:gd name="T2" fmla="*/ 2358 w 4716"/>
                <a:gd name="T3" fmla="*/ 400 h 400"/>
                <a:gd name="T4" fmla="*/ 0 w 4716"/>
                <a:gd name="T5" fmla="*/ 200 h 400"/>
                <a:gd name="T6" fmla="*/ 2358 w 4716"/>
                <a:gd name="T7" fmla="*/ 0 h 4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400"/>
                <a:gd name="T14" fmla="*/ 4716 w 4716"/>
                <a:gd name="T15" fmla="*/ 400 h 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400">
                  <a:moveTo>
                    <a:pt x="7382763" y="0"/>
                  </a:moveTo>
                  <a:lnTo>
                    <a:pt x="106172" y="0"/>
                  </a:lnTo>
                  <a:lnTo>
                    <a:pt x="64829" y="8343"/>
                  </a:lnTo>
                  <a:lnTo>
                    <a:pt x="31083" y="31097"/>
                  </a:lnTo>
                  <a:lnTo>
                    <a:pt x="8338" y="64845"/>
                  </a:lnTo>
                  <a:lnTo>
                    <a:pt x="0" y="106172"/>
                  </a:lnTo>
                  <a:lnTo>
                    <a:pt x="0" y="530860"/>
                  </a:lnTo>
                  <a:lnTo>
                    <a:pt x="8338" y="572185"/>
                  </a:lnTo>
                  <a:lnTo>
                    <a:pt x="31083" y="605933"/>
                  </a:lnTo>
                  <a:lnTo>
                    <a:pt x="64829" y="628688"/>
                  </a:lnTo>
                  <a:lnTo>
                    <a:pt x="106172" y="637032"/>
                  </a:lnTo>
                  <a:lnTo>
                    <a:pt x="7382763" y="637032"/>
                  </a:lnTo>
                  <a:lnTo>
                    <a:pt x="7424106" y="628688"/>
                  </a:lnTo>
                  <a:lnTo>
                    <a:pt x="7457852" y="605933"/>
                  </a:lnTo>
                  <a:lnTo>
                    <a:pt x="7480597" y="572185"/>
                  </a:lnTo>
                  <a:lnTo>
                    <a:pt x="7488935" y="530860"/>
                  </a:lnTo>
                  <a:lnTo>
                    <a:pt x="7488935" y="106172"/>
                  </a:lnTo>
                  <a:lnTo>
                    <a:pt x="7480597" y="64845"/>
                  </a:lnTo>
                  <a:lnTo>
                    <a:pt x="7457852" y="31097"/>
                  </a:lnTo>
                  <a:lnTo>
                    <a:pt x="7424106" y="8343"/>
                  </a:lnTo>
                  <a:lnTo>
                    <a:pt x="7382763" y="0"/>
                  </a:lnTo>
                  <a:close/>
                </a:path>
              </a:pathLst>
            </a:custGeom>
            <a:solidFill>
              <a:srgbClr val="8063A1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8" name="AutoShape 17"/>
            <p:cNvSpPr>
              <a:spLocks noChangeArrowheads="1"/>
            </p:cNvSpPr>
            <p:nvPr/>
          </p:nvSpPr>
          <p:spPr bwMode="auto">
            <a:xfrm>
              <a:off x="885" y="3897"/>
              <a:ext cx="4716" cy="400"/>
            </a:xfrm>
            <a:custGeom>
              <a:avLst/>
              <a:gdLst>
                <a:gd name="T0" fmla="*/ 4716 w 4716"/>
                <a:gd name="T1" fmla="*/ 200 h 400"/>
                <a:gd name="T2" fmla="*/ 2358 w 4716"/>
                <a:gd name="T3" fmla="*/ 400 h 400"/>
                <a:gd name="T4" fmla="*/ 0 w 4716"/>
                <a:gd name="T5" fmla="*/ 200 h 400"/>
                <a:gd name="T6" fmla="*/ 2358 w 4716"/>
                <a:gd name="T7" fmla="*/ 0 h 4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4716"/>
                <a:gd name="T13" fmla="*/ 0 h 400"/>
                <a:gd name="T14" fmla="*/ 4716 w 4716"/>
                <a:gd name="T15" fmla="*/ 400 h 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16" h="400">
                  <a:moveTo>
                    <a:pt x="0" y="106172"/>
                  </a:moveTo>
                  <a:lnTo>
                    <a:pt x="8338" y="64845"/>
                  </a:lnTo>
                  <a:lnTo>
                    <a:pt x="31083" y="31097"/>
                  </a:lnTo>
                  <a:lnTo>
                    <a:pt x="64829" y="8343"/>
                  </a:lnTo>
                  <a:lnTo>
                    <a:pt x="106172" y="0"/>
                  </a:lnTo>
                  <a:lnTo>
                    <a:pt x="7382763" y="0"/>
                  </a:lnTo>
                  <a:lnTo>
                    <a:pt x="7424106" y="8343"/>
                  </a:lnTo>
                  <a:lnTo>
                    <a:pt x="7457852" y="31097"/>
                  </a:lnTo>
                  <a:lnTo>
                    <a:pt x="7480597" y="64845"/>
                  </a:lnTo>
                  <a:lnTo>
                    <a:pt x="7488935" y="106172"/>
                  </a:lnTo>
                  <a:lnTo>
                    <a:pt x="7488935" y="530860"/>
                  </a:lnTo>
                  <a:lnTo>
                    <a:pt x="7480597" y="572185"/>
                  </a:lnTo>
                  <a:lnTo>
                    <a:pt x="7457852" y="605933"/>
                  </a:lnTo>
                  <a:lnTo>
                    <a:pt x="7424106" y="628688"/>
                  </a:lnTo>
                  <a:lnTo>
                    <a:pt x="7382763" y="637032"/>
                  </a:lnTo>
                  <a:lnTo>
                    <a:pt x="106172" y="637032"/>
                  </a:lnTo>
                  <a:lnTo>
                    <a:pt x="64829" y="628688"/>
                  </a:lnTo>
                  <a:lnTo>
                    <a:pt x="31083" y="605933"/>
                  </a:lnTo>
                  <a:lnTo>
                    <a:pt x="8338" y="572185"/>
                  </a:lnTo>
                  <a:lnTo>
                    <a:pt x="0" y="530860"/>
                  </a:lnTo>
                  <a:lnTo>
                    <a:pt x="0" y="106172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1482725" y="1214438"/>
            <a:ext cx="7119938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019175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solidFill>
                  <a:srgbClr val="6F2F9F"/>
                </a:solidFill>
                <a:latin typeface="Calibri" panose="020F0502020204030204" pitchFamily="34" charset="0"/>
              </a:rPr>
              <a:t>Организация волонтерской деятельности для быстрого</a:t>
            </a:r>
          </a:p>
          <a:p>
            <a:pPr marL="1019175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solidFill>
                  <a:srgbClr val="6F2F9F"/>
                </a:solidFill>
                <a:latin typeface="Calibri" panose="020F0502020204030204" pitchFamily="34" charset="0"/>
              </a:rPr>
              <a:t>реагирования на пандемию.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mtClean="0">
              <a:latin typeface="Calibri" panose="020F0502020204030204" pitchFamily="34" charset="0"/>
            </a:endParaRPr>
          </a:p>
          <a:p>
            <a:pPr marL="12700" eaLnBrk="1" hangingPunct="1">
              <a:spcBef>
                <a:spcPts val="14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smtClean="0">
                <a:solidFill>
                  <a:srgbClr val="FFFFFF"/>
                </a:solidFill>
                <a:latin typeface="Calibri" panose="020F0502020204030204" pitchFamily="34" charset="0"/>
              </a:rPr>
              <a:t>ПОМОЩЬ В КОВИДНЫХ ГОСПИТАЛЯХ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600" smtClean="0">
              <a:latin typeface="Calibri" panose="020F0502020204030204" pitchFamily="34" charset="0"/>
            </a:endParaRPr>
          </a:p>
          <a:p>
            <a:pPr marL="12700" eaLnBrk="1" hangingPunct="1">
              <a:lnSpc>
                <a:spcPts val="1750"/>
              </a:lnSpc>
              <a:spcBef>
                <a:spcPts val="1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smtClean="0">
                <a:solidFill>
                  <a:srgbClr val="FFFFFF"/>
                </a:solidFill>
                <a:latin typeface="Calibri" panose="020F0502020204030204" pitchFamily="34" charset="0"/>
              </a:rPr>
              <a:t>ПОМОЩЬ МЕДИЦИНСКИМ РАБОТНИКОМ АМБУЛАТОРНО-ПОЛИКЛИНИЧЕСКОГО  ЗВЕНА</a:t>
            </a:r>
          </a:p>
          <a:p>
            <a:pPr eaLnBrk="1" hangingPunct="1">
              <a:spcBef>
                <a:spcPts val="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2100" smtClean="0">
              <a:latin typeface="Calibri" panose="020F0502020204030204" pitchFamily="34" charset="0"/>
            </a:endParaRP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smtClean="0">
                <a:solidFill>
                  <a:srgbClr val="FFFFFF"/>
                </a:solidFill>
                <a:latin typeface="Calibri" panose="020F0502020204030204" pitchFamily="34" charset="0"/>
              </a:rPr>
              <a:t>ОБЗВОН ПАЦИЕНТОВ И КОНТАКТНЫХ ЛИЦ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60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200" smtClean="0">
              <a:latin typeface="Calibri" panose="020F0502020204030204" pitchFamily="34" charset="0"/>
            </a:endParaRP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smtClean="0">
                <a:solidFill>
                  <a:srgbClr val="FFFFFF"/>
                </a:solidFill>
                <a:latin typeface="Calibri" panose="020F0502020204030204" pitchFamily="34" charset="0"/>
              </a:rPr>
              <a:t>ПОМОЩЬ ПОЖИЛЫМ ЛЮДЯМ</a:t>
            </a:r>
          </a:p>
          <a:p>
            <a:pPr marL="12700" eaLnBrk="1" hangingPunct="1">
              <a:lnSpc>
                <a:spcPct val="279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smtClean="0">
                <a:solidFill>
                  <a:srgbClr val="FFFFFF"/>
                </a:solidFill>
                <a:latin typeface="Calibri" panose="020F0502020204030204" pitchFamily="34" charset="0"/>
              </a:rPr>
              <a:t>ПРОФИЛАКТИЧЕСКАЯ РАБОТА С НАСЕЛЕНИЕМ, В ШКОЛАХ, НА ПРОИЗВОДСТВАХ  УЧАСТИЕ ВО ВСЕРОССИЙСКИХ ДОБРОВОЛЬЧЕСКИХ АКЦИЯХ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60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200" smtClean="0">
              <a:latin typeface="Calibri" panose="020F0502020204030204" pitchFamily="34" charset="0"/>
            </a:endParaRP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600" b="1" smtClean="0">
                <a:solidFill>
                  <a:srgbClr val="FFFFFF"/>
                </a:solidFill>
                <a:latin typeface="Calibri" panose="020F0502020204030204" pitchFamily="34" charset="0"/>
              </a:rPr>
              <a:t>ИЗУЧЕНИЕ ЗДОРОВЬЯ МЕДИЦИНСКИХ РАБОТНИКОВ КОВИДНЫХ ГОСПИТАЛЕЙ</a:t>
            </a:r>
          </a:p>
        </p:txBody>
      </p:sp>
      <p:pic>
        <p:nvPicPr>
          <p:cNvPr id="56326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"/>
          <p:cNvGrpSpPr>
            <a:grpSpLocks/>
          </p:cNvGrpSpPr>
          <p:nvPr/>
        </p:nvGrpSpPr>
        <p:grpSpPr bwMode="auto">
          <a:xfrm>
            <a:off x="215900" y="2133600"/>
            <a:ext cx="8745538" cy="4722813"/>
            <a:chOff x="136" y="1344"/>
            <a:chExt cx="5509" cy="2975"/>
          </a:xfrm>
        </p:grpSpPr>
        <p:pic>
          <p:nvPicPr>
            <p:cNvPr id="583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6" y="1344"/>
              <a:ext cx="2040" cy="14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5" y="1344"/>
              <a:ext cx="1356" cy="15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83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" y="1360"/>
              <a:ext cx="2289" cy="15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837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1" y="2886"/>
              <a:ext cx="2109" cy="14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837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01" y="2841"/>
              <a:ext cx="2311" cy="14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8379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65" y="2812"/>
              <a:ext cx="1881" cy="15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58371" name="Rectangle 8"/>
          <p:cNvSpPr>
            <a:spLocks noGrp="1" noChangeArrowheads="1"/>
          </p:cNvSpPr>
          <p:nvPr>
            <p:ph type="title"/>
          </p:nvPr>
        </p:nvSpPr>
        <p:spPr>
          <a:xfrm>
            <a:off x="4325938" y="136525"/>
            <a:ext cx="1225550" cy="1157288"/>
          </a:xfrm>
        </p:spPr>
        <p:txBody>
          <a:bodyPr tIns="12240"/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  <a:tabLst>
                <a:tab pos="449263" algn="l"/>
                <a:tab pos="898525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2611438" y="527050"/>
            <a:ext cx="4875212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9680" rIns="0" bIns="0">
            <a:spAutoFit/>
          </a:bodyPr>
          <a:lstStyle>
            <a:lvl1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2700" eaLnBrk="1" hangingPunct="1">
              <a:spcBef>
                <a:spcPts val="4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smtClean="0">
                <a:solidFill>
                  <a:srgbClr val="00AF50"/>
                </a:solidFill>
                <a:latin typeface="Calibri" panose="020F0502020204030204" pitchFamily="34" charset="0"/>
              </a:rPr>
              <a:t>«ВМЕСТЕ ПРОТИВ	COVID-19!»</a:t>
            </a:r>
          </a:p>
          <a:p>
            <a:pPr marL="1187450" eaLnBrk="1" hangingPunct="1">
              <a:spcBef>
                <a:spcPts val="4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400" b="1" smtClean="0">
                <a:solidFill>
                  <a:srgbClr val="C00000"/>
                </a:solidFill>
                <a:latin typeface="Calibri" panose="020F0502020204030204" pitchFamily="34" charset="0"/>
              </a:rPr>
              <a:t>КРАСНАЯ ЗОНА</a:t>
            </a:r>
          </a:p>
        </p:txBody>
      </p:sp>
      <p:pic>
        <p:nvPicPr>
          <p:cNvPr id="5837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38" y="-1588"/>
            <a:ext cx="2354262" cy="2235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/>
          </p:nvPr>
        </p:nvSpPr>
        <p:spPr>
          <a:xfrm>
            <a:off x="4325938" y="136525"/>
            <a:ext cx="1225550" cy="1157288"/>
          </a:xfrm>
        </p:spPr>
        <p:txBody>
          <a:bodyPr tIns="12240"/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  <a:tabLst>
                <a:tab pos="449263" algn="l"/>
                <a:tab pos="898525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611438" y="527050"/>
            <a:ext cx="471487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9680" rIns="0" bIns="0">
            <a:spAutoFit/>
          </a:bodyPr>
          <a:lstStyle>
            <a:lvl1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2700" eaLnBrk="1" hangingPunct="1">
              <a:spcBef>
                <a:spcPts val="4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smtClean="0">
                <a:solidFill>
                  <a:srgbClr val="00AF50"/>
                </a:solidFill>
                <a:latin typeface="Calibri" panose="020F0502020204030204" pitchFamily="34" charset="0"/>
              </a:rPr>
              <a:t>«ВМЕСТЕ ПРОТИВ	COVID-19!»</a:t>
            </a:r>
          </a:p>
          <a:p>
            <a:pPr marL="252413" eaLnBrk="1" hangingPunct="1">
              <a:spcBef>
                <a:spcPts val="4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400" b="1" smtClean="0">
                <a:solidFill>
                  <a:srgbClr val="C00000"/>
                </a:solidFill>
                <a:latin typeface="Calibri" panose="020F0502020204030204" pitchFamily="34" charset="0"/>
              </a:rPr>
              <a:t>СКОРАЯ ПОМОЩЬ</a:t>
            </a:r>
          </a:p>
        </p:txBody>
      </p:sp>
      <p:grpSp>
        <p:nvGrpSpPr>
          <p:cNvPr id="60420" name="Group 3"/>
          <p:cNvGrpSpPr>
            <a:grpSpLocks/>
          </p:cNvGrpSpPr>
          <p:nvPr/>
        </p:nvGrpSpPr>
        <p:grpSpPr bwMode="auto">
          <a:xfrm>
            <a:off x="0" y="2276475"/>
            <a:ext cx="9142413" cy="4578350"/>
            <a:chOff x="0" y="1434"/>
            <a:chExt cx="5759" cy="2884"/>
          </a:xfrm>
        </p:grpSpPr>
        <p:pic>
          <p:nvPicPr>
            <p:cNvPr id="6042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" y="1434"/>
              <a:ext cx="1269" cy="16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042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5" y="1479"/>
              <a:ext cx="1495" cy="17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042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434"/>
              <a:ext cx="1064" cy="16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042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6" y="2976"/>
              <a:ext cx="1904" cy="13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042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96" y="1479"/>
              <a:ext cx="2063" cy="28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0427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2966"/>
              <a:ext cx="1835" cy="13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6042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>
          <a:xfrm>
            <a:off x="4325938" y="136525"/>
            <a:ext cx="1225550" cy="1157288"/>
          </a:xfrm>
        </p:spPr>
        <p:txBody>
          <a:bodyPr tIns="12240"/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  <a:tabLst>
                <a:tab pos="449263" algn="l"/>
                <a:tab pos="898525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611438" y="527050"/>
            <a:ext cx="465137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9680" rIns="0" bIns="0">
            <a:spAutoFit/>
          </a:bodyPr>
          <a:lstStyle>
            <a:lvl1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2700" eaLnBrk="1" hangingPunct="1">
              <a:spcBef>
                <a:spcPts val="4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smtClean="0">
                <a:solidFill>
                  <a:srgbClr val="00AF50"/>
                </a:solidFill>
                <a:latin typeface="Calibri" panose="020F0502020204030204" pitchFamily="34" charset="0"/>
              </a:rPr>
              <a:t>«ВМЕСТЕ ПРОТИВ	COVID-19!»</a:t>
            </a:r>
          </a:p>
          <a:p>
            <a:pPr marL="252413" eaLnBrk="1" hangingPunct="1">
              <a:spcBef>
                <a:spcPts val="4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400" b="1" smtClean="0">
                <a:solidFill>
                  <a:srgbClr val="C00000"/>
                </a:solidFill>
                <a:latin typeface="Calibri" panose="020F0502020204030204" pitchFamily="34" charset="0"/>
              </a:rPr>
              <a:t>ПОЛИКЛИНИКИ</a:t>
            </a:r>
          </a:p>
        </p:txBody>
      </p:sp>
      <p:grpSp>
        <p:nvGrpSpPr>
          <p:cNvPr id="62468" name="Group 3"/>
          <p:cNvGrpSpPr>
            <a:grpSpLocks/>
          </p:cNvGrpSpPr>
          <p:nvPr/>
        </p:nvGrpSpPr>
        <p:grpSpPr bwMode="auto">
          <a:xfrm>
            <a:off x="396875" y="2276475"/>
            <a:ext cx="8494713" cy="4578350"/>
            <a:chOff x="250" y="1434"/>
            <a:chExt cx="5351" cy="2884"/>
          </a:xfrm>
        </p:grpSpPr>
        <p:pic>
          <p:nvPicPr>
            <p:cNvPr id="6247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5" y="1434"/>
              <a:ext cx="1495" cy="1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247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" y="1434"/>
              <a:ext cx="2040" cy="15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247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5" y="2807"/>
              <a:ext cx="1449" cy="1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247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1" y="1434"/>
              <a:ext cx="1813" cy="1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247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4" y="2841"/>
              <a:ext cx="1947" cy="14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247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" y="2886"/>
              <a:ext cx="1074" cy="14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247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11" y="2841"/>
              <a:ext cx="1246" cy="14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6246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8825" y="161925"/>
            <a:ext cx="7918450" cy="1143000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 b="1" smtClean="0">
                <a:solidFill>
                  <a:srgbClr val="00AF50"/>
                </a:solidFill>
              </a:rPr>
              <a:t>Учитывая социальную значимость проекта, возможность положительного влияния полученных результатов на демографические процессы региона, волонтеры-медики и ученые 18 кафедр ФГБОУ ВО Тверского ГМУ Минздрава России активно поддержали данное начинание и разработали инновационные методики здоровьесбережения, которые касаются не только школьников, но и их родителей  и учителей. Идеи студентов и сотрудников Университета были объединены в волонтерское движение  "Здоровое настоящее - счастливое будущее!» Торжественное открытие проекта состоялось в марте 2019 года.</a:t>
            </a:r>
            <a:br>
              <a:rPr lang="ru-RU" b="1" smtClean="0">
                <a:solidFill>
                  <a:srgbClr val="00AF50"/>
                </a:solidFill>
              </a:rPr>
            </a:br>
            <a:r>
              <a:rPr lang="ru-RU" b="1" smtClean="0">
                <a:solidFill>
                  <a:srgbClr val="00AF50"/>
                </a:solidFill>
              </a:rPr>
              <a:t> </a:t>
            </a:r>
            <a:br>
              <a:rPr lang="ru-RU" b="1" smtClean="0">
                <a:solidFill>
                  <a:srgbClr val="00AF50"/>
                </a:solidFill>
              </a:rPr>
            </a:br>
            <a:r>
              <a:rPr lang="ru-RU" b="1" smtClean="0">
                <a:solidFill>
                  <a:srgbClr val="00AF50"/>
                </a:solidFill>
              </a:rPr>
              <a:t/>
            </a:r>
            <a:br>
              <a:rPr lang="ru-RU" b="1" smtClean="0">
                <a:solidFill>
                  <a:srgbClr val="00AF50"/>
                </a:solidFill>
              </a:rPr>
            </a:br>
            <a:r>
              <a:rPr lang="ru-RU" sz="2000" b="1" smtClean="0">
                <a:solidFill>
                  <a:srgbClr val="00AF50"/>
                </a:solidFill>
              </a:rPr>
              <a:t> </a:t>
            </a:r>
            <a:br>
              <a:rPr lang="ru-RU" sz="2000" b="1" smtClean="0">
                <a:solidFill>
                  <a:srgbClr val="00AF50"/>
                </a:solidFill>
              </a:rPr>
            </a:br>
            <a:endParaRPr lang="ru-RU" sz="2000" b="1" smtClean="0">
              <a:solidFill>
                <a:srgbClr val="00AF50"/>
              </a:solidFill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6464300" y="5816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fld id="{D0A86A98-15B8-4AF2-B165-C8E0FE2FC7C9}" type="slidenum">
              <a:rPr lang="ru-RU">
                <a:solidFill>
                  <a:srgbClr val="8B8B8B"/>
                </a:solidFill>
                <a:latin typeface="Calibri" charset="0"/>
                <a:cs typeface="Segoe UI" charset="0"/>
              </a:rPr>
              <a:pPr algn="r" eaLnBrk="1" hangingPunct="1"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t>3</a:t>
            </a:fld>
            <a:endParaRPr lang="ru-RU">
              <a:solidFill>
                <a:srgbClr val="8B8B8B"/>
              </a:solidFill>
              <a:latin typeface="Calibri" charset="0"/>
              <a:cs typeface="Segoe UI" charset="0"/>
            </a:endParaRP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775" y="2781300"/>
            <a:ext cx="2608263" cy="172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350" y="2781300"/>
            <a:ext cx="2519363" cy="169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8063" y="4768850"/>
            <a:ext cx="2624137" cy="1655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775" y="4691063"/>
            <a:ext cx="2592388" cy="173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9200" y="4652963"/>
            <a:ext cx="2647950" cy="177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5038" y="2781300"/>
            <a:ext cx="2738437" cy="183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4325938" y="136525"/>
            <a:ext cx="1225550" cy="1157288"/>
          </a:xfrm>
        </p:spPr>
        <p:txBody>
          <a:bodyPr tIns="12240"/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  <a:tabLst>
                <a:tab pos="449263" algn="l"/>
                <a:tab pos="898525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611438" y="527050"/>
            <a:ext cx="5656262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9680" rIns="0" bIns="0">
            <a:spAutoFit/>
          </a:bodyPr>
          <a:lstStyle>
            <a:lvl1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14650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2700" eaLnBrk="1" hangingPunct="1">
              <a:spcBef>
                <a:spcPts val="4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smtClean="0">
                <a:solidFill>
                  <a:srgbClr val="00AF50"/>
                </a:solidFill>
                <a:latin typeface="Calibri" panose="020F0502020204030204" pitchFamily="34" charset="0"/>
              </a:rPr>
              <a:t>«ВМЕСТЕ ПРОТИВ	COVID-19!»</a:t>
            </a:r>
          </a:p>
          <a:p>
            <a:pPr marL="252413" eaLnBrk="1" hangingPunct="1">
              <a:spcBef>
                <a:spcPts val="4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400" b="1" smtClean="0">
                <a:solidFill>
                  <a:srgbClr val="C00000"/>
                </a:solidFill>
                <a:latin typeface="Calibri" panose="020F0502020204030204" pitchFamily="34" charset="0"/>
              </a:rPr>
              <a:t>ПОМОЩЬ ПОЖИЛЫМ</a:t>
            </a: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565400"/>
            <a:ext cx="2303462" cy="172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2493963"/>
            <a:ext cx="3022600" cy="403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2565400"/>
            <a:ext cx="151130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1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2565400"/>
            <a:ext cx="1511300" cy="1824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2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6925" y="4437063"/>
            <a:ext cx="1785938" cy="2089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2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4300" y="4437063"/>
            <a:ext cx="1728788" cy="2112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2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4437063"/>
            <a:ext cx="1800225" cy="206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2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19325" y="196850"/>
            <a:ext cx="6673850" cy="1157288"/>
          </a:xfrm>
        </p:spPr>
        <p:txBody>
          <a:bodyPr tIns="12240"/>
          <a:lstStyle/>
          <a:p>
            <a:pPr marL="2517775" indent="-2505075" eaLnBrk="1" hangingPunct="1">
              <a:lnSpc>
                <a:spcPct val="100000"/>
              </a:lnSpc>
              <a:spcBef>
                <a:spcPts val="1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3100" b="1" smtClean="0">
                <a:solidFill>
                  <a:srgbClr val="00AF50"/>
                </a:solidFill>
              </a:rPr>
              <a:t>ДИСТАНЦИОННЫЕ ОБРАЗОВАТЕЛЬНЫЕ  ПРОЕКТЫ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6738" y="2205038"/>
            <a:ext cx="2374900" cy="208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66564" name="Group 3"/>
          <p:cNvGrpSpPr>
            <a:grpSpLocks/>
          </p:cNvGrpSpPr>
          <p:nvPr/>
        </p:nvGrpSpPr>
        <p:grpSpPr bwMode="auto">
          <a:xfrm>
            <a:off x="4495800" y="2271713"/>
            <a:ext cx="2660650" cy="1951037"/>
            <a:chOff x="2832" y="1431"/>
            <a:chExt cx="1676" cy="1229"/>
          </a:xfrm>
        </p:grpSpPr>
        <p:pic>
          <p:nvPicPr>
            <p:cNvPr id="6660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8" y="1434"/>
              <a:ext cx="1617" cy="11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6609" name="AutoShape 5"/>
            <p:cNvSpPr>
              <a:spLocks noChangeArrowheads="1"/>
            </p:cNvSpPr>
            <p:nvPr/>
          </p:nvSpPr>
          <p:spPr bwMode="auto">
            <a:xfrm>
              <a:off x="2832" y="1431"/>
              <a:ext cx="1676" cy="1229"/>
            </a:xfrm>
            <a:custGeom>
              <a:avLst/>
              <a:gdLst>
                <a:gd name="T0" fmla="*/ 1676 w 1676"/>
                <a:gd name="T1" fmla="*/ 615 h 1229"/>
                <a:gd name="T2" fmla="*/ 838 w 1676"/>
                <a:gd name="T3" fmla="*/ 1229 h 1229"/>
                <a:gd name="T4" fmla="*/ 0 w 1676"/>
                <a:gd name="T5" fmla="*/ 615 h 1229"/>
                <a:gd name="T6" fmla="*/ 838 w 1676"/>
                <a:gd name="T7" fmla="*/ 0 h 122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676"/>
                <a:gd name="T13" fmla="*/ 0 h 1229"/>
                <a:gd name="T14" fmla="*/ 1676 w 1676"/>
                <a:gd name="T15" fmla="*/ 1229 h 12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76" h="1229">
                  <a:moveTo>
                    <a:pt x="0" y="1953768"/>
                  </a:moveTo>
                  <a:lnTo>
                    <a:pt x="2662428" y="1953768"/>
                  </a:lnTo>
                  <a:lnTo>
                    <a:pt x="2662428" y="0"/>
                  </a:lnTo>
                  <a:lnTo>
                    <a:pt x="0" y="0"/>
                  </a:lnTo>
                  <a:lnTo>
                    <a:pt x="0" y="1953768"/>
                  </a:lnTo>
                  <a:close/>
                </a:path>
              </a:pathLst>
            </a:custGeom>
            <a:noFill/>
            <a:ln w="9000" cap="flat">
              <a:solidFill>
                <a:srgbClr val="00AF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546100" y="3617913"/>
            <a:ext cx="1182688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320" rIns="0" bIns="0">
            <a:spAutoFit/>
          </a:bodyPr>
          <a:lstStyle/>
          <a:p>
            <a:pPr marL="12700" indent="50800" eaLnBrk="1" hangingPunct="1">
              <a:lnSpc>
                <a:spcPct val="103000"/>
              </a:lnSpc>
              <a:spcBef>
                <a:spcPts val="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9263" algn="l"/>
                <a:tab pos="898525" algn="l"/>
              </a:tabLst>
            </a:pPr>
            <a:r>
              <a:rPr lang="ru-RU" sz="1600">
                <a:solidFill>
                  <a:srgbClr val="000000"/>
                </a:solidFill>
                <a:latin typeface="Calibri" charset="0"/>
              </a:rPr>
              <a:t>Опросник  НМИЦТ и ПМ</a:t>
            </a:r>
          </a:p>
        </p:txBody>
      </p:sp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7207250" y="2946400"/>
            <a:ext cx="1582738" cy="1471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ru-RU" sz="1600">
                <a:solidFill>
                  <a:srgbClr val="000000"/>
                </a:solidFill>
                <a:latin typeface="Calibri" charset="0"/>
              </a:rPr>
              <a:t>Опросник  Венгерской  Федерации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ru-RU" sz="1600">
                <a:solidFill>
                  <a:srgbClr val="000000"/>
                </a:solidFill>
                <a:latin typeface="Calibri" charset="0"/>
              </a:rPr>
              <a:t>школьного спорта  под эгидой ВОЗ</a:t>
            </a:r>
          </a:p>
        </p:txBody>
      </p:sp>
      <p:grpSp>
        <p:nvGrpSpPr>
          <p:cNvPr id="66567" name="Group 8"/>
          <p:cNvGrpSpPr>
            <a:grpSpLocks/>
          </p:cNvGrpSpPr>
          <p:nvPr/>
        </p:nvGrpSpPr>
        <p:grpSpPr bwMode="auto">
          <a:xfrm>
            <a:off x="4029075" y="4489450"/>
            <a:ext cx="4692650" cy="2117725"/>
            <a:chOff x="2538" y="2828"/>
            <a:chExt cx="2956" cy="1334"/>
          </a:xfrm>
        </p:grpSpPr>
        <p:sp>
          <p:nvSpPr>
            <p:cNvPr id="66605" name="AutoShape 9"/>
            <p:cNvSpPr>
              <a:spLocks noChangeArrowheads="1"/>
            </p:cNvSpPr>
            <p:nvPr/>
          </p:nvSpPr>
          <p:spPr bwMode="auto">
            <a:xfrm>
              <a:off x="2538" y="2828"/>
              <a:ext cx="285" cy="1334"/>
            </a:xfrm>
            <a:custGeom>
              <a:avLst/>
              <a:gdLst>
                <a:gd name="T0" fmla="*/ 285 w 285"/>
                <a:gd name="T1" fmla="*/ 667 h 1334"/>
                <a:gd name="T2" fmla="*/ 143 w 285"/>
                <a:gd name="T3" fmla="*/ 1334 h 1334"/>
                <a:gd name="T4" fmla="*/ 0 w 285"/>
                <a:gd name="T5" fmla="*/ 667 h 1334"/>
                <a:gd name="T6" fmla="*/ 143 w 285"/>
                <a:gd name="T7" fmla="*/ 0 h 133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85"/>
                <a:gd name="T13" fmla="*/ 0 h 1334"/>
                <a:gd name="T14" fmla="*/ 285 w 285"/>
                <a:gd name="T15" fmla="*/ 1334 h 1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5" h="1334">
                  <a:moveTo>
                    <a:pt x="15239" y="0"/>
                  </a:moveTo>
                  <a:lnTo>
                    <a:pt x="48960" y="34838"/>
                  </a:lnTo>
                  <a:lnTo>
                    <a:pt x="81331" y="70481"/>
                  </a:lnTo>
                  <a:lnTo>
                    <a:pt x="112354" y="106898"/>
                  </a:lnTo>
                  <a:lnTo>
                    <a:pt x="142027" y="144054"/>
                  </a:lnTo>
                  <a:lnTo>
                    <a:pt x="170352" y="181917"/>
                  </a:lnTo>
                  <a:lnTo>
                    <a:pt x="197328" y="220454"/>
                  </a:lnTo>
                  <a:lnTo>
                    <a:pt x="222956" y="259632"/>
                  </a:lnTo>
                  <a:lnTo>
                    <a:pt x="247234" y="299418"/>
                  </a:lnTo>
                  <a:lnTo>
                    <a:pt x="270164" y="339780"/>
                  </a:lnTo>
                  <a:lnTo>
                    <a:pt x="291745" y="380684"/>
                  </a:lnTo>
                  <a:lnTo>
                    <a:pt x="311977" y="422098"/>
                  </a:lnTo>
                  <a:lnTo>
                    <a:pt x="330860" y="463988"/>
                  </a:lnTo>
                  <a:lnTo>
                    <a:pt x="348395" y="506323"/>
                  </a:lnTo>
                  <a:lnTo>
                    <a:pt x="364581" y="549068"/>
                  </a:lnTo>
                  <a:lnTo>
                    <a:pt x="379417" y="592192"/>
                  </a:lnTo>
                  <a:lnTo>
                    <a:pt x="392906" y="635661"/>
                  </a:lnTo>
                  <a:lnTo>
                    <a:pt x="405045" y="679442"/>
                  </a:lnTo>
                  <a:lnTo>
                    <a:pt x="415835" y="723503"/>
                  </a:lnTo>
                  <a:lnTo>
                    <a:pt x="425277" y="767810"/>
                  </a:lnTo>
                  <a:lnTo>
                    <a:pt x="433370" y="812331"/>
                  </a:lnTo>
                  <a:lnTo>
                    <a:pt x="440114" y="857033"/>
                  </a:lnTo>
                  <a:lnTo>
                    <a:pt x="445509" y="901883"/>
                  </a:lnTo>
                  <a:lnTo>
                    <a:pt x="449555" y="946848"/>
                  </a:lnTo>
                  <a:lnTo>
                    <a:pt x="452253" y="991896"/>
                  </a:lnTo>
                  <a:lnTo>
                    <a:pt x="453602" y="1036993"/>
                  </a:lnTo>
                  <a:lnTo>
                    <a:pt x="453602" y="1082106"/>
                  </a:lnTo>
                  <a:lnTo>
                    <a:pt x="452253" y="1127203"/>
                  </a:lnTo>
                  <a:lnTo>
                    <a:pt x="449555" y="1172251"/>
                  </a:lnTo>
                  <a:lnTo>
                    <a:pt x="445509" y="1217216"/>
                  </a:lnTo>
                  <a:lnTo>
                    <a:pt x="440114" y="1262067"/>
                  </a:lnTo>
                  <a:lnTo>
                    <a:pt x="433370" y="1306770"/>
                  </a:lnTo>
                  <a:lnTo>
                    <a:pt x="425277" y="1351292"/>
                  </a:lnTo>
                  <a:lnTo>
                    <a:pt x="415835" y="1395600"/>
                  </a:lnTo>
                  <a:lnTo>
                    <a:pt x="405045" y="1439662"/>
                  </a:lnTo>
                  <a:lnTo>
                    <a:pt x="392906" y="1483445"/>
                  </a:lnTo>
                  <a:lnTo>
                    <a:pt x="379417" y="1526915"/>
                  </a:lnTo>
                  <a:lnTo>
                    <a:pt x="364581" y="1570040"/>
                  </a:lnTo>
                  <a:lnTo>
                    <a:pt x="348395" y="1612787"/>
                  </a:lnTo>
                  <a:lnTo>
                    <a:pt x="330860" y="1655124"/>
                  </a:lnTo>
                  <a:lnTo>
                    <a:pt x="311977" y="1697016"/>
                  </a:lnTo>
                  <a:lnTo>
                    <a:pt x="291745" y="1738432"/>
                  </a:lnTo>
                  <a:lnTo>
                    <a:pt x="270164" y="1779339"/>
                  </a:lnTo>
                  <a:lnTo>
                    <a:pt x="247234" y="1819703"/>
                  </a:lnTo>
                  <a:lnTo>
                    <a:pt x="222956" y="1859492"/>
                  </a:lnTo>
                  <a:lnTo>
                    <a:pt x="197328" y="1898673"/>
                  </a:lnTo>
                  <a:lnTo>
                    <a:pt x="170352" y="1937213"/>
                  </a:lnTo>
                  <a:lnTo>
                    <a:pt x="142027" y="1975079"/>
                  </a:lnTo>
                  <a:lnTo>
                    <a:pt x="112354" y="2012238"/>
                  </a:lnTo>
                  <a:lnTo>
                    <a:pt x="81331" y="2048658"/>
                  </a:lnTo>
                  <a:lnTo>
                    <a:pt x="48960" y="2084305"/>
                  </a:lnTo>
                  <a:lnTo>
                    <a:pt x="15239" y="2119147"/>
                  </a:lnTo>
                  <a:lnTo>
                    <a:pt x="0" y="2103869"/>
                  </a:lnTo>
                  <a:lnTo>
                    <a:pt x="33229" y="2069529"/>
                  </a:lnTo>
                  <a:lnTo>
                    <a:pt x="65129" y="2034396"/>
                  </a:lnTo>
                  <a:lnTo>
                    <a:pt x="95700" y="1998501"/>
                  </a:lnTo>
                  <a:lnTo>
                    <a:pt x="124942" y="1961877"/>
                  </a:lnTo>
                  <a:lnTo>
                    <a:pt x="152855" y="1924557"/>
                  </a:lnTo>
                  <a:lnTo>
                    <a:pt x="179439" y="1886573"/>
                  </a:lnTo>
                  <a:lnTo>
                    <a:pt x="204693" y="1847957"/>
                  </a:lnTo>
                  <a:lnTo>
                    <a:pt x="228618" y="1808742"/>
                  </a:lnTo>
                  <a:lnTo>
                    <a:pt x="251214" y="1768960"/>
                  </a:lnTo>
                  <a:lnTo>
                    <a:pt x="272481" y="1728643"/>
                  </a:lnTo>
                  <a:lnTo>
                    <a:pt x="292419" y="1687824"/>
                  </a:lnTo>
                  <a:lnTo>
                    <a:pt x="311027" y="1646536"/>
                  </a:lnTo>
                  <a:lnTo>
                    <a:pt x="328307" y="1604810"/>
                  </a:lnTo>
                  <a:lnTo>
                    <a:pt x="344257" y="1562679"/>
                  </a:lnTo>
                  <a:lnTo>
                    <a:pt x="358878" y="1520176"/>
                  </a:lnTo>
                  <a:lnTo>
                    <a:pt x="372170" y="1477332"/>
                  </a:lnTo>
                  <a:lnTo>
                    <a:pt x="384132" y="1434181"/>
                  </a:lnTo>
                  <a:lnTo>
                    <a:pt x="394766" y="1390755"/>
                  </a:lnTo>
                  <a:lnTo>
                    <a:pt x="404070" y="1347085"/>
                  </a:lnTo>
                  <a:lnTo>
                    <a:pt x="412045" y="1303205"/>
                  </a:lnTo>
                  <a:lnTo>
                    <a:pt x="418691" y="1259147"/>
                  </a:lnTo>
                  <a:lnTo>
                    <a:pt x="424008" y="1214943"/>
                  </a:lnTo>
                  <a:lnTo>
                    <a:pt x="427995" y="1170626"/>
                  </a:lnTo>
                  <a:lnTo>
                    <a:pt x="430653" y="1126228"/>
                  </a:lnTo>
                  <a:lnTo>
                    <a:pt x="431983" y="1081781"/>
                  </a:lnTo>
                  <a:lnTo>
                    <a:pt x="431983" y="1037318"/>
                  </a:lnTo>
                  <a:lnTo>
                    <a:pt x="430653" y="992871"/>
                  </a:lnTo>
                  <a:lnTo>
                    <a:pt x="427995" y="948473"/>
                  </a:lnTo>
                  <a:lnTo>
                    <a:pt x="424008" y="904156"/>
                  </a:lnTo>
                  <a:lnTo>
                    <a:pt x="418691" y="859952"/>
                  </a:lnTo>
                  <a:lnTo>
                    <a:pt x="412045" y="815894"/>
                  </a:lnTo>
                  <a:lnTo>
                    <a:pt x="404070" y="772014"/>
                  </a:lnTo>
                  <a:lnTo>
                    <a:pt x="394766" y="728345"/>
                  </a:lnTo>
                  <a:lnTo>
                    <a:pt x="384132" y="684918"/>
                  </a:lnTo>
                  <a:lnTo>
                    <a:pt x="372170" y="641768"/>
                  </a:lnTo>
                  <a:lnTo>
                    <a:pt x="358878" y="598925"/>
                  </a:lnTo>
                  <a:lnTo>
                    <a:pt x="344257" y="556422"/>
                  </a:lnTo>
                  <a:lnTo>
                    <a:pt x="328307" y="514291"/>
                  </a:lnTo>
                  <a:lnTo>
                    <a:pt x="311027" y="472566"/>
                  </a:lnTo>
                  <a:lnTo>
                    <a:pt x="292419" y="431278"/>
                  </a:lnTo>
                  <a:lnTo>
                    <a:pt x="272481" y="390459"/>
                  </a:lnTo>
                  <a:lnTo>
                    <a:pt x="251214" y="350143"/>
                  </a:lnTo>
                  <a:lnTo>
                    <a:pt x="228618" y="310362"/>
                  </a:lnTo>
                  <a:lnTo>
                    <a:pt x="204693" y="271147"/>
                  </a:lnTo>
                  <a:lnTo>
                    <a:pt x="179439" y="232532"/>
                  </a:lnTo>
                  <a:lnTo>
                    <a:pt x="152855" y="194548"/>
                  </a:lnTo>
                  <a:lnTo>
                    <a:pt x="124942" y="157228"/>
                  </a:lnTo>
                  <a:lnTo>
                    <a:pt x="95700" y="120605"/>
                  </a:lnTo>
                  <a:lnTo>
                    <a:pt x="65129" y="84711"/>
                  </a:lnTo>
                  <a:lnTo>
                    <a:pt x="33229" y="49579"/>
                  </a:lnTo>
                  <a:lnTo>
                    <a:pt x="0" y="15239"/>
                  </a:lnTo>
                  <a:lnTo>
                    <a:pt x="15239" y="0"/>
                  </a:lnTo>
                  <a:close/>
                </a:path>
              </a:pathLst>
            </a:custGeom>
            <a:noFill/>
            <a:ln w="25920" cap="flat">
              <a:solidFill>
                <a:srgbClr val="C0504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606" name="AutoShape 10"/>
            <p:cNvSpPr>
              <a:spLocks noChangeArrowheads="1"/>
            </p:cNvSpPr>
            <p:nvPr/>
          </p:nvSpPr>
          <p:spPr bwMode="auto">
            <a:xfrm>
              <a:off x="2633" y="2869"/>
              <a:ext cx="2861" cy="147"/>
            </a:xfrm>
            <a:custGeom>
              <a:avLst/>
              <a:gdLst>
                <a:gd name="T0" fmla="*/ 2861 w 2861"/>
                <a:gd name="T1" fmla="*/ 74 h 147"/>
                <a:gd name="T2" fmla="*/ 1431 w 2861"/>
                <a:gd name="T3" fmla="*/ 147 h 147"/>
                <a:gd name="T4" fmla="*/ 0 w 2861"/>
                <a:gd name="T5" fmla="*/ 74 h 147"/>
                <a:gd name="T6" fmla="*/ 1431 w 2861"/>
                <a:gd name="T7" fmla="*/ 0 h 14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861"/>
                <a:gd name="T13" fmla="*/ 0 h 147"/>
                <a:gd name="T14" fmla="*/ 2861 w 2861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61" h="147">
                  <a:moveTo>
                    <a:pt x="4543044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543044" y="234695"/>
                  </a:lnTo>
                  <a:lnTo>
                    <a:pt x="4543044" y="0"/>
                  </a:lnTo>
                  <a:close/>
                </a:path>
              </a:pathLst>
            </a:custGeom>
            <a:solidFill>
              <a:srgbClr val="C0504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607" name="AutoShape 11"/>
            <p:cNvSpPr>
              <a:spLocks noChangeArrowheads="1"/>
            </p:cNvSpPr>
            <p:nvPr/>
          </p:nvSpPr>
          <p:spPr bwMode="auto">
            <a:xfrm>
              <a:off x="2633" y="2869"/>
              <a:ext cx="2861" cy="147"/>
            </a:xfrm>
            <a:custGeom>
              <a:avLst/>
              <a:gdLst>
                <a:gd name="T0" fmla="*/ 2861 w 2861"/>
                <a:gd name="T1" fmla="*/ 74 h 147"/>
                <a:gd name="T2" fmla="*/ 1431 w 2861"/>
                <a:gd name="T3" fmla="*/ 147 h 147"/>
                <a:gd name="T4" fmla="*/ 0 w 2861"/>
                <a:gd name="T5" fmla="*/ 74 h 147"/>
                <a:gd name="T6" fmla="*/ 1431 w 2861"/>
                <a:gd name="T7" fmla="*/ 0 h 14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861"/>
                <a:gd name="T13" fmla="*/ 0 h 147"/>
                <a:gd name="T14" fmla="*/ 2861 w 2861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61" h="147">
                  <a:moveTo>
                    <a:pt x="0" y="234695"/>
                  </a:moveTo>
                  <a:lnTo>
                    <a:pt x="4543044" y="234695"/>
                  </a:lnTo>
                  <a:lnTo>
                    <a:pt x="4543044" y="0"/>
                  </a:lnTo>
                  <a:lnTo>
                    <a:pt x="0" y="0"/>
                  </a:lnTo>
                  <a:lnTo>
                    <a:pt x="0" y="23469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6568" name="Rectangle 12"/>
          <p:cNvSpPr>
            <a:spLocks noChangeArrowheads="1"/>
          </p:cNvSpPr>
          <p:nvPr/>
        </p:nvSpPr>
        <p:spPr bwMode="auto">
          <a:xfrm>
            <a:off x="4352925" y="4513263"/>
            <a:ext cx="3248025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ru-RU" sz="1600">
                <a:solidFill>
                  <a:srgbClr val="FFFFFF"/>
                </a:solidFill>
                <a:latin typeface="Calibri" charset="0"/>
              </a:rPr>
              <a:t>COVID- 19. ПРОСТАЯ ПРОФИЛАКТИКА</a:t>
            </a:r>
          </a:p>
        </p:txBody>
      </p:sp>
      <p:grpSp>
        <p:nvGrpSpPr>
          <p:cNvPr id="66569" name="Group 13"/>
          <p:cNvGrpSpPr>
            <a:grpSpLocks/>
          </p:cNvGrpSpPr>
          <p:nvPr/>
        </p:nvGrpSpPr>
        <p:grpSpPr bwMode="auto">
          <a:xfrm>
            <a:off x="4033838" y="4525963"/>
            <a:ext cx="4687887" cy="612775"/>
            <a:chOff x="2541" y="2851"/>
            <a:chExt cx="2953" cy="386"/>
          </a:xfrm>
        </p:grpSpPr>
        <p:sp>
          <p:nvSpPr>
            <p:cNvPr id="66601" name="AutoShape 14"/>
            <p:cNvSpPr>
              <a:spLocks noChangeArrowheads="1"/>
            </p:cNvSpPr>
            <p:nvPr/>
          </p:nvSpPr>
          <p:spPr bwMode="auto">
            <a:xfrm>
              <a:off x="2541" y="2851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146304" y="0"/>
                  </a:moveTo>
                  <a:lnTo>
                    <a:pt x="100071" y="7461"/>
                  </a:lnTo>
                  <a:lnTo>
                    <a:pt x="59911" y="28236"/>
                  </a:lnTo>
                  <a:lnTo>
                    <a:pt x="28236" y="59911"/>
                  </a:lnTo>
                  <a:lnTo>
                    <a:pt x="7461" y="100071"/>
                  </a:lnTo>
                  <a:lnTo>
                    <a:pt x="0" y="146303"/>
                  </a:lnTo>
                  <a:lnTo>
                    <a:pt x="7461" y="192536"/>
                  </a:lnTo>
                  <a:lnTo>
                    <a:pt x="28236" y="232696"/>
                  </a:lnTo>
                  <a:lnTo>
                    <a:pt x="59911" y="264371"/>
                  </a:lnTo>
                  <a:lnTo>
                    <a:pt x="100071" y="285146"/>
                  </a:lnTo>
                  <a:lnTo>
                    <a:pt x="146304" y="292607"/>
                  </a:lnTo>
                  <a:lnTo>
                    <a:pt x="192536" y="285146"/>
                  </a:lnTo>
                  <a:lnTo>
                    <a:pt x="232696" y="264371"/>
                  </a:lnTo>
                  <a:lnTo>
                    <a:pt x="264371" y="232696"/>
                  </a:lnTo>
                  <a:lnTo>
                    <a:pt x="285146" y="192536"/>
                  </a:lnTo>
                  <a:lnTo>
                    <a:pt x="292608" y="146303"/>
                  </a:lnTo>
                  <a:lnTo>
                    <a:pt x="285146" y="100071"/>
                  </a:lnTo>
                  <a:lnTo>
                    <a:pt x="264371" y="59911"/>
                  </a:lnTo>
                  <a:lnTo>
                    <a:pt x="232696" y="28236"/>
                  </a:lnTo>
                  <a:lnTo>
                    <a:pt x="192536" y="7461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602" name="AutoShape 15"/>
            <p:cNvSpPr>
              <a:spLocks noChangeArrowheads="1"/>
            </p:cNvSpPr>
            <p:nvPr/>
          </p:nvSpPr>
          <p:spPr bwMode="auto">
            <a:xfrm>
              <a:off x="2541" y="2851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0" y="146303"/>
                  </a:moveTo>
                  <a:lnTo>
                    <a:pt x="7461" y="100071"/>
                  </a:lnTo>
                  <a:lnTo>
                    <a:pt x="28236" y="59911"/>
                  </a:lnTo>
                  <a:lnTo>
                    <a:pt x="59911" y="28236"/>
                  </a:lnTo>
                  <a:lnTo>
                    <a:pt x="100071" y="7461"/>
                  </a:lnTo>
                  <a:lnTo>
                    <a:pt x="146304" y="0"/>
                  </a:lnTo>
                  <a:lnTo>
                    <a:pt x="192536" y="7461"/>
                  </a:lnTo>
                  <a:lnTo>
                    <a:pt x="232696" y="28236"/>
                  </a:lnTo>
                  <a:lnTo>
                    <a:pt x="264371" y="59911"/>
                  </a:lnTo>
                  <a:lnTo>
                    <a:pt x="285146" y="100071"/>
                  </a:lnTo>
                  <a:lnTo>
                    <a:pt x="292608" y="146303"/>
                  </a:lnTo>
                  <a:lnTo>
                    <a:pt x="285146" y="192536"/>
                  </a:lnTo>
                  <a:lnTo>
                    <a:pt x="264371" y="232696"/>
                  </a:lnTo>
                  <a:lnTo>
                    <a:pt x="232696" y="264371"/>
                  </a:lnTo>
                  <a:lnTo>
                    <a:pt x="192536" y="285146"/>
                  </a:lnTo>
                  <a:lnTo>
                    <a:pt x="146304" y="292607"/>
                  </a:lnTo>
                  <a:lnTo>
                    <a:pt x="100071" y="285146"/>
                  </a:lnTo>
                  <a:lnTo>
                    <a:pt x="59911" y="264371"/>
                  </a:lnTo>
                  <a:lnTo>
                    <a:pt x="28236" y="232696"/>
                  </a:lnTo>
                  <a:lnTo>
                    <a:pt x="7461" y="192536"/>
                  </a:lnTo>
                  <a:lnTo>
                    <a:pt x="0" y="146303"/>
                  </a:lnTo>
                  <a:close/>
                </a:path>
              </a:pathLst>
            </a:custGeom>
            <a:noFill/>
            <a:ln w="25920" cap="flat">
              <a:solidFill>
                <a:srgbClr val="C0504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603" name="AutoShape 16"/>
            <p:cNvSpPr>
              <a:spLocks noChangeArrowheads="1"/>
            </p:cNvSpPr>
            <p:nvPr/>
          </p:nvSpPr>
          <p:spPr bwMode="auto">
            <a:xfrm>
              <a:off x="2755" y="3090"/>
              <a:ext cx="2739" cy="147"/>
            </a:xfrm>
            <a:custGeom>
              <a:avLst/>
              <a:gdLst>
                <a:gd name="T0" fmla="*/ 2739 w 2739"/>
                <a:gd name="T1" fmla="*/ 74 h 147"/>
                <a:gd name="T2" fmla="*/ 1370 w 2739"/>
                <a:gd name="T3" fmla="*/ 147 h 147"/>
                <a:gd name="T4" fmla="*/ 0 w 2739"/>
                <a:gd name="T5" fmla="*/ 74 h 147"/>
                <a:gd name="T6" fmla="*/ 1370 w 2739"/>
                <a:gd name="T7" fmla="*/ 0 h 14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39"/>
                <a:gd name="T13" fmla="*/ 0 h 147"/>
                <a:gd name="T14" fmla="*/ 2739 w 2739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39" h="147">
                  <a:moveTo>
                    <a:pt x="4349495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349495" y="234695"/>
                  </a:lnTo>
                  <a:lnTo>
                    <a:pt x="4349495" y="0"/>
                  </a:lnTo>
                  <a:close/>
                </a:path>
              </a:pathLst>
            </a:custGeom>
            <a:solidFill>
              <a:srgbClr val="9BBA58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604" name="AutoShape 17"/>
            <p:cNvSpPr>
              <a:spLocks noChangeArrowheads="1"/>
            </p:cNvSpPr>
            <p:nvPr/>
          </p:nvSpPr>
          <p:spPr bwMode="auto">
            <a:xfrm>
              <a:off x="2755" y="3090"/>
              <a:ext cx="2739" cy="147"/>
            </a:xfrm>
            <a:custGeom>
              <a:avLst/>
              <a:gdLst>
                <a:gd name="T0" fmla="*/ 2739 w 2739"/>
                <a:gd name="T1" fmla="*/ 74 h 147"/>
                <a:gd name="T2" fmla="*/ 1370 w 2739"/>
                <a:gd name="T3" fmla="*/ 147 h 147"/>
                <a:gd name="T4" fmla="*/ 0 w 2739"/>
                <a:gd name="T5" fmla="*/ 74 h 147"/>
                <a:gd name="T6" fmla="*/ 1370 w 2739"/>
                <a:gd name="T7" fmla="*/ 0 h 14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39"/>
                <a:gd name="T13" fmla="*/ 0 h 147"/>
                <a:gd name="T14" fmla="*/ 2739 w 2739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39" h="147">
                  <a:moveTo>
                    <a:pt x="0" y="234695"/>
                  </a:moveTo>
                  <a:lnTo>
                    <a:pt x="4349495" y="234695"/>
                  </a:lnTo>
                  <a:lnTo>
                    <a:pt x="4349495" y="0"/>
                  </a:lnTo>
                  <a:lnTo>
                    <a:pt x="0" y="0"/>
                  </a:lnTo>
                  <a:lnTo>
                    <a:pt x="0" y="23469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6570" name="Rectangle 18"/>
          <p:cNvSpPr>
            <a:spLocks noChangeArrowheads="1"/>
          </p:cNvSpPr>
          <p:nvPr/>
        </p:nvSpPr>
        <p:spPr bwMode="auto">
          <a:xfrm>
            <a:off x="4545013" y="4865688"/>
            <a:ext cx="2828925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>
                <a:solidFill>
                  <a:srgbClr val="000000"/>
                </a:solidFill>
                <a:latin typeface="Calibri" charset="0"/>
              </a:rPr>
              <a:t>НА ИЗОЛЯЦИИ. Красивая осанка</a:t>
            </a:r>
          </a:p>
        </p:txBody>
      </p:sp>
      <p:grpSp>
        <p:nvGrpSpPr>
          <p:cNvPr id="66571" name="Group 19"/>
          <p:cNvGrpSpPr>
            <a:grpSpLocks/>
          </p:cNvGrpSpPr>
          <p:nvPr/>
        </p:nvGrpSpPr>
        <p:grpSpPr bwMode="auto">
          <a:xfrm>
            <a:off x="4227513" y="4876800"/>
            <a:ext cx="4494212" cy="612775"/>
            <a:chOff x="2663" y="3072"/>
            <a:chExt cx="2831" cy="386"/>
          </a:xfrm>
        </p:grpSpPr>
        <p:sp>
          <p:nvSpPr>
            <p:cNvPr id="66597" name="AutoShape 20"/>
            <p:cNvSpPr>
              <a:spLocks noChangeArrowheads="1"/>
            </p:cNvSpPr>
            <p:nvPr/>
          </p:nvSpPr>
          <p:spPr bwMode="auto">
            <a:xfrm>
              <a:off x="2663" y="3072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146303" y="0"/>
                  </a:moveTo>
                  <a:lnTo>
                    <a:pt x="100071" y="7461"/>
                  </a:lnTo>
                  <a:lnTo>
                    <a:pt x="59911" y="28236"/>
                  </a:lnTo>
                  <a:lnTo>
                    <a:pt x="28236" y="59911"/>
                  </a:lnTo>
                  <a:lnTo>
                    <a:pt x="7461" y="100071"/>
                  </a:lnTo>
                  <a:lnTo>
                    <a:pt x="0" y="146304"/>
                  </a:lnTo>
                  <a:lnTo>
                    <a:pt x="7461" y="192536"/>
                  </a:lnTo>
                  <a:lnTo>
                    <a:pt x="28236" y="232696"/>
                  </a:lnTo>
                  <a:lnTo>
                    <a:pt x="59911" y="264371"/>
                  </a:lnTo>
                  <a:lnTo>
                    <a:pt x="100071" y="285146"/>
                  </a:lnTo>
                  <a:lnTo>
                    <a:pt x="146303" y="292607"/>
                  </a:lnTo>
                  <a:lnTo>
                    <a:pt x="192536" y="285146"/>
                  </a:lnTo>
                  <a:lnTo>
                    <a:pt x="232696" y="264371"/>
                  </a:lnTo>
                  <a:lnTo>
                    <a:pt x="264371" y="232696"/>
                  </a:lnTo>
                  <a:lnTo>
                    <a:pt x="285146" y="192536"/>
                  </a:lnTo>
                  <a:lnTo>
                    <a:pt x="292608" y="146304"/>
                  </a:lnTo>
                  <a:lnTo>
                    <a:pt x="285146" y="100071"/>
                  </a:lnTo>
                  <a:lnTo>
                    <a:pt x="264371" y="59911"/>
                  </a:lnTo>
                  <a:lnTo>
                    <a:pt x="232696" y="28236"/>
                  </a:lnTo>
                  <a:lnTo>
                    <a:pt x="192536" y="7461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8" name="AutoShape 21"/>
            <p:cNvSpPr>
              <a:spLocks noChangeArrowheads="1"/>
            </p:cNvSpPr>
            <p:nvPr/>
          </p:nvSpPr>
          <p:spPr bwMode="auto">
            <a:xfrm>
              <a:off x="2663" y="3072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0" y="146304"/>
                  </a:moveTo>
                  <a:lnTo>
                    <a:pt x="7461" y="100071"/>
                  </a:lnTo>
                  <a:lnTo>
                    <a:pt x="28236" y="59911"/>
                  </a:lnTo>
                  <a:lnTo>
                    <a:pt x="59911" y="28236"/>
                  </a:lnTo>
                  <a:lnTo>
                    <a:pt x="100071" y="7461"/>
                  </a:lnTo>
                  <a:lnTo>
                    <a:pt x="146303" y="0"/>
                  </a:lnTo>
                  <a:lnTo>
                    <a:pt x="192536" y="7461"/>
                  </a:lnTo>
                  <a:lnTo>
                    <a:pt x="232696" y="28236"/>
                  </a:lnTo>
                  <a:lnTo>
                    <a:pt x="264371" y="59911"/>
                  </a:lnTo>
                  <a:lnTo>
                    <a:pt x="285146" y="100071"/>
                  </a:lnTo>
                  <a:lnTo>
                    <a:pt x="292608" y="146304"/>
                  </a:lnTo>
                  <a:lnTo>
                    <a:pt x="285146" y="192536"/>
                  </a:lnTo>
                  <a:lnTo>
                    <a:pt x="264371" y="232696"/>
                  </a:lnTo>
                  <a:lnTo>
                    <a:pt x="232696" y="264371"/>
                  </a:lnTo>
                  <a:lnTo>
                    <a:pt x="192536" y="285146"/>
                  </a:lnTo>
                  <a:lnTo>
                    <a:pt x="146303" y="292607"/>
                  </a:lnTo>
                  <a:lnTo>
                    <a:pt x="100071" y="285146"/>
                  </a:lnTo>
                  <a:lnTo>
                    <a:pt x="59911" y="264371"/>
                  </a:lnTo>
                  <a:lnTo>
                    <a:pt x="28236" y="232696"/>
                  </a:lnTo>
                  <a:lnTo>
                    <a:pt x="7461" y="192536"/>
                  </a:lnTo>
                  <a:lnTo>
                    <a:pt x="0" y="146304"/>
                  </a:lnTo>
                  <a:close/>
                </a:path>
              </a:pathLst>
            </a:custGeom>
            <a:noFill/>
            <a:ln w="25920" cap="flat">
              <a:solidFill>
                <a:srgbClr val="9BBA5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9" name="AutoShape 22"/>
            <p:cNvSpPr>
              <a:spLocks noChangeArrowheads="1"/>
            </p:cNvSpPr>
            <p:nvPr/>
          </p:nvSpPr>
          <p:spPr bwMode="auto">
            <a:xfrm>
              <a:off x="2809" y="3312"/>
              <a:ext cx="2684" cy="146"/>
            </a:xfrm>
            <a:custGeom>
              <a:avLst/>
              <a:gdLst>
                <a:gd name="T0" fmla="*/ 2684 w 2684"/>
                <a:gd name="T1" fmla="*/ 73 h 146"/>
                <a:gd name="T2" fmla="*/ 1342 w 2684"/>
                <a:gd name="T3" fmla="*/ 146 h 146"/>
                <a:gd name="T4" fmla="*/ 0 w 2684"/>
                <a:gd name="T5" fmla="*/ 73 h 146"/>
                <a:gd name="T6" fmla="*/ 1342 w 2684"/>
                <a:gd name="T7" fmla="*/ 0 h 14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84"/>
                <a:gd name="T13" fmla="*/ 0 h 146"/>
                <a:gd name="T14" fmla="*/ 2684 w 268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4" h="146">
                  <a:moveTo>
                    <a:pt x="4262627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262627" y="233172"/>
                  </a:lnTo>
                  <a:lnTo>
                    <a:pt x="4262627" y="0"/>
                  </a:lnTo>
                  <a:close/>
                </a:path>
              </a:pathLst>
            </a:custGeom>
            <a:solidFill>
              <a:srgbClr val="8063A1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600" name="AutoShape 23"/>
            <p:cNvSpPr>
              <a:spLocks noChangeArrowheads="1"/>
            </p:cNvSpPr>
            <p:nvPr/>
          </p:nvSpPr>
          <p:spPr bwMode="auto">
            <a:xfrm>
              <a:off x="2809" y="3312"/>
              <a:ext cx="2684" cy="146"/>
            </a:xfrm>
            <a:custGeom>
              <a:avLst/>
              <a:gdLst>
                <a:gd name="T0" fmla="*/ 2684 w 2684"/>
                <a:gd name="T1" fmla="*/ 73 h 146"/>
                <a:gd name="T2" fmla="*/ 1342 w 2684"/>
                <a:gd name="T3" fmla="*/ 146 h 146"/>
                <a:gd name="T4" fmla="*/ 0 w 2684"/>
                <a:gd name="T5" fmla="*/ 73 h 146"/>
                <a:gd name="T6" fmla="*/ 1342 w 2684"/>
                <a:gd name="T7" fmla="*/ 0 h 14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84"/>
                <a:gd name="T13" fmla="*/ 0 h 146"/>
                <a:gd name="T14" fmla="*/ 2684 w 268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4" h="146">
                  <a:moveTo>
                    <a:pt x="0" y="233172"/>
                  </a:moveTo>
                  <a:lnTo>
                    <a:pt x="4262627" y="233172"/>
                  </a:lnTo>
                  <a:lnTo>
                    <a:pt x="4262627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6572" name="Rectangle 24"/>
          <p:cNvSpPr>
            <a:spLocks noChangeArrowheads="1"/>
          </p:cNvSpPr>
          <p:nvPr/>
        </p:nvSpPr>
        <p:spPr bwMode="auto">
          <a:xfrm>
            <a:off x="4633913" y="5216525"/>
            <a:ext cx="3140075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>
                <a:solidFill>
                  <a:srgbClr val="FFFFFF"/>
                </a:solidFill>
                <a:latin typeface="Calibri" charset="0"/>
              </a:rPr>
              <a:t>НА ИЗОЛЯЦИИ. Гимнастика для глаз</a:t>
            </a:r>
          </a:p>
        </p:txBody>
      </p:sp>
      <p:grpSp>
        <p:nvGrpSpPr>
          <p:cNvPr id="66573" name="Group 25"/>
          <p:cNvGrpSpPr>
            <a:grpSpLocks/>
          </p:cNvGrpSpPr>
          <p:nvPr/>
        </p:nvGrpSpPr>
        <p:grpSpPr bwMode="auto">
          <a:xfrm>
            <a:off x="4313238" y="5226050"/>
            <a:ext cx="4406900" cy="612775"/>
            <a:chOff x="2717" y="3292"/>
            <a:chExt cx="2776" cy="386"/>
          </a:xfrm>
        </p:grpSpPr>
        <p:sp>
          <p:nvSpPr>
            <p:cNvPr id="66593" name="AutoShape 26"/>
            <p:cNvSpPr>
              <a:spLocks noChangeArrowheads="1"/>
            </p:cNvSpPr>
            <p:nvPr/>
          </p:nvSpPr>
          <p:spPr bwMode="auto">
            <a:xfrm>
              <a:off x="2717" y="3292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146303" y="0"/>
                  </a:moveTo>
                  <a:lnTo>
                    <a:pt x="100071" y="7461"/>
                  </a:lnTo>
                  <a:lnTo>
                    <a:pt x="59911" y="28236"/>
                  </a:lnTo>
                  <a:lnTo>
                    <a:pt x="28236" y="59911"/>
                  </a:lnTo>
                  <a:lnTo>
                    <a:pt x="7461" y="100071"/>
                  </a:lnTo>
                  <a:lnTo>
                    <a:pt x="0" y="146304"/>
                  </a:lnTo>
                  <a:lnTo>
                    <a:pt x="7461" y="192536"/>
                  </a:lnTo>
                  <a:lnTo>
                    <a:pt x="28236" y="232696"/>
                  </a:lnTo>
                  <a:lnTo>
                    <a:pt x="59911" y="264371"/>
                  </a:lnTo>
                  <a:lnTo>
                    <a:pt x="100071" y="285146"/>
                  </a:lnTo>
                  <a:lnTo>
                    <a:pt x="146303" y="292608"/>
                  </a:lnTo>
                  <a:lnTo>
                    <a:pt x="192536" y="285146"/>
                  </a:lnTo>
                  <a:lnTo>
                    <a:pt x="232696" y="264371"/>
                  </a:lnTo>
                  <a:lnTo>
                    <a:pt x="264371" y="232696"/>
                  </a:lnTo>
                  <a:lnTo>
                    <a:pt x="285146" y="192536"/>
                  </a:lnTo>
                  <a:lnTo>
                    <a:pt x="292607" y="146304"/>
                  </a:lnTo>
                  <a:lnTo>
                    <a:pt x="285146" y="100071"/>
                  </a:lnTo>
                  <a:lnTo>
                    <a:pt x="264371" y="59911"/>
                  </a:lnTo>
                  <a:lnTo>
                    <a:pt x="232696" y="28236"/>
                  </a:lnTo>
                  <a:lnTo>
                    <a:pt x="192536" y="7461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4" name="AutoShape 27"/>
            <p:cNvSpPr>
              <a:spLocks noChangeArrowheads="1"/>
            </p:cNvSpPr>
            <p:nvPr/>
          </p:nvSpPr>
          <p:spPr bwMode="auto">
            <a:xfrm>
              <a:off x="2717" y="3292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0" y="146304"/>
                  </a:moveTo>
                  <a:lnTo>
                    <a:pt x="7461" y="100071"/>
                  </a:lnTo>
                  <a:lnTo>
                    <a:pt x="28236" y="59911"/>
                  </a:lnTo>
                  <a:lnTo>
                    <a:pt x="59911" y="28236"/>
                  </a:lnTo>
                  <a:lnTo>
                    <a:pt x="100071" y="7461"/>
                  </a:lnTo>
                  <a:lnTo>
                    <a:pt x="146303" y="0"/>
                  </a:lnTo>
                  <a:lnTo>
                    <a:pt x="192536" y="7461"/>
                  </a:lnTo>
                  <a:lnTo>
                    <a:pt x="232696" y="28236"/>
                  </a:lnTo>
                  <a:lnTo>
                    <a:pt x="264371" y="59911"/>
                  </a:lnTo>
                  <a:lnTo>
                    <a:pt x="285146" y="100071"/>
                  </a:lnTo>
                  <a:lnTo>
                    <a:pt x="292607" y="146304"/>
                  </a:lnTo>
                  <a:lnTo>
                    <a:pt x="285146" y="192536"/>
                  </a:lnTo>
                  <a:lnTo>
                    <a:pt x="264371" y="232696"/>
                  </a:lnTo>
                  <a:lnTo>
                    <a:pt x="232696" y="264371"/>
                  </a:lnTo>
                  <a:lnTo>
                    <a:pt x="192536" y="285146"/>
                  </a:lnTo>
                  <a:lnTo>
                    <a:pt x="146303" y="292608"/>
                  </a:lnTo>
                  <a:lnTo>
                    <a:pt x="100071" y="285146"/>
                  </a:lnTo>
                  <a:lnTo>
                    <a:pt x="59911" y="264371"/>
                  </a:lnTo>
                  <a:lnTo>
                    <a:pt x="28236" y="232696"/>
                  </a:lnTo>
                  <a:lnTo>
                    <a:pt x="7461" y="192536"/>
                  </a:lnTo>
                  <a:lnTo>
                    <a:pt x="0" y="146304"/>
                  </a:lnTo>
                  <a:close/>
                </a:path>
              </a:pathLst>
            </a:custGeom>
            <a:noFill/>
            <a:ln w="25920" cap="flat">
              <a:solidFill>
                <a:srgbClr val="8063A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5" name="AutoShape 28"/>
            <p:cNvSpPr>
              <a:spLocks noChangeArrowheads="1"/>
            </p:cNvSpPr>
            <p:nvPr/>
          </p:nvSpPr>
          <p:spPr bwMode="auto">
            <a:xfrm>
              <a:off x="2809" y="3532"/>
              <a:ext cx="2684" cy="146"/>
            </a:xfrm>
            <a:custGeom>
              <a:avLst/>
              <a:gdLst>
                <a:gd name="T0" fmla="*/ 2684 w 2684"/>
                <a:gd name="T1" fmla="*/ 73 h 146"/>
                <a:gd name="T2" fmla="*/ 1342 w 2684"/>
                <a:gd name="T3" fmla="*/ 146 h 146"/>
                <a:gd name="T4" fmla="*/ 0 w 2684"/>
                <a:gd name="T5" fmla="*/ 73 h 146"/>
                <a:gd name="T6" fmla="*/ 1342 w 2684"/>
                <a:gd name="T7" fmla="*/ 0 h 14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84"/>
                <a:gd name="T13" fmla="*/ 0 h 146"/>
                <a:gd name="T14" fmla="*/ 2684 w 268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4" h="146">
                  <a:moveTo>
                    <a:pt x="4262627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262627" y="233171"/>
                  </a:lnTo>
                  <a:lnTo>
                    <a:pt x="4262627" y="0"/>
                  </a:lnTo>
                  <a:close/>
                </a:path>
              </a:pathLst>
            </a:custGeom>
            <a:solidFill>
              <a:srgbClr val="4AACC5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6" name="AutoShape 29"/>
            <p:cNvSpPr>
              <a:spLocks noChangeArrowheads="1"/>
            </p:cNvSpPr>
            <p:nvPr/>
          </p:nvSpPr>
          <p:spPr bwMode="auto">
            <a:xfrm>
              <a:off x="2809" y="3532"/>
              <a:ext cx="2684" cy="146"/>
            </a:xfrm>
            <a:custGeom>
              <a:avLst/>
              <a:gdLst>
                <a:gd name="T0" fmla="*/ 2684 w 2684"/>
                <a:gd name="T1" fmla="*/ 73 h 146"/>
                <a:gd name="T2" fmla="*/ 1342 w 2684"/>
                <a:gd name="T3" fmla="*/ 146 h 146"/>
                <a:gd name="T4" fmla="*/ 0 w 2684"/>
                <a:gd name="T5" fmla="*/ 73 h 146"/>
                <a:gd name="T6" fmla="*/ 1342 w 2684"/>
                <a:gd name="T7" fmla="*/ 0 h 14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684"/>
                <a:gd name="T13" fmla="*/ 0 h 146"/>
                <a:gd name="T14" fmla="*/ 2684 w 268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4" h="146">
                  <a:moveTo>
                    <a:pt x="0" y="233171"/>
                  </a:moveTo>
                  <a:lnTo>
                    <a:pt x="4262627" y="233171"/>
                  </a:lnTo>
                  <a:lnTo>
                    <a:pt x="4262627" y="0"/>
                  </a:lnTo>
                  <a:lnTo>
                    <a:pt x="0" y="0"/>
                  </a:lnTo>
                  <a:lnTo>
                    <a:pt x="0" y="233171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6574" name="Rectangle 30"/>
          <p:cNvSpPr>
            <a:spLocks noChangeArrowheads="1"/>
          </p:cNvSpPr>
          <p:nvPr/>
        </p:nvSpPr>
        <p:spPr bwMode="auto">
          <a:xfrm>
            <a:off x="4633913" y="5567363"/>
            <a:ext cx="3167062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ru-RU" sz="1600">
                <a:solidFill>
                  <a:srgbClr val="000000"/>
                </a:solidFill>
                <a:latin typeface="Calibri" charset="0"/>
              </a:rPr>
              <a:t>НА ИЗОЛЯЦИИ. </a:t>
            </a:r>
            <a:r>
              <a:rPr lang="ru-RU" sz="1600">
                <a:solidFill>
                  <a:srgbClr val="FFFFFF"/>
                </a:solidFill>
                <a:latin typeface="Calibri" charset="0"/>
              </a:rPr>
              <a:t>Тренируемся вместе</a:t>
            </a:r>
          </a:p>
        </p:txBody>
      </p:sp>
      <p:grpSp>
        <p:nvGrpSpPr>
          <p:cNvPr id="66575" name="Group 31"/>
          <p:cNvGrpSpPr>
            <a:grpSpLocks/>
          </p:cNvGrpSpPr>
          <p:nvPr/>
        </p:nvGrpSpPr>
        <p:grpSpPr bwMode="auto">
          <a:xfrm>
            <a:off x="4313238" y="5576888"/>
            <a:ext cx="4406900" cy="612775"/>
            <a:chOff x="2717" y="3513"/>
            <a:chExt cx="2776" cy="386"/>
          </a:xfrm>
        </p:grpSpPr>
        <p:sp>
          <p:nvSpPr>
            <p:cNvPr id="66589" name="AutoShape 32"/>
            <p:cNvSpPr>
              <a:spLocks noChangeArrowheads="1"/>
            </p:cNvSpPr>
            <p:nvPr/>
          </p:nvSpPr>
          <p:spPr bwMode="auto">
            <a:xfrm>
              <a:off x="2717" y="3513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146303" y="0"/>
                  </a:moveTo>
                  <a:lnTo>
                    <a:pt x="100071" y="7459"/>
                  </a:lnTo>
                  <a:lnTo>
                    <a:pt x="59911" y="28229"/>
                  </a:lnTo>
                  <a:lnTo>
                    <a:pt x="28236" y="59900"/>
                  </a:lnTo>
                  <a:lnTo>
                    <a:pt x="7461" y="100062"/>
                  </a:lnTo>
                  <a:lnTo>
                    <a:pt x="0" y="146304"/>
                  </a:lnTo>
                  <a:lnTo>
                    <a:pt x="7461" y="192545"/>
                  </a:lnTo>
                  <a:lnTo>
                    <a:pt x="28236" y="232707"/>
                  </a:lnTo>
                  <a:lnTo>
                    <a:pt x="59911" y="264378"/>
                  </a:lnTo>
                  <a:lnTo>
                    <a:pt x="100071" y="285148"/>
                  </a:lnTo>
                  <a:lnTo>
                    <a:pt x="146303" y="292608"/>
                  </a:lnTo>
                  <a:lnTo>
                    <a:pt x="192536" y="285148"/>
                  </a:lnTo>
                  <a:lnTo>
                    <a:pt x="232696" y="264378"/>
                  </a:lnTo>
                  <a:lnTo>
                    <a:pt x="264371" y="232707"/>
                  </a:lnTo>
                  <a:lnTo>
                    <a:pt x="285146" y="192545"/>
                  </a:lnTo>
                  <a:lnTo>
                    <a:pt x="292607" y="146304"/>
                  </a:lnTo>
                  <a:lnTo>
                    <a:pt x="285146" y="100062"/>
                  </a:lnTo>
                  <a:lnTo>
                    <a:pt x="264371" y="59900"/>
                  </a:lnTo>
                  <a:lnTo>
                    <a:pt x="232696" y="28229"/>
                  </a:lnTo>
                  <a:lnTo>
                    <a:pt x="192536" y="7459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0" name="AutoShape 33"/>
            <p:cNvSpPr>
              <a:spLocks noChangeArrowheads="1"/>
            </p:cNvSpPr>
            <p:nvPr/>
          </p:nvSpPr>
          <p:spPr bwMode="auto">
            <a:xfrm>
              <a:off x="2717" y="3513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0" y="146304"/>
                  </a:moveTo>
                  <a:lnTo>
                    <a:pt x="7461" y="100062"/>
                  </a:lnTo>
                  <a:lnTo>
                    <a:pt x="28236" y="59900"/>
                  </a:lnTo>
                  <a:lnTo>
                    <a:pt x="59911" y="28229"/>
                  </a:lnTo>
                  <a:lnTo>
                    <a:pt x="100071" y="7459"/>
                  </a:lnTo>
                  <a:lnTo>
                    <a:pt x="146303" y="0"/>
                  </a:lnTo>
                  <a:lnTo>
                    <a:pt x="192536" y="7459"/>
                  </a:lnTo>
                  <a:lnTo>
                    <a:pt x="232696" y="28229"/>
                  </a:lnTo>
                  <a:lnTo>
                    <a:pt x="264371" y="59900"/>
                  </a:lnTo>
                  <a:lnTo>
                    <a:pt x="285146" y="100062"/>
                  </a:lnTo>
                  <a:lnTo>
                    <a:pt x="292607" y="146304"/>
                  </a:lnTo>
                  <a:lnTo>
                    <a:pt x="285146" y="192545"/>
                  </a:lnTo>
                  <a:lnTo>
                    <a:pt x="264371" y="232707"/>
                  </a:lnTo>
                  <a:lnTo>
                    <a:pt x="232696" y="264378"/>
                  </a:lnTo>
                  <a:lnTo>
                    <a:pt x="192536" y="285148"/>
                  </a:lnTo>
                  <a:lnTo>
                    <a:pt x="146303" y="292608"/>
                  </a:lnTo>
                  <a:lnTo>
                    <a:pt x="100071" y="285148"/>
                  </a:lnTo>
                  <a:lnTo>
                    <a:pt x="59911" y="264378"/>
                  </a:lnTo>
                  <a:lnTo>
                    <a:pt x="28236" y="232707"/>
                  </a:lnTo>
                  <a:lnTo>
                    <a:pt x="7461" y="192545"/>
                  </a:lnTo>
                  <a:lnTo>
                    <a:pt x="0" y="146304"/>
                  </a:lnTo>
                  <a:close/>
                </a:path>
              </a:pathLst>
            </a:custGeom>
            <a:noFill/>
            <a:ln w="25920" cap="flat">
              <a:solidFill>
                <a:srgbClr val="4AACC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1" name="AutoShape 34"/>
            <p:cNvSpPr>
              <a:spLocks noChangeArrowheads="1"/>
            </p:cNvSpPr>
            <p:nvPr/>
          </p:nvSpPr>
          <p:spPr bwMode="auto">
            <a:xfrm>
              <a:off x="2755" y="3753"/>
              <a:ext cx="2739" cy="146"/>
            </a:xfrm>
            <a:custGeom>
              <a:avLst/>
              <a:gdLst>
                <a:gd name="T0" fmla="*/ 2739 w 2739"/>
                <a:gd name="T1" fmla="*/ 73 h 146"/>
                <a:gd name="T2" fmla="*/ 1370 w 2739"/>
                <a:gd name="T3" fmla="*/ 146 h 146"/>
                <a:gd name="T4" fmla="*/ 0 w 2739"/>
                <a:gd name="T5" fmla="*/ 73 h 146"/>
                <a:gd name="T6" fmla="*/ 1370 w 2739"/>
                <a:gd name="T7" fmla="*/ 0 h 14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39"/>
                <a:gd name="T13" fmla="*/ 0 h 146"/>
                <a:gd name="T14" fmla="*/ 2739 w 2739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39" h="146">
                  <a:moveTo>
                    <a:pt x="4349495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49495" y="233172"/>
                  </a:lnTo>
                  <a:lnTo>
                    <a:pt x="4349495" y="0"/>
                  </a:lnTo>
                  <a:close/>
                </a:path>
              </a:pathLst>
            </a:custGeom>
            <a:solidFill>
              <a:srgbClr val="F7954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92" name="AutoShape 35"/>
            <p:cNvSpPr>
              <a:spLocks noChangeArrowheads="1"/>
            </p:cNvSpPr>
            <p:nvPr/>
          </p:nvSpPr>
          <p:spPr bwMode="auto">
            <a:xfrm>
              <a:off x="2755" y="3753"/>
              <a:ext cx="2739" cy="146"/>
            </a:xfrm>
            <a:custGeom>
              <a:avLst/>
              <a:gdLst>
                <a:gd name="T0" fmla="*/ 2739 w 2739"/>
                <a:gd name="T1" fmla="*/ 73 h 146"/>
                <a:gd name="T2" fmla="*/ 1370 w 2739"/>
                <a:gd name="T3" fmla="*/ 146 h 146"/>
                <a:gd name="T4" fmla="*/ 0 w 2739"/>
                <a:gd name="T5" fmla="*/ 73 h 146"/>
                <a:gd name="T6" fmla="*/ 1370 w 2739"/>
                <a:gd name="T7" fmla="*/ 0 h 14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39"/>
                <a:gd name="T13" fmla="*/ 0 h 146"/>
                <a:gd name="T14" fmla="*/ 2739 w 2739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39" h="146">
                  <a:moveTo>
                    <a:pt x="0" y="233172"/>
                  </a:moveTo>
                  <a:lnTo>
                    <a:pt x="4349495" y="233172"/>
                  </a:lnTo>
                  <a:lnTo>
                    <a:pt x="4349495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6576" name="Rectangle 36"/>
          <p:cNvSpPr>
            <a:spLocks noChangeArrowheads="1"/>
          </p:cNvSpPr>
          <p:nvPr/>
        </p:nvSpPr>
        <p:spPr bwMode="auto">
          <a:xfrm>
            <a:off x="4545013" y="5916613"/>
            <a:ext cx="3022600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>
                <a:solidFill>
                  <a:srgbClr val="000000"/>
                </a:solidFill>
                <a:latin typeface="Calibri" charset="0"/>
              </a:rPr>
              <a:t>НА ИЗОЛЯЦИИ. </a:t>
            </a:r>
            <a:r>
              <a:rPr lang="ru-RU" sz="1600">
                <a:solidFill>
                  <a:srgbClr val="FFFFFF"/>
                </a:solidFill>
                <a:latin typeface="Calibri" charset="0"/>
              </a:rPr>
              <a:t>Сказка перед сном</a:t>
            </a:r>
          </a:p>
        </p:txBody>
      </p:sp>
      <p:grpSp>
        <p:nvGrpSpPr>
          <p:cNvPr id="66577" name="Group 37"/>
          <p:cNvGrpSpPr>
            <a:grpSpLocks/>
          </p:cNvGrpSpPr>
          <p:nvPr/>
        </p:nvGrpSpPr>
        <p:grpSpPr bwMode="auto">
          <a:xfrm>
            <a:off x="4179888" y="5929313"/>
            <a:ext cx="4541837" cy="612775"/>
            <a:chOff x="2633" y="3735"/>
            <a:chExt cx="2861" cy="386"/>
          </a:xfrm>
        </p:grpSpPr>
        <p:sp>
          <p:nvSpPr>
            <p:cNvPr id="66585" name="AutoShape 38"/>
            <p:cNvSpPr>
              <a:spLocks noChangeArrowheads="1"/>
            </p:cNvSpPr>
            <p:nvPr/>
          </p:nvSpPr>
          <p:spPr bwMode="auto">
            <a:xfrm>
              <a:off x="2663" y="3735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146303" y="0"/>
                  </a:moveTo>
                  <a:lnTo>
                    <a:pt x="100071" y="7459"/>
                  </a:lnTo>
                  <a:lnTo>
                    <a:pt x="59911" y="28229"/>
                  </a:lnTo>
                  <a:lnTo>
                    <a:pt x="28236" y="59900"/>
                  </a:lnTo>
                  <a:lnTo>
                    <a:pt x="7461" y="100062"/>
                  </a:lnTo>
                  <a:lnTo>
                    <a:pt x="0" y="146303"/>
                  </a:lnTo>
                  <a:lnTo>
                    <a:pt x="7461" y="192545"/>
                  </a:lnTo>
                  <a:lnTo>
                    <a:pt x="28236" y="232707"/>
                  </a:lnTo>
                  <a:lnTo>
                    <a:pt x="59911" y="264378"/>
                  </a:lnTo>
                  <a:lnTo>
                    <a:pt x="100071" y="285148"/>
                  </a:lnTo>
                  <a:lnTo>
                    <a:pt x="146303" y="292607"/>
                  </a:lnTo>
                  <a:lnTo>
                    <a:pt x="192536" y="285148"/>
                  </a:lnTo>
                  <a:lnTo>
                    <a:pt x="232696" y="264378"/>
                  </a:lnTo>
                  <a:lnTo>
                    <a:pt x="264371" y="232707"/>
                  </a:lnTo>
                  <a:lnTo>
                    <a:pt x="285146" y="192545"/>
                  </a:lnTo>
                  <a:lnTo>
                    <a:pt x="292608" y="146303"/>
                  </a:lnTo>
                  <a:lnTo>
                    <a:pt x="285146" y="100062"/>
                  </a:lnTo>
                  <a:lnTo>
                    <a:pt x="264371" y="59900"/>
                  </a:lnTo>
                  <a:lnTo>
                    <a:pt x="232696" y="28229"/>
                  </a:lnTo>
                  <a:lnTo>
                    <a:pt x="192536" y="7459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86" name="AutoShape 39"/>
            <p:cNvSpPr>
              <a:spLocks noChangeArrowheads="1"/>
            </p:cNvSpPr>
            <p:nvPr/>
          </p:nvSpPr>
          <p:spPr bwMode="auto">
            <a:xfrm>
              <a:off x="2663" y="3735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0" y="146303"/>
                  </a:moveTo>
                  <a:lnTo>
                    <a:pt x="7461" y="100062"/>
                  </a:lnTo>
                  <a:lnTo>
                    <a:pt x="28236" y="59900"/>
                  </a:lnTo>
                  <a:lnTo>
                    <a:pt x="59911" y="28229"/>
                  </a:lnTo>
                  <a:lnTo>
                    <a:pt x="100071" y="7459"/>
                  </a:lnTo>
                  <a:lnTo>
                    <a:pt x="146303" y="0"/>
                  </a:lnTo>
                  <a:lnTo>
                    <a:pt x="192536" y="7459"/>
                  </a:lnTo>
                  <a:lnTo>
                    <a:pt x="232696" y="28229"/>
                  </a:lnTo>
                  <a:lnTo>
                    <a:pt x="264371" y="59900"/>
                  </a:lnTo>
                  <a:lnTo>
                    <a:pt x="285146" y="100062"/>
                  </a:lnTo>
                  <a:lnTo>
                    <a:pt x="292608" y="146303"/>
                  </a:lnTo>
                  <a:lnTo>
                    <a:pt x="285146" y="192545"/>
                  </a:lnTo>
                  <a:lnTo>
                    <a:pt x="264371" y="232707"/>
                  </a:lnTo>
                  <a:lnTo>
                    <a:pt x="232696" y="264378"/>
                  </a:lnTo>
                  <a:lnTo>
                    <a:pt x="192536" y="285148"/>
                  </a:lnTo>
                  <a:lnTo>
                    <a:pt x="146303" y="292607"/>
                  </a:lnTo>
                  <a:lnTo>
                    <a:pt x="100071" y="285148"/>
                  </a:lnTo>
                  <a:lnTo>
                    <a:pt x="59911" y="264378"/>
                  </a:lnTo>
                  <a:lnTo>
                    <a:pt x="28236" y="232707"/>
                  </a:lnTo>
                  <a:lnTo>
                    <a:pt x="7461" y="192545"/>
                  </a:lnTo>
                  <a:lnTo>
                    <a:pt x="0" y="146303"/>
                  </a:lnTo>
                  <a:close/>
                </a:path>
              </a:pathLst>
            </a:custGeom>
            <a:noFill/>
            <a:ln w="25920" cap="flat">
              <a:solidFill>
                <a:srgbClr val="F7954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87" name="AutoShape 40"/>
            <p:cNvSpPr>
              <a:spLocks noChangeArrowheads="1"/>
            </p:cNvSpPr>
            <p:nvPr/>
          </p:nvSpPr>
          <p:spPr bwMode="auto">
            <a:xfrm>
              <a:off x="2633" y="3974"/>
              <a:ext cx="2861" cy="147"/>
            </a:xfrm>
            <a:custGeom>
              <a:avLst/>
              <a:gdLst>
                <a:gd name="T0" fmla="*/ 2861 w 2861"/>
                <a:gd name="T1" fmla="*/ 74 h 147"/>
                <a:gd name="T2" fmla="*/ 1431 w 2861"/>
                <a:gd name="T3" fmla="*/ 147 h 147"/>
                <a:gd name="T4" fmla="*/ 0 w 2861"/>
                <a:gd name="T5" fmla="*/ 74 h 147"/>
                <a:gd name="T6" fmla="*/ 1431 w 2861"/>
                <a:gd name="T7" fmla="*/ 0 h 14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861"/>
                <a:gd name="T13" fmla="*/ 0 h 147"/>
                <a:gd name="T14" fmla="*/ 2861 w 2861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61" h="147">
                  <a:moveTo>
                    <a:pt x="4543044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543044" y="234695"/>
                  </a:lnTo>
                  <a:lnTo>
                    <a:pt x="4543044" y="0"/>
                  </a:lnTo>
                  <a:close/>
                </a:path>
              </a:pathLst>
            </a:custGeom>
            <a:solidFill>
              <a:srgbClr val="C0504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88" name="AutoShape 41"/>
            <p:cNvSpPr>
              <a:spLocks noChangeArrowheads="1"/>
            </p:cNvSpPr>
            <p:nvPr/>
          </p:nvSpPr>
          <p:spPr bwMode="auto">
            <a:xfrm>
              <a:off x="2633" y="3974"/>
              <a:ext cx="2861" cy="147"/>
            </a:xfrm>
            <a:custGeom>
              <a:avLst/>
              <a:gdLst>
                <a:gd name="T0" fmla="*/ 2861 w 2861"/>
                <a:gd name="T1" fmla="*/ 74 h 147"/>
                <a:gd name="T2" fmla="*/ 1431 w 2861"/>
                <a:gd name="T3" fmla="*/ 147 h 147"/>
                <a:gd name="T4" fmla="*/ 0 w 2861"/>
                <a:gd name="T5" fmla="*/ 74 h 147"/>
                <a:gd name="T6" fmla="*/ 1431 w 2861"/>
                <a:gd name="T7" fmla="*/ 0 h 14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861"/>
                <a:gd name="T13" fmla="*/ 0 h 147"/>
                <a:gd name="T14" fmla="*/ 2861 w 2861"/>
                <a:gd name="T15" fmla="*/ 147 h 1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61" h="147">
                  <a:moveTo>
                    <a:pt x="0" y="234695"/>
                  </a:moveTo>
                  <a:lnTo>
                    <a:pt x="4543044" y="234695"/>
                  </a:lnTo>
                  <a:lnTo>
                    <a:pt x="4543044" y="0"/>
                  </a:lnTo>
                  <a:lnTo>
                    <a:pt x="0" y="0"/>
                  </a:lnTo>
                  <a:lnTo>
                    <a:pt x="0" y="23469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6578" name="Rectangle 42"/>
          <p:cNvSpPr>
            <a:spLocks noChangeArrowheads="1"/>
          </p:cNvSpPr>
          <p:nvPr/>
        </p:nvSpPr>
        <p:spPr bwMode="auto">
          <a:xfrm>
            <a:off x="4352925" y="6269038"/>
            <a:ext cx="240823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ru-RU" sz="1600">
                <a:solidFill>
                  <a:srgbClr val="000000"/>
                </a:solidFill>
                <a:latin typeface="Calibri" charset="0"/>
              </a:rPr>
              <a:t>НА ИЗОЛЯЦИИ. </a:t>
            </a:r>
            <a:r>
              <a:rPr lang="ru-RU" sz="1600">
                <a:solidFill>
                  <a:srgbClr val="FFFFFF"/>
                </a:solidFill>
                <a:latin typeface="Calibri" charset="0"/>
              </a:rPr>
              <a:t>Один дома.</a:t>
            </a:r>
          </a:p>
        </p:txBody>
      </p:sp>
      <p:grpSp>
        <p:nvGrpSpPr>
          <p:cNvPr id="66579" name="Group 43"/>
          <p:cNvGrpSpPr>
            <a:grpSpLocks/>
          </p:cNvGrpSpPr>
          <p:nvPr/>
        </p:nvGrpSpPr>
        <p:grpSpPr bwMode="auto">
          <a:xfrm>
            <a:off x="1908175" y="4581525"/>
            <a:ext cx="2416175" cy="1989138"/>
            <a:chOff x="1202" y="2886"/>
            <a:chExt cx="1522" cy="1253"/>
          </a:xfrm>
        </p:grpSpPr>
        <p:sp>
          <p:nvSpPr>
            <p:cNvPr id="66582" name="AutoShape 44"/>
            <p:cNvSpPr>
              <a:spLocks noChangeArrowheads="1"/>
            </p:cNvSpPr>
            <p:nvPr/>
          </p:nvSpPr>
          <p:spPr bwMode="auto">
            <a:xfrm>
              <a:off x="2541" y="3956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146304" y="0"/>
                  </a:moveTo>
                  <a:lnTo>
                    <a:pt x="100071" y="7459"/>
                  </a:lnTo>
                  <a:lnTo>
                    <a:pt x="59911" y="28229"/>
                  </a:lnTo>
                  <a:lnTo>
                    <a:pt x="28236" y="59900"/>
                  </a:lnTo>
                  <a:lnTo>
                    <a:pt x="7461" y="100062"/>
                  </a:lnTo>
                  <a:lnTo>
                    <a:pt x="0" y="146304"/>
                  </a:lnTo>
                  <a:lnTo>
                    <a:pt x="7461" y="192545"/>
                  </a:lnTo>
                  <a:lnTo>
                    <a:pt x="28236" y="232707"/>
                  </a:lnTo>
                  <a:lnTo>
                    <a:pt x="59911" y="264378"/>
                  </a:lnTo>
                  <a:lnTo>
                    <a:pt x="100071" y="285148"/>
                  </a:lnTo>
                  <a:lnTo>
                    <a:pt x="146304" y="292608"/>
                  </a:lnTo>
                  <a:lnTo>
                    <a:pt x="192536" y="285148"/>
                  </a:lnTo>
                  <a:lnTo>
                    <a:pt x="232696" y="264378"/>
                  </a:lnTo>
                  <a:lnTo>
                    <a:pt x="264371" y="232707"/>
                  </a:lnTo>
                  <a:lnTo>
                    <a:pt x="285146" y="192545"/>
                  </a:lnTo>
                  <a:lnTo>
                    <a:pt x="292608" y="146304"/>
                  </a:lnTo>
                  <a:lnTo>
                    <a:pt x="285146" y="100062"/>
                  </a:lnTo>
                  <a:lnTo>
                    <a:pt x="264371" y="59900"/>
                  </a:lnTo>
                  <a:lnTo>
                    <a:pt x="232696" y="28229"/>
                  </a:lnTo>
                  <a:lnTo>
                    <a:pt x="192536" y="7459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83" name="AutoShape 45"/>
            <p:cNvSpPr>
              <a:spLocks noChangeArrowheads="1"/>
            </p:cNvSpPr>
            <p:nvPr/>
          </p:nvSpPr>
          <p:spPr bwMode="auto">
            <a:xfrm>
              <a:off x="2541" y="3956"/>
              <a:ext cx="183" cy="183"/>
            </a:xfrm>
            <a:custGeom>
              <a:avLst/>
              <a:gdLst>
                <a:gd name="T0" fmla="*/ 183 w 183"/>
                <a:gd name="T1" fmla="*/ 92 h 183"/>
                <a:gd name="T2" fmla="*/ 92 w 183"/>
                <a:gd name="T3" fmla="*/ 183 h 183"/>
                <a:gd name="T4" fmla="*/ 0 w 183"/>
                <a:gd name="T5" fmla="*/ 92 h 183"/>
                <a:gd name="T6" fmla="*/ 92 w 183"/>
                <a:gd name="T7" fmla="*/ 0 h 1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3"/>
                <a:gd name="T13" fmla="*/ 0 h 183"/>
                <a:gd name="T14" fmla="*/ 183 w 183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183">
                  <a:moveTo>
                    <a:pt x="0" y="146304"/>
                  </a:moveTo>
                  <a:lnTo>
                    <a:pt x="7461" y="100062"/>
                  </a:lnTo>
                  <a:lnTo>
                    <a:pt x="28236" y="59900"/>
                  </a:lnTo>
                  <a:lnTo>
                    <a:pt x="59911" y="28229"/>
                  </a:lnTo>
                  <a:lnTo>
                    <a:pt x="100071" y="7459"/>
                  </a:lnTo>
                  <a:lnTo>
                    <a:pt x="146304" y="0"/>
                  </a:lnTo>
                  <a:lnTo>
                    <a:pt x="192536" y="7459"/>
                  </a:lnTo>
                  <a:lnTo>
                    <a:pt x="232696" y="28229"/>
                  </a:lnTo>
                  <a:lnTo>
                    <a:pt x="264371" y="59900"/>
                  </a:lnTo>
                  <a:lnTo>
                    <a:pt x="285146" y="100062"/>
                  </a:lnTo>
                  <a:lnTo>
                    <a:pt x="292608" y="146304"/>
                  </a:lnTo>
                  <a:lnTo>
                    <a:pt x="285146" y="192545"/>
                  </a:lnTo>
                  <a:lnTo>
                    <a:pt x="264371" y="232707"/>
                  </a:lnTo>
                  <a:lnTo>
                    <a:pt x="232696" y="264378"/>
                  </a:lnTo>
                  <a:lnTo>
                    <a:pt x="192536" y="285148"/>
                  </a:lnTo>
                  <a:lnTo>
                    <a:pt x="146304" y="292608"/>
                  </a:lnTo>
                  <a:lnTo>
                    <a:pt x="100071" y="285148"/>
                  </a:lnTo>
                  <a:lnTo>
                    <a:pt x="59911" y="264378"/>
                  </a:lnTo>
                  <a:lnTo>
                    <a:pt x="28236" y="232707"/>
                  </a:lnTo>
                  <a:lnTo>
                    <a:pt x="7461" y="192545"/>
                  </a:lnTo>
                  <a:lnTo>
                    <a:pt x="0" y="146304"/>
                  </a:lnTo>
                  <a:close/>
                </a:path>
              </a:pathLst>
            </a:custGeom>
            <a:noFill/>
            <a:ln w="25920" cap="flat">
              <a:solidFill>
                <a:srgbClr val="C0504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6584" name="Picture 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02" y="2886"/>
              <a:ext cx="1510" cy="1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66580" name="Rectangle 47"/>
          <p:cNvSpPr>
            <a:spLocks noChangeArrowheads="1"/>
          </p:cNvSpPr>
          <p:nvPr/>
        </p:nvSpPr>
        <p:spPr bwMode="auto">
          <a:xfrm>
            <a:off x="474663" y="4527550"/>
            <a:ext cx="2058987" cy="220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Вебинары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Он-лайн беседы  Конкурсы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Мультфильмы  Уроки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Он-лайн-тренировки  Страницы в соцсетях</a:t>
            </a:r>
          </a:p>
        </p:txBody>
      </p:sp>
      <p:pic>
        <p:nvPicPr>
          <p:cNvPr id="66581" name="Picture 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8" y="1457325"/>
            <a:ext cx="1593850" cy="96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68611" name="Group 2"/>
          <p:cNvGrpSpPr>
            <a:grpSpLocks/>
          </p:cNvGrpSpPr>
          <p:nvPr/>
        </p:nvGrpSpPr>
        <p:grpSpPr bwMode="auto">
          <a:xfrm>
            <a:off x="2111375" y="554038"/>
            <a:ext cx="6484938" cy="3919537"/>
            <a:chOff x="1330" y="349"/>
            <a:chExt cx="4085" cy="2469"/>
          </a:xfrm>
        </p:grpSpPr>
        <p:pic>
          <p:nvPicPr>
            <p:cNvPr id="6862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" y="349"/>
              <a:ext cx="4085" cy="24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862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9" y="449"/>
              <a:ext cx="3772" cy="21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146425" y="4460875"/>
            <a:ext cx="4243388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900" b="1" smtClean="0">
                <a:latin typeface="Calibri" panose="020F0502020204030204" pitchFamily="34" charset="0"/>
              </a:rPr>
              <a:t>Pilot Study Phase 3_RUSSIA</a:t>
            </a:r>
          </a:p>
          <a:p>
            <a:pPr marL="1588" algn="ctr" eaLnBrk="1" hangingPunct="1">
              <a:spcBef>
                <a:spcPts val="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900" b="1" smtClean="0">
                <a:latin typeface="Calibri" panose="020F0502020204030204" pitchFamily="34" charset="0"/>
              </a:rPr>
              <a:t>On-line Training 18/11/2020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565150" y="5408613"/>
            <a:ext cx="24241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60350" algn="ctr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latin typeface="Calibri" panose="020F0502020204030204" pitchFamily="34" charset="0"/>
              </a:rPr>
              <a:t>SUNRISE Leadership  Executive</a:t>
            </a:r>
          </a:p>
          <a:p>
            <a:pPr marL="12700"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latin typeface="Calibri" panose="020F0502020204030204" pitchFamily="34" charset="0"/>
              </a:rPr>
              <a:t>University of Wollongong  </a:t>
            </a:r>
            <a:r>
              <a:rPr lang="ru-RU" i="1" smtClean="0">
                <a:latin typeface="Calibri" panose="020F0502020204030204" pitchFamily="34" charset="0"/>
              </a:rPr>
              <a:t>Professor Antony Okely  (Australia)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222625" y="5310188"/>
            <a:ext cx="32607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7150" algn="ctr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latin typeface="Calibri" panose="020F0502020204030204" pitchFamily="34" charset="0"/>
              </a:rPr>
              <a:t>NATIONAL MEDICAL RESEARCH  CENTER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latin typeface="Calibri" panose="020F0502020204030204" pitchFamily="34" charset="0"/>
              </a:rPr>
              <a:t>FOR THERAPY AND PREVENTIVE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latin typeface="Calibri" panose="020F0502020204030204" pitchFamily="34" charset="0"/>
              </a:rPr>
              <a:t>MEDICINE</a:t>
            </a:r>
          </a:p>
          <a:p>
            <a:pPr marL="17463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mtClean="0">
                <a:latin typeface="Calibri" panose="020F0502020204030204" pitchFamily="34" charset="0"/>
              </a:rPr>
              <a:t>Anna Kontsevaya (Moscow, Russia)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6823075" y="5454650"/>
            <a:ext cx="20335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2700" algn="ctr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latin typeface="Calibri" panose="020F0502020204030204" pitchFamily="34" charset="0"/>
              </a:rPr>
              <a:t>TVER STATE MEDICAL  UNIVERSITY</a:t>
            </a:r>
          </a:p>
          <a:p>
            <a:pPr marL="352425"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i="1" smtClean="0">
                <a:latin typeface="Calibri" panose="020F0502020204030204" pitchFamily="34" charset="0"/>
              </a:rPr>
              <a:t>Alla Solovyeva  (Tver, Russia)</a:t>
            </a:r>
          </a:p>
        </p:txBody>
      </p:sp>
      <p:pic>
        <p:nvPicPr>
          <p:cNvPr id="686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75" y="4143375"/>
            <a:ext cx="1077913" cy="110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861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238" y="2682875"/>
            <a:ext cx="1154112" cy="1296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861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563" y="53975"/>
            <a:ext cx="1176337" cy="1255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8619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26988" y="61913"/>
            <a:ext cx="9090025" cy="1157287"/>
          </a:xfrm>
        </p:spPr>
        <p:txBody>
          <a:bodyPr tIns="12240"/>
          <a:lstStyle/>
          <a:p>
            <a:pPr marL="1317625"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 sz="3100" b="1" smtClean="0">
                <a:solidFill>
                  <a:srgbClr val="00AF50"/>
                </a:solidFill>
              </a:rPr>
              <a:t>23.11.2020 СТАРТ ПРОЕКТА В ДЕТСКИХ САДАХ</a:t>
            </a:r>
            <a:br>
              <a:rPr lang="ru-RU" sz="3100" b="1" smtClean="0">
                <a:solidFill>
                  <a:srgbClr val="00AF50"/>
                </a:solidFill>
              </a:rPr>
            </a:br>
            <a:r>
              <a:rPr lang="ru-RU" sz="3100" b="1" smtClean="0">
                <a:solidFill>
                  <a:srgbClr val="00AF50"/>
                </a:solidFill>
              </a:rPr>
              <a:t>«НЕДЕЛИ ЗДОРОВЬЯ»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ChangeArrowheads="1"/>
          </p:cNvSpPr>
          <p:nvPr/>
        </p:nvSpPr>
        <p:spPr bwMode="auto">
          <a:xfrm>
            <a:off x="536575" y="1608138"/>
            <a:ext cx="143510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355600" indent="-3429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55600" algn="l"/>
                <a:tab pos="449263" algn="l"/>
                <a:tab pos="898525" algn="l"/>
                <a:tab pos="1347788" algn="l"/>
              </a:tabLst>
            </a:pPr>
            <a:r>
              <a:rPr lang="ru-RU" sz="3200">
                <a:solidFill>
                  <a:srgbClr val="000000"/>
                </a:solidFill>
                <a:latin typeface="Calibri" charset="0"/>
              </a:rPr>
              <a:t>Цель -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466725"/>
            <a:ext cx="5870575" cy="1157288"/>
          </a:xfrm>
        </p:spPr>
        <p:txBody>
          <a:bodyPr tIns="12240"/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3100" b="1" smtClean="0">
                <a:solidFill>
                  <a:srgbClr val="00AF50"/>
                </a:solidFill>
              </a:rPr>
              <a:t>СТАРТ ПРОЕКТА В ДЕТСКИХ САДАХ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130425" y="939800"/>
            <a:ext cx="62309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24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57175" algn="ctr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100" b="1" smtClean="0">
                <a:solidFill>
                  <a:srgbClr val="00AF50"/>
                </a:solidFill>
                <a:latin typeface="Calibri" panose="020F0502020204030204" pitchFamily="34" charset="0"/>
              </a:rPr>
              <a:t>«НЕДЕЛИ ЗДОРОВЬЯ»</a:t>
            </a:r>
          </a:p>
          <a:p>
            <a:pPr marL="12700" eaLnBrk="1" hangingPunct="1">
              <a:spcBef>
                <a:spcPts val="13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solidFill>
                  <a:srgbClr val="6F2F9F"/>
                </a:solidFill>
                <a:latin typeface="Calibri" panose="020F0502020204030204" pitchFamily="34" charset="0"/>
              </a:rPr>
              <a:t>Цель – формирование у детей осознанного отношения к  здоровью и умению оберегать его, формирование знаний по  здоровому образу жизни.</a:t>
            </a:r>
          </a:p>
        </p:txBody>
      </p:sp>
      <p:grpSp>
        <p:nvGrpSpPr>
          <p:cNvPr id="70661" name="Group 4"/>
          <p:cNvGrpSpPr>
            <a:grpSpLocks/>
          </p:cNvGrpSpPr>
          <p:nvPr/>
        </p:nvGrpSpPr>
        <p:grpSpPr bwMode="auto">
          <a:xfrm>
            <a:off x="3117850" y="2638425"/>
            <a:ext cx="5248275" cy="300038"/>
            <a:chOff x="1964" y="1662"/>
            <a:chExt cx="3306" cy="189"/>
          </a:xfrm>
        </p:grpSpPr>
        <p:sp>
          <p:nvSpPr>
            <p:cNvPr id="70718" name="AutoShape 5"/>
            <p:cNvSpPr>
              <a:spLocks noChangeArrowheads="1"/>
            </p:cNvSpPr>
            <p:nvPr/>
          </p:nvSpPr>
          <p:spPr bwMode="auto">
            <a:xfrm>
              <a:off x="2059" y="1662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0"/>
                  </a:moveTo>
                  <a:lnTo>
                    <a:pt x="150876" y="0"/>
                  </a:lnTo>
                  <a:lnTo>
                    <a:pt x="0" y="150876"/>
                  </a:lnTo>
                  <a:lnTo>
                    <a:pt x="150876" y="301752"/>
                  </a:lnTo>
                  <a:lnTo>
                    <a:pt x="5099304" y="301752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9BBA58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9" name="AutoShape 6"/>
            <p:cNvSpPr>
              <a:spLocks noChangeArrowheads="1"/>
            </p:cNvSpPr>
            <p:nvPr/>
          </p:nvSpPr>
          <p:spPr bwMode="auto">
            <a:xfrm>
              <a:off x="2059" y="1662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301752"/>
                  </a:moveTo>
                  <a:lnTo>
                    <a:pt x="150876" y="301752"/>
                  </a:lnTo>
                  <a:lnTo>
                    <a:pt x="0" y="150876"/>
                  </a:lnTo>
                  <a:lnTo>
                    <a:pt x="150876" y="0"/>
                  </a:lnTo>
                  <a:lnTo>
                    <a:pt x="5099304" y="0"/>
                  </a:lnTo>
                  <a:lnTo>
                    <a:pt x="5099304" y="301752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20" name="AutoShape 7"/>
            <p:cNvSpPr>
              <a:spLocks noChangeArrowheads="1"/>
            </p:cNvSpPr>
            <p:nvPr/>
          </p:nvSpPr>
          <p:spPr bwMode="auto">
            <a:xfrm>
              <a:off x="1964" y="1662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150875" y="0"/>
                  </a:moveTo>
                  <a:lnTo>
                    <a:pt x="103193" y="7693"/>
                  </a:lnTo>
                  <a:lnTo>
                    <a:pt x="61776" y="29114"/>
                  </a:lnTo>
                  <a:lnTo>
                    <a:pt x="29114" y="61776"/>
                  </a:lnTo>
                  <a:lnTo>
                    <a:pt x="7693" y="103193"/>
                  </a:lnTo>
                  <a:lnTo>
                    <a:pt x="0" y="150876"/>
                  </a:lnTo>
                  <a:lnTo>
                    <a:pt x="7693" y="198558"/>
                  </a:lnTo>
                  <a:lnTo>
                    <a:pt x="29114" y="239975"/>
                  </a:lnTo>
                  <a:lnTo>
                    <a:pt x="61776" y="272637"/>
                  </a:lnTo>
                  <a:lnTo>
                    <a:pt x="103193" y="294058"/>
                  </a:lnTo>
                  <a:lnTo>
                    <a:pt x="150875" y="301752"/>
                  </a:lnTo>
                  <a:lnTo>
                    <a:pt x="198558" y="294058"/>
                  </a:lnTo>
                  <a:lnTo>
                    <a:pt x="239975" y="272637"/>
                  </a:lnTo>
                  <a:lnTo>
                    <a:pt x="272637" y="239975"/>
                  </a:lnTo>
                  <a:lnTo>
                    <a:pt x="294058" y="198558"/>
                  </a:lnTo>
                  <a:lnTo>
                    <a:pt x="301752" y="150876"/>
                  </a:lnTo>
                  <a:lnTo>
                    <a:pt x="294058" y="103193"/>
                  </a:lnTo>
                  <a:lnTo>
                    <a:pt x="272637" y="61776"/>
                  </a:lnTo>
                  <a:lnTo>
                    <a:pt x="239975" y="29114"/>
                  </a:lnTo>
                  <a:lnTo>
                    <a:pt x="198558" y="769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D4DFC4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21" name="AutoShape 8"/>
            <p:cNvSpPr>
              <a:spLocks noChangeArrowheads="1"/>
            </p:cNvSpPr>
            <p:nvPr/>
          </p:nvSpPr>
          <p:spPr bwMode="auto">
            <a:xfrm>
              <a:off x="1964" y="1662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0" y="150876"/>
                  </a:moveTo>
                  <a:lnTo>
                    <a:pt x="7693" y="103193"/>
                  </a:lnTo>
                  <a:lnTo>
                    <a:pt x="29114" y="61776"/>
                  </a:lnTo>
                  <a:lnTo>
                    <a:pt x="61776" y="29114"/>
                  </a:lnTo>
                  <a:lnTo>
                    <a:pt x="103193" y="7693"/>
                  </a:lnTo>
                  <a:lnTo>
                    <a:pt x="150875" y="0"/>
                  </a:lnTo>
                  <a:lnTo>
                    <a:pt x="198558" y="7693"/>
                  </a:lnTo>
                  <a:lnTo>
                    <a:pt x="239975" y="29114"/>
                  </a:lnTo>
                  <a:lnTo>
                    <a:pt x="272637" y="61776"/>
                  </a:lnTo>
                  <a:lnTo>
                    <a:pt x="294058" y="103193"/>
                  </a:lnTo>
                  <a:lnTo>
                    <a:pt x="301752" y="150876"/>
                  </a:lnTo>
                  <a:lnTo>
                    <a:pt x="294058" y="198558"/>
                  </a:lnTo>
                  <a:lnTo>
                    <a:pt x="272637" y="239975"/>
                  </a:lnTo>
                  <a:lnTo>
                    <a:pt x="239975" y="272637"/>
                  </a:lnTo>
                  <a:lnTo>
                    <a:pt x="198558" y="294058"/>
                  </a:lnTo>
                  <a:lnTo>
                    <a:pt x="150875" y="301752"/>
                  </a:lnTo>
                  <a:lnTo>
                    <a:pt x="103193" y="294058"/>
                  </a:lnTo>
                  <a:lnTo>
                    <a:pt x="61776" y="272637"/>
                  </a:lnTo>
                  <a:lnTo>
                    <a:pt x="29114" y="239975"/>
                  </a:lnTo>
                  <a:lnTo>
                    <a:pt x="7693" y="198558"/>
                  </a:lnTo>
                  <a:lnTo>
                    <a:pt x="0" y="150876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2" name="Group 9"/>
          <p:cNvGrpSpPr>
            <a:grpSpLocks/>
          </p:cNvGrpSpPr>
          <p:nvPr/>
        </p:nvGrpSpPr>
        <p:grpSpPr bwMode="auto">
          <a:xfrm>
            <a:off x="3117850" y="3030538"/>
            <a:ext cx="5248275" cy="693737"/>
            <a:chOff x="1964" y="1909"/>
            <a:chExt cx="3306" cy="437"/>
          </a:xfrm>
        </p:grpSpPr>
        <p:sp>
          <p:nvSpPr>
            <p:cNvPr id="70710" name="AutoShape 10"/>
            <p:cNvSpPr>
              <a:spLocks noChangeArrowheads="1"/>
            </p:cNvSpPr>
            <p:nvPr/>
          </p:nvSpPr>
          <p:spPr bwMode="auto">
            <a:xfrm>
              <a:off x="2027" y="1924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0"/>
                  </a:moveTo>
                  <a:lnTo>
                    <a:pt x="151637" y="0"/>
                  </a:lnTo>
                  <a:lnTo>
                    <a:pt x="0" y="151637"/>
                  </a:lnTo>
                  <a:lnTo>
                    <a:pt x="151637" y="303275"/>
                  </a:lnTo>
                  <a:lnTo>
                    <a:pt x="5099304" y="303275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79B85A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1" name="AutoShape 11"/>
            <p:cNvSpPr>
              <a:spLocks noChangeArrowheads="1"/>
            </p:cNvSpPr>
            <p:nvPr/>
          </p:nvSpPr>
          <p:spPr bwMode="auto">
            <a:xfrm>
              <a:off x="2027" y="1924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303275"/>
                  </a:moveTo>
                  <a:lnTo>
                    <a:pt x="151637" y="303275"/>
                  </a:lnTo>
                  <a:lnTo>
                    <a:pt x="0" y="151637"/>
                  </a:lnTo>
                  <a:lnTo>
                    <a:pt x="151637" y="0"/>
                  </a:lnTo>
                  <a:lnTo>
                    <a:pt x="5099304" y="0"/>
                  </a:lnTo>
                  <a:lnTo>
                    <a:pt x="5099304" y="30327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2" name="AutoShape 12"/>
            <p:cNvSpPr>
              <a:spLocks noChangeArrowheads="1"/>
            </p:cNvSpPr>
            <p:nvPr/>
          </p:nvSpPr>
          <p:spPr bwMode="auto">
            <a:xfrm>
              <a:off x="1964" y="1909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150875" y="0"/>
                  </a:moveTo>
                  <a:lnTo>
                    <a:pt x="103193" y="7735"/>
                  </a:lnTo>
                  <a:lnTo>
                    <a:pt x="61776" y="29272"/>
                  </a:lnTo>
                  <a:lnTo>
                    <a:pt x="29114" y="62106"/>
                  </a:lnTo>
                  <a:lnTo>
                    <a:pt x="7693" y="103729"/>
                  </a:lnTo>
                  <a:lnTo>
                    <a:pt x="0" y="151637"/>
                  </a:lnTo>
                  <a:lnTo>
                    <a:pt x="7693" y="199546"/>
                  </a:lnTo>
                  <a:lnTo>
                    <a:pt x="29114" y="241169"/>
                  </a:lnTo>
                  <a:lnTo>
                    <a:pt x="61776" y="274003"/>
                  </a:lnTo>
                  <a:lnTo>
                    <a:pt x="103193" y="295540"/>
                  </a:lnTo>
                  <a:lnTo>
                    <a:pt x="150875" y="303275"/>
                  </a:lnTo>
                  <a:lnTo>
                    <a:pt x="198558" y="295540"/>
                  </a:lnTo>
                  <a:lnTo>
                    <a:pt x="239975" y="274003"/>
                  </a:lnTo>
                  <a:lnTo>
                    <a:pt x="272637" y="241169"/>
                  </a:lnTo>
                  <a:lnTo>
                    <a:pt x="294058" y="199546"/>
                  </a:lnTo>
                  <a:lnTo>
                    <a:pt x="301752" y="151637"/>
                  </a:lnTo>
                  <a:lnTo>
                    <a:pt x="294058" y="103729"/>
                  </a:lnTo>
                  <a:lnTo>
                    <a:pt x="272637" y="62106"/>
                  </a:lnTo>
                  <a:lnTo>
                    <a:pt x="239975" y="29272"/>
                  </a:lnTo>
                  <a:lnTo>
                    <a:pt x="198558" y="7735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ADFC4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3" name="AutoShape 13"/>
            <p:cNvSpPr>
              <a:spLocks noChangeArrowheads="1"/>
            </p:cNvSpPr>
            <p:nvPr/>
          </p:nvSpPr>
          <p:spPr bwMode="auto">
            <a:xfrm>
              <a:off x="1964" y="1909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0" y="151637"/>
                  </a:moveTo>
                  <a:lnTo>
                    <a:pt x="7693" y="103729"/>
                  </a:lnTo>
                  <a:lnTo>
                    <a:pt x="29114" y="62106"/>
                  </a:lnTo>
                  <a:lnTo>
                    <a:pt x="61776" y="29272"/>
                  </a:lnTo>
                  <a:lnTo>
                    <a:pt x="103193" y="7735"/>
                  </a:lnTo>
                  <a:lnTo>
                    <a:pt x="150875" y="0"/>
                  </a:lnTo>
                  <a:lnTo>
                    <a:pt x="198558" y="7735"/>
                  </a:lnTo>
                  <a:lnTo>
                    <a:pt x="239975" y="29272"/>
                  </a:lnTo>
                  <a:lnTo>
                    <a:pt x="272637" y="62106"/>
                  </a:lnTo>
                  <a:lnTo>
                    <a:pt x="294058" y="103729"/>
                  </a:lnTo>
                  <a:lnTo>
                    <a:pt x="301752" y="151637"/>
                  </a:lnTo>
                  <a:lnTo>
                    <a:pt x="294058" y="199546"/>
                  </a:lnTo>
                  <a:lnTo>
                    <a:pt x="272637" y="241169"/>
                  </a:lnTo>
                  <a:lnTo>
                    <a:pt x="239975" y="274003"/>
                  </a:lnTo>
                  <a:lnTo>
                    <a:pt x="198558" y="295540"/>
                  </a:lnTo>
                  <a:lnTo>
                    <a:pt x="150875" y="303275"/>
                  </a:lnTo>
                  <a:lnTo>
                    <a:pt x="103193" y="295540"/>
                  </a:lnTo>
                  <a:lnTo>
                    <a:pt x="61776" y="274003"/>
                  </a:lnTo>
                  <a:lnTo>
                    <a:pt x="29114" y="241169"/>
                  </a:lnTo>
                  <a:lnTo>
                    <a:pt x="7693" y="199546"/>
                  </a:lnTo>
                  <a:lnTo>
                    <a:pt x="0" y="151637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4" name="AutoShape 14"/>
            <p:cNvSpPr>
              <a:spLocks noChangeArrowheads="1"/>
            </p:cNvSpPr>
            <p:nvPr/>
          </p:nvSpPr>
          <p:spPr bwMode="auto">
            <a:xfrm>
              <a:off x="2059" y="2157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0"/>
                  </a:moveTo>
                  <a:lnTo>
                    <a:pt x="150876" y="0"/>
                  </a:lnTo>
                  <a:lnTo>
                    <a:pt x="0" y="150875"/>
                  </a:lnTo>
                  <a:lnTo>
                    <a:pt x="150876" y="301752"/>
                  </a:lnTo>
                  <a:lnTo>
                    <a:pt x="5099304" y="301752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5BB65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5" name="AutoShape 15"/>
            <p:cNvSpPr>
              <a:spLocks noChangeArrowheads="1"/>
            </p:cNvSpPr>
            <p:nvPr/>
          </p:nvSpPr>
          <p:spPr bwMode="auto">
            <a:xfrm>
              <a:off x="2059" y="2157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301752"/>
                  </a:moveTo>
                  <a:lnTo>
                    <a:pt x="150876" y="301752"/>
                  </a:lnTo>
                  <a:lnTo>
                    <a:pt x="0" y="150875"/>
                  </a:lnTo>
                  <a:lnTo>
                    <a:pt x="150876" y="0"/>
                  </a:lnTo>
                  <a:lnTo>
                    <a:pt x="5099304" y="0"/>
                  </a:lnTo>
                  <a:lnTo>
                    <a:pt x="5099304" y="301752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6" name="AutoShape 16"/>
            <p:cNvSpPr>
              <a:spLocks noChangeArrowheads="1"/>
            </p:cNvSpPr>
            <p:nvPr/>
          </p:nvSpPr>
          <p:spPr bwMode="auto">
            <a:xfrm>
              <a:off x="1964" y="2157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150875" y="0"/>
                  </a:moveTo>
                  <a:lnTo>
                    <a:pt x="103193" y="7693"/>
                  </a:lnTo>
                  <a:lnTo>
                    <a:pt x="61776" y="29114"/>
                  </a:lnTo>
                  <a:lnTo>
                    <a:pt x="29114" y="61776"/>
                  </a:lnTo>
                  <a:lnTo>
                    <a:pt x="7693" y="103193"/>
                  </a:lnTo>
                  <a:lnTo>
                    <a:pt x="0" y="150875"/>
                  </a:lnTo>
                  <a:lnTo>
                    <a:pt x="7693" y="198558"/>
                  </a:lnTo>
                  <a:lnTo>
                    <a:pt x="29114" y="239975"/>
                  </a:lnTo>
                  <a:lnTo>
                    <a:pt x="61776" y="272637"/>
                  </a:lnTo>
                  <a:lnTo>
                    <a:pt x="103193" y="294058"/>
                  </a:lnTo>
                  <a:lnTo>
                    <a:pt x="150875" y="301752"/>
                  </a:lnTo>
                  <a:lnTo>
                    <a:pt x="198558" y="294058"/>
                  </a:lnTo>
                  <a:lnTo>
                    <a:pt x="239975" y="272637"/>
                  </a:lnTo>
                  <a:lnTo>
                    <a:pt x="272637" y="239975"/>
                  </a:lnTo>
                  <a:lnTo>
                    <a:pt x="294058" y="198558"/>
                  </a:lnTo>
                  <a:lnTo>
                    <a:pt x="301752" y="150875"/>
                  </a:lnTo>
                  <a:lnTo>
                    <a:pt x="294058" y="103193"/>
                  </a:lnTo>
                  <a:lnTo>
                    <a:pt x="272637" y="61776"/>
                  </a:lnTo>
                  <a:lnTo>
                    <a:pt x="239975" y="29114"/>
                  </a:lnTo>
                  <a:lnTo>
                    <a:pt x="198558" y="769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4DEC5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7" name="AutoShape 17"/>
            <p:cNvSpPr>
              <a:spLocks noChangeArrowheads="1"/>
            </p:cNvSpPr>
            <p:nvPr/>
          </p:nvSpPr>
          <p:spPr bwMode="auto">
            <a:xfrm>
              <a:off x="1964" y="2157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0" y="150875"/>
                  </a:moveTo>
                  <a:lnTo>
                    <a:pt x="7693" y="103193"/>
                  </a:lnTo>
                  <a:lnTo>
                    <a:pt x="29114" y="61776"/>
                  </a:lnTo>
                  <a:lnTo>
                    <a:pt x="61776" y="29114"/>
                  </a:lnTo>
                  <a:lnTo>
                    <a:pt x="103193" y="7693"/>
                  </a:lnTo>
                  <a:lnTo>
                    <a:pt x="150875" y="0"/>
                  </a:lnTo>
                  <a:lnTo>
                    <a:pt x="198558" y="7693"/>
                  </a:lnTo>
                  <a:lnTo>
                    <a:pt x="239975" y="29114"/>
                  </a:lnTo>
                  <a:lnTo>
                    <a:pt x="272637" y="61776"/>
                  </a:lnTo>
                  <a:lnTo>
                    <a:pt x="294058" y="103193"/>
                  </a:lnTo>
                  <a:lnTo>
                    <a:pt x="301752" y="150875"/>
                  </a:lnTo>
                  <a:lnTo>
                    <a:pt x="294058" y="198558"/>
                  </a:lnTo>
                  <a:lnTo>
                    <a:pt x="272637" y="239975"/>
                  </a:lnTo>
                  <a:lnTo>
                    <a:pt x="239975" y="272637"/>
                  </a:lnTo>
                  <a:lnTo>
                    <a:pt x="198558" y="294058"/>
                  </a:lnTo>
                  <a:lnTo>
                    <a:pt x="150875" y="301752"/>
                  </a:lnTo>
                  <a:lnTo>
                    <a:pt x="103193" y="294058"/>
                  </a:lnTo>
                  <a:lnTo>
                    <a:pt x="61776" y="272637"/>
                  </a:lnTo>
                  <a:lnTo>
                    <a:pt x="29114" y="239975"/>
                  </a:lnTo>
                  <a:lnTo>
                    <a:pt x="7693" y="198558"/>
                  </a:lnTo>
                  <a:lnTo>
                    <a:pt x="0" y="15087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3" name="Group 18"/>
          <p:cNvGrpSpPr>
            <a:grpSpLocks/>
          </p:cNvGrpSpPr>
          <p:nvPr/>
        </p:nvGrpSpPr>
        <p:grpSpPr bwMode="auto">
          <a:xfrm>
            <a:off x="3117850" y="3814763"/>
            <a:ext cx="5248275" cy="301625"/>
            <a:chOff x="1964" y="2403"/>
            <a:chExt cx="3306" cy="190"/>
          </a:xfrm>
        </p:grpSpPr>
        <p:sp>
          <p:nvSpPr>
            <p:cNvPr id="70706" name="AutoShape 19"/>
            <p:cNvSpPr>
              <a:spLocks noChangeArrowheads="1"/>
            </p:cNvSpPr>
            <p:nvPr/>
          </p:nvSpPr>
          <p:spPr bwMode="auto">
            <a:xfrm>
              <a:off x="2059" y="2403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0"/>
                  </a:moveTo>
                  <a:lnTo>
                    <a:pt x="151637" y="0"/>
                  </a:lnTo>
                  <a:lnTo>
                    <a:pt x="0" y="151638"/>
                  </a:lnTo>
                  <a:lnTo>
                    <a:pt x="151637" y="303276"/>
                  </a:lnTo>
                  <a:lnTo>
                    <a:pt x="5099304" y="303276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5CB37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7" name="AutoShape 20"/>
            <p:cNvSpPr>
              <a:spLocks noChangeArrowheads="1"/>
            </p:cNvSpPr>
            <p:nvPr/>
          </p:nvSpPr>
          <p:spPr bwMode="auto">
            <a:xfrm>
              <a:off x="2059" y="2403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303276"/>
                  </a:moveTo>
                  <a:lnTo>
                    <a:pt x="151637" y="303276"/>
                  </a:lnTo>
                  <a:lnTo>
                    <a:pt x="0" y="151638"/>
                  </a:lnTo>
                  <a:lnTo>
                    <a:pt x="151637" y="0"/>
                  </a:lnTo>
                  <a:lnTo>
                    <a:pt x="5099304" y="0"/>
                  </a:lnTo>
                  <a:lnTo>
                    <a:pt x="5099304" y="303276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8" name="AutoShape 21"/>
            <p:cNvSpPr>
              <a:spLocks noChangeArrowheads="1"/>
            </p:cNvSpPr>
            <p:nvPr/>
          </p:nvSpPr>
          <p:spPr bwMode="auto">
            <a:xfrm>
              <a:off x="1964" y="2403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150875" y="0"/>
                  </a:moveTo>
                  <a:lnTo>
                    <a:pt x="103193" y="7735"/>
                  </a:lnTo>
                  <a:lnTo>
                    <a:pt x="61776" y="29272"/>
                  </a:lnTo>
                  <a:lnTo>
                    <a:pt x="29114" y="62106"/>
                  </a:lnTo>
                  <a:lnTo>
                    <a:pt x="7693" y="103729"/>
                  </a:lnTo>
                  <a:lnTo>
                    <a:pt x="0" y="151638"/>
                  </a:lnTo>
                  <a:lnTo>
                    <a:pt x="7693" y="199546"/>
                  </a:lnTo>
                  <a:lnTo>
                    <a:pt x="29114" y="241169"/>
                  </a:lnTo>
                  <a:lnTo>
                    <a:pt x="61776" y="274003"/>
                  </a:lnTo>
                  <a:lnTo>
                    <a:pt x="103193" y="295540"/>
                  </a:lnTo>
                  <a:lnTo>
                    <a:pt x="150875" y="303276"/>
                  </a:lnTo>
                  <a:lnTo>
                    <a:pt x="198558" y="295540"/>
                  </a:lnTo>
                  <a:lnTo>
                    <a:pt x="239975" y="274003"/>
                  </a:lnTo>
                  <a:lnTo>
                    <a:pt x="272637" y="241169"/>
                  </a:lnTo>
                  <a:lnTo>
                    <a:pt x="294058" y="199546"/>
                  </a:lnTo>
                  <a:lnTo>
                    <a:pt x="301752" y="151638"/>
                  </a:lnTo>
                  <a:lnTo>
                    <a:pt x="294058" y="103729"/>
                  </a:lnTo>
                  <a:lnTo>
                    <a:pt x="272637" y="62106"/>
                  </a:lnTo>
                  <a:lnTo>
                    <a:pt x="239975" y="29272"/>
                  </a:lnTo>
                  <a:lnTo>
                    <a:pt x="198558" y="7735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4DDCE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9" name="AutoShape 22"/>
            <p:cNvSpPr>
              <a:spLocks noChangeArrowheads="1"/>
            </p:cNvSpPr>
            <p:nvPr/>
          </p:nvSpPr>
          <p:spPr bwMode="auto">
            <a:xfrm>
              <a:off x="1964" y="2403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0" y="151638"/>
                  </a:moveTo>
                  <a:lnTo>
                    <a:pt x="7693" y="103729"/>
                  </a:lnTo>
                  <a:lnTo>
                    <a:pt x="29114" y="62106"/>
                  </a:lnTo>
                  <a:lnTo>
                    <a:pt x="61776" y="29272"/>
                  </a:lnTo>
                  <a:lnTo>
                    <a:pt x="103193" y="7735"/>
                  </a:lnTo>
                  <a:lnTo>
                    <a:pt x="150875" y="0"/>
                  </a:lnTo>
                  <a:lnTo>
                    <a:pt x="198558" y="7735"/>
                  </a:lnTo>
                  <a:lnTo>
                    <a:pt x="239975" y="29272"/>
                  </a:lnTo>
                  <a:lnTo>
                    <a:pt x="272637" y="62106"/>
                  </a:lnTo>
                  <a:lnTo>
                    <a:pt x="294058" y="103729"/>
                  </a:lnTo>
                  <a:lnTo>
                    <a:pt x="301752" y="151638"/>
                  </a:lnTo>
                  <a:lnTo>
                    <a:pt x="294058" y="199546"/>
                  </a:lnTo>
                  <a:lnTo>
                    <a:pt x="272637" y="241169"/>
                  </a:lnTo>
                  <a:lnTo>
                    <a:pt x="239975" y="274003"/>
                  </a:lnTo>
                  <a:lnTo>
                    <a:pt x="198558" y="295540"/>
                  </a:lnTo>
                  <a:lnTo>
                    <a:pt x="150875" y="303276"/>
                  </a:lnTo>
                  <a:lnTo>
                    <a:pt x="103193" y="295540"/>
                  </a:lnTo>
                  <a:lnTo>
                    <a:pt x="61776" y="274003"/>
                  </a:lnTo>
                  <a:lnTo>
                    <a:pt x="29114" y="241169"/>
                  </a:lnTo>
                  <a:lnTo>
                    <a:pt x="7693" y="199546"/>
                  </a:lnTo>
                  <a:lnTo>
                    <a:pt x="0" y="151638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4" name="Group 23"/>
          <p:cNvGrpSpPr>
            <a:grpSpLocks/>
          </p:cNvGrpSpPr>
          <p:nvPr/>
        </p:nvGrpSpPr>
        <p:grpSpPr bwMode="auto">
          <a:xfrm>
            <a:off x="3117850" y="4208463"/>
            <a:ext cx="5248275" cy="300037"/>
            <a:chOff x="1964" y="2651"/>
            <a:chExt cx="3306" cy="189"/>
          </a:xfrm>
        </p:grpSpPr>
        <p:sp>
          <p:nvSpPr>
            <p:cNvPr id="70702" name="AutoShape 24"/>
            <p:cNvSpPr>
              <a:spLocks noChangeArrowheads="1"/>
            </p:cNvSpPr>
            <p:nvPr/>
          </p:nvSpPr>
          <p:spPr bwMode="auto">
            <a:xfrm>
              <a:off x="2059" y="2651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0"/>
                  </a:moveTo>
                  <a:lnTo>
                    <a:pt x="150876" y="0"/>
                  </a:lnTo>
                  <a:lnTo>
                    <a:pt x="0" y="150875"/>
                  </a:lnTo>
                  <a:lnTo>
                    <a:pt x="150876" y="301751"/>
                  </a:lnTo>
                  <a:lnTo>
                    <a:pt x="5099304" y="301751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5EAF99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3" name="AutoShape 25"/>
            <p:cNvSpPr>
              <a:spLocks noChangeArrowheads="1"/>
            </p:cNvSpPr>
            <p:nvPr/>
          </p:nvSpPr>
          <p:spPr bwMode="auto">
            <a:xfrm>
              <a:off x="2059" y="2651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301751"/>
                  </a:moveTo>
                  <a:lnTo>
                    <a:pt x="150876" y="301751"/>
                  </a:lnTo>
                  <a:lnTo>
                    <a:pt x="0" y="150875"/>
                  </a:lnTo>
                  <a:lnTo>
                    <a:pt x="150876" y="0"/>
                  </a:lnTo>
                  <a:lnTo>
                    <a:pt x="5099304" y="0"/>
                  </a:lnTo>
                  <a:lnTo>
                    <a:pt x="5099304" y="301751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4" name="AutoShape 26"/>
            <p:cNvSpPr>
              <a:spLocks noChangeArrowheads="1"/>
            </p:cNvSpPr>
            <p:nvPr/>
          </p:nvSpPr>
          <p:spPr bwMode="auto">
            <a:xfrm>
              <a:off x="1964" y="2651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150875" y="0"/>
                  </a:moveTo>
                  <a:lnTo>
                    <a:pt x="103193" y="7693"/>
                  </a:lnTo>
                  <a:lnTo>
                    <a:pt x="61776" y="29114"/>
                  </a:lnTo>
                  <a:lnTo>
                    <a:pt x="29114" y="61776"/>
                  </a:lnTo>
                  <a:lnTo>
                    <a:pt x="7693" y="103193"/>
                  </a:lnTo>
                  <a:lnTo>
                    <a:pt x="0" y="150875"/>
                  </a:lnTo>
                  <a:lnTo>
                    <a:pt x="7693" y="198558"/>
                  </a:lnTo>
                  <a:lnTo>
                    <a:pt x="29114" y="239975"/>
                  </a:lnTo>
                  <a:lnTo>
                    <a:pt x="61776" y="272637"/>
                  </a:lnTo>
                  <a:lnTo>
                    <a:pt x="103193" y="294058"/>
                  </a:lnTo>
                  <a:lnTo>
                    <a:pt x="150875" y="301751"/>
                  </a:lnTo>
                  <a:lnTo>
                    <a:pt x="198558" y="294058"/>
                  </a:lnTo>
                  <a:lnTo>
                    <a:pt x="239975" y="272637"/>
                  </a:lnTo>
                  <a:lnTo>
                    <a:pt x="272637" y="239975"/>
                  </a:lnTo>
                  <a:lnTo>
                    <a:pt x="294058" y="198558"/>
                  </a:lnTo>
                  <a:lnTo>
                    <a:pt x="301752" y="150875"/>
                  </a:lnTo>
                  <a:lnTo>
                    <a:pt x="294058" y="103193"/>
                  </a:lnTo>
                  <a:lnTo>
                    <a:pt x="272637" y="61776"/>
                  </a:lnTo>
                  <a:lnTo>
                    <a:pt x="239975" y="29114"/>
                  </a:lnTo>
                  <a:lnTo>
                    <a:pt x="198558" y="769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5DCD5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5" name="AutoShape 27"/>
            <p:cNvSpPr>
              <a:spLocks noChangeArrowheads="1"/>
            </p:cNvSpPr>
            <p:nvPr/>
          </p:nvSpPr>
          <p:spPr bwMode="auto">
            <a:xfrm>
              <a:off x="1964" y="2651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0" y="150875"/>
                  </a:moveTo>
                  <a:lnTo>
                    <a:pt x="7693" y="103193"/>
                  </a:lnTo>
                  <a:lnTo>
                    <a:pt x="29114" y="61776"/>
                  </a:lnTo>
                  <a:lnTo>
                    <a:pt x="61776" y="29114"/>
                  </a:lnTo>
                  <a:lnTo>
                    <a:pt x="103193" y="7693"/>
                  </a:lnTo>
                  <a:lnTo>
                    <a:pt x="150875" y="0"/>
                  </a:lnTo>
                  <a:lnTo>
                    <a:pt x="198558" y="7693"/>
                  </a:lnTo>
                  <a:lnTo>
                    <a:pt x="239975" y="29114"/>
                  </a:lnTo>
                  <a:lnTo>
                    <a:pt x="272637" y="61776"/>
                  </a:lnTo>
                  <a:lnTo>
                    <a:pt x="294058" y="103193"/>
                  </a:lnTo>
                  <a:lnTo>
                    <a:pt x="301752" y="150875"/>
                  </a:lnTo>
                  <a:lnTo>
                    <a:pt x="294058" y="198558"/>
                  </a:lnTo>
                  <a:lnTo>
                    <a:pt x="272637" y="239975"/>
                  </a:lnTo>
                  <a:lnTo>
                    <a:pt x="239975" y="272637"/>
                  </a:lnTo>
                  <a:lnTo>
                    <a:pt x="198558" y="294058"/>
                  </a:lnTo>
                  <a:lnTo>
                    <a:pt x="150875" y="301751"/>
                  </a:lnTo>
                  <a:lnTo>
                    <a:pt x="103193" y="294058"/>
                  </a:lnTo>
                  <a:lnTo>
                    <a:pt x="61776" y="272637"/>
                  </a:lnTo>
                  <a:lnTo>
                    <a:pt x="29114" y="239975"/>
                  </a:lnTo>
                  <a:lnTo>
                    <a:pt x="7693" y="198558"/>
                  </a:lnTo>
                  <a:lnTo>
                    <a:pt x="0" y="15087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5" name="Group 28"/>
          <p:cNvGrpSpPr>
            <a:grpSpLocks/>
          </p:cNvGrpSpPr>
          <p:nvPr/>
        </p:nvGrpSpPr>
        <p:grpSpPr bwMode="auto">
          <a:xfrm>
            <a:off x="3117850" y="4600575"/>
            <a:ext cx="5248275" cy="301625"/>
            <a:chOff x="1964" y="2898"/>
            <a:chExt cx="3306" cy="190"/>
          </a:xfrm>
        </p:grpSpPr>
        <p:sp>
          <p:nvSpPr>
            <p:cNvPr id="70698" name="AutoShape 29"/>
            <p:cNvSpPr>
              <a:spLocks noChangeArrowheads="1"/>
            </p:cNvSpPr>
            <p:nvPr/>
          </p:nvSpPr>
          <p:spPr bwMode="auto">
            <a:xfrm>
              <a:off x="2059" y="2898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0"/>
                  </a:moveTo>
                  <a:lnTo>
                    <a:pt x="151637" y="0"/>
                  </a:lnTo>
                  <a:lnTo>
                    <a:pt x="0" y="151637"/>
                  </a:lnTo>
                  <a:lnTo>
                    <a:pt x="151637" y="303275"/>
                  </a:lnTo>
                  <a:lnTo>
                    <a:pt x="5099304" y="303275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5FA8AC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99" name="AutoShape 30"/>
            <p:cNvSpPr>
              <a:spLocks noChangeArrowheads="1"/>
            </p:cNvSpPr>
            <p:nvPr/>
          </p:nvSpPr>
          <p:spPr bwMode="auto">
            <a:xfrm>
              <a:off x="2059" y="2898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303275"/>
                  </a:moveTo>
                  <a:lnTo>
                    <a:pt x="151637" y="303275"/>
                  </a:lnTo>
                  <a:lnTo>
                    <a:pt x="0" y="151637"/>
                  </a:lnTo>
                  <a:lnTo>
                    <a:pt x="151637" y="0"/>
                  </a:lnTo>
                  <a:lnTo>
                    <a:pt x="5099304" y="0"/>
                  </a:lnTo>
                  <a:lnTo>
                    <a:pt x="5099304" y="30327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0" name="AutoShape 31"/>
            <p:cNvSpPr>
              <a:spLocks noChangeArrowheads="1"/>
            </p:cNvSpPr>
            <p:nvPr/>
          </p:nvSpPr>
          <p:spPr bwMode="auto">
            <a:xfrm>
              <a:off x="1964" y="2898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150875" y="0"/>
                  </a:moveTo>
                  <a:lnTo>
                    <a:pt x="103193" y="7735"/>
                  </a:lnTo>
                  <a:lnTo>
                    <a:pt x="61776" y="29272"/>
                  </a:lnTo>
                  <a:lnTo>
                    <a:pt x="29114" y="62106"/>
                  </a:lnTo>
                  <a:lnTo>
                    <a:pt x="7693" y="103729"/>
                  </a:lnTo>
                  <a:lnTo>
                    <a:pt x="0" y="151637"/>
                  </a:lnTo>
                  <a:lnTo>
                    <a:pt x="7693" y="199546"/>
                  </a:lnTo>
                  <a:lnTo>
                    <a:pt x="29114" y="241169"/>
                  </a:lnTo>
                  <a:lnTo>
                    <a:pt x="61776" y="274003"/>
                  </a:lnTo>
                  <a:lnTo>
                    <a:pt x="103193" y="295540"/>
                  </a:lnTo>
                  <a:lnTo>
                    <a:pt x="150875" y="303275"/>
                  </a:lnTo>
                  <a:lnTo>
                    <a:pt x="198558" y="295540"/>
                  </a:lnTo>
                  <a:lnTo>
                    <a:pt x="239975" y="274003"/>
                  </a:lnTo>
                  <a:lnTo>
                    <a:pt x="272637" y="241169"/>
                  </a:lnTo>
                  <a:lnTo>
                    <a:pt x="294058" y="199546"/>
                  </a:lnTo>
                  <a:lnTo>
                    <a:pt x="301752" y="151637"/>
                  </a:lnTo>
                  <a:lnTo>
                    <a:pt x="294058" y="103729"/>
                  </a:lnTo>
                  <a:lnTo>
                    <a:pt x="272637" y="62106"/>
                  </a:lnTo>
                  <a:lnTo>
                    <a:pt x="239975" y="29272"/>
                  </a:lnTo>
                  <a:lnTo>
                    <a:pt x="198558" y="7735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5DAD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01" name="AutoShape 32"/>
            <p:cNvSpPr>
              <a:spLocks noChangeArrowheads="1"/>
            </p:cNvSpPr>
            <p:nvPr/>
          </p:nvSpPr>
          <p:spPr bwMode="auto">
            <a:xfrm>
              <a:off x="1964" y="2898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0" y="151637"/>
                  </a:moveTo>
                  <a:lnTo>
                    <a:pt x="7693" y="103729"/>
                  </a:lnTo>
                  <a:lnTo>
                    <a:pt x="29114" y="62106"/>
                  </a:lnTo>
                  <a:lnTo>
                    <a:pt x="61776" y="29272"/>
                  </a:lnTo>
                  <a:lnTo>
                    <a:pt x="103193" y="7735"/>
                  </a:lnTo>
                  <a:lnTo>
                    <a:pt x="150875" y="0"/>
                  </a:lnTo>
                  <a:lnTo>
                    <a:pt x="198558" y="7735"/>
                  </a:lnTo>
                  <a:lnTo>
                    <a:pt x="239975" y="29272"/>
                  </a:lnTo>
                  <a:lnTo>
                    <a:pt x="272637" y="62106"/>
                  </a:lnTo>
                  <a:lnTo>
                    <a:pt x="294058" y="103729"/>
                  </a:lnTo>
                  <a:lnTo>
                    <a:pt x="301752" y="151637"/>
                  </a:lnTo>
                  <a:lnTo>
                    <a:pt x="294058" y="199546"/>
                  </a:lnTo>
                  <a:lnTo>
                    <a:pt x="272637" y="241169"/>
                  </a:lnTo>
                  <a:lnTo>
                    <a:pt x="239975" y="274003"/>
                  </a:lnTo>
                  <a:lnTo>
                    <a:pt x="198558" y="295540"/>
                  </a:lnTo>
                  <a:lnTo>
                    <a:pt x="150875" y="303275"/>
                  </a:lnTo>
                  <a:lnTo>
                    <a:pt x="103193" y="295540"/>
                  </a:lnTo>
                  <a:lnTo>
                    <a:pt x="61776" y="274003"/>
                  </a:lnTo>
                  <a:lnTo>
                    <a:pt x="29114" y="241169"/>
                  </a:lnTo>
                  <a:lnTo>
                    <a:pt x="7693" y="199546"/>
                  </a:lnTo>
                  <a:lnTo>
                    <a:pt x="0" y="151637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6" name="Group 33"/>
          <p:cNvGrpSpPr>
            <a:grpSpLocks/>
          </p:cNvGrpSpPr>
          <p:nvPr/>
        </p:nvGrpSpPr>
        <p:grpSpPr bwMode="auto">
          <a:xfrm>
            <a:off x="3117850" y="4994275"/>
            <a:ext cx="5248275" cy="300038"/>
            <a:chOff x="1964" y="3146"/>
            <a:chExt cx="3306" cy="189"/>
          </a:xfrm>
        </p:grpSpPr>
        <p:sp>
          <p:nvSpPr>
            <p:cNvPr id="70694" name="AutoShape 34"/>
            <p:cNvSpPr>
              <a:spLocks noChangeArrowheads="1"/>
            </p:cNvSpPr>
            <p:nvPr/>
          </p:nvSpPr>
          <p:spPr bwMode="auto">
            <a:xfrm>
              <a:off x="2059" y="3146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0"/>
                  </a:moveTo>
                  <a:lnTo>
                    <a:pt x="150876" y="0"/>
                  </a:lnTo>
                  <a:lnTo>
                    <a:pt x="0" y="150875"/>
                  </a:lnTo>
                  <a:lnTo>
                    <a:pt x="150876" y="301751"/>
                  </a:lnTo>
                  <a:lnTo>
                    <a:pt x="5099304" y="301751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5F8BA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95" name="AutoShape 35"/>
            <p:cNvSpPr>
              <a:spLocks noChangeArrowheads="1"/>
            </p:cNvSpPr>
            <p:nvPr/>
          </p:nvSpPr>
          <p:spPr bwMode="auto">
            <a:xfrm>
              <a:off x="2059" y="3146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301751"/>
                  </a:moveTo>
                  <a:lnTo>
                    <a:pt x="150876" y="301751"/>
                  </a:lnTo>
                  <a:lnTo>
                    <a:pt x="0" y="150875"/>
                  </a:lnTo>
                  <a:lnTo>
                    <a:pt x="150876" y="0"/>
                  </a:lnTo>
                  <a:lnTo>
                    <a:pt x="5099304" y="0"/>
                  </a:lnTo>
                  <a:lnTo>
                    <a:pt x="5099304" y="301751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96" name="AutoShape 36"/>
            <p:cNvSpPr>
              <a:spLocks noChangeArrowheads="1"/>
            </p:cNvSpPr>
            <p:nvPr/>
          </p:nvSpPr>
          <p:spPr bwMode="auto">
            <a:xfrm>
              <a:off x="1964" y="3146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150875" y="0"/>
                  </a:moveTo>
                  <a:lnTo>
                    <a:pt x="103193" y="7693"/>
                  </a:lnTo>
                  <a:lnTo>
                    <a:pt x="61776" y="29114"/>
                  </a:lnTo>
                  <a:lnTo>
                    <a:pt x="29114" y="61776"/>
                  </a:lnTo>
                  <a:lnTo>
                    <a:pt x="7693" y="103193"/>
                  </a:lnTo>
                  <a:lnTo>
                    <a:pt x="0" y="150875"/>
                  </a:lnTo>
                  <a:lnTo>
                    <a:pt x="7693" y="198558"/>
                  </a:lnTo>
                  <a:lnTo>
                    <a:pt x="29114" y="239975"/>
                  </a:lnTo>
                  <a:lnTo>
                    <a:pt x="61776" y="272637"/>
                  </a:lnTo>
                  <a:lnTo>
                    <a:pt x="103193" y="294058"/>
                  </a:lnTo>
                  <a:lnTo>
                    <a:pt x="150875" y="301751"/>
                  </a:lnTo>
                  <a:lnTo>
                    <a:pt x="198558" y="294058"/>
                  </a:lnTo>
                  <a:lnTo>
                    <a:pt x="239975" y="272637"/>
                  </a:lnTo>
                  <a:lnTo>
                    <a:pt x="272637" y="239975"/>
                  </a:lnTo>
                  <a:lnTo>
                    <a:pt x="294058" y="198558"/>
                  </a:lnTo>
                  <a:lnTo>
                    <a:pt x="301752" y="150875"/>
                  </a:lnTo>
                  <a:lnTo>
                    <a:pt x="294058" y="103193"/>
                  </a:lnTo>
                  <a:lnTo>
                    <a:pt x="272637" y="61776"/>
                  </a:lnTo>
                  <a:lnTo>
                    <a:pt x="239975" y="29114"/>
                  </a:lnTo>
                  <a:lnTo>
                    <a:pt x="198558" y="769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5D2DA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97" name="AutoShape 37"/>
            <p:cNvSpPr>
              <a:spLocks noChangeArrowheads="1"/>
            </p:cNvSpPr>
            <p:nvPr/>
          </p:nvSpPr>
          <p:spPr bwMode="auto">
            <a:xfrm>
              <a:off x="1964" y="3146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0" y="150875"/>
                  </a:moveTo>
                  <a:lnTo>
                    <a:pt x="7693" y="103193"/>
                  </a:lnTo>
                  <a:lnTo>
                    <a:pt x="29114" y="61776"/>
                  </a:lnTo>
                  <a:lnTo>
                    <a:pt x="61776" y="29114"/>
                  </a:lnTo>
                  <a:lnTo>
                    <a:pt x="103193" y="7693"/>
                  </a:lnTo>
                  <a:lnTo>
                    <a:pt x="150875" y="0"/>
                  </a:lnTo>
                  <a:lnTo>
                    <a:pt x="198558" y="7693"/>
                  </a:lnTo>
                  <a:lnTo>
                    <a:pt x="239975" y="29114"/>
                  </a:lnTo>
                  <a:lnTo>
                    <a:pt x="272637" y="61776"/>
                  </a:lnTo>
                  <a:lnTo>
                    <a:pt x="294058" y="103193"/>
                  </a:lnTo>
                  <a:lnTo>
                    <a:pt x="301752" y="150875"/>
                  </a:lnTo>
                  <a:lnTo>
                    <a:pt x="294058" y="198558"/>
                  </a:lnTo>
                  <a:lnTo>
                    <a:pt x="272637" y="239975"/>
                  </a:lnTo>
                  <a:lnTo>
                    <a:pt x="239975" y="272637"/>
                  </a:lnTo>
                  <a:lnTo>
                    <a:pt x="198558" y="294058"/>
                  </a:lnTo>
                  <a:lnTo>
                    <a:pt x="150875" y="301751"/>
                  </a:lnTo>
                  <a:lnTo>
                    <a:pt x="103193" y="294058"/>
                  </a:lnTo>
                  <a:lnTo>
                    <a:pt x="61776" y="272637"/>
                  </a:lnTo>
                  <a:lnTo>
                    <a:pt x="29114" y="239975"/>
                  </a:lnTo>
                  <a:lnTo>
                    <a:pt x="7693" y="198558"/>
                  </a:lnTo>
                  <a:lnTo>
                    <a:pt x="0" y="15087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7" name="Group 38"/>
          <p:cNvGrpSpPr>
            <a:grpSpLocks/>
          </p:cNvGrpSpPr>
          <p:nvPr/>
        </p:nvGrpSpPr>
        <p:grpSpPr bwMode="auto">
          <a:xfrm>
            <a:off x="3117850" y="5384800"/>
            <a:ext cx="5248275" cy="301625"/>
            <a:chOff x="1964" y="3392"/>
            <a:chExt cx="3306" cy="190"/>
          </a:xfrm>
        </p:grpSpPr>
        <p:sp>
          <p:nvSpPr>
            <p:cNvPr id="70690" name="AutoShape 39"/>
            <p:cNvSpPr>
              <a:spLocks noChangeArrowheads="1"/>
            </p:cNvSpPr>
            <p:nvPr/>
          </p:nvSpPr>
          <p:spPr bwMode="auto">
            <a:xfrm>
              <a:off x="2059" y="3392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0"/>
                  </a:moveTo>
                  <a:lnTo>
                    <a:pt x="151637" y="0"/>
                  </a:lnTo>
                  <a:lnTo>
                    <a:pt x="0" y="151638"/>
                  </a:lnTo>
                  <a:lnTo>
                    <a:pt x="151637" y="303276"/>
                  </a:lnTo>
                  <a:lnTo>
                    <a:pt x="5099304" y="303276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6071A8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91" name="AutoShape 40"/>
            <p:cNvSpPr>
              <a:spLocks noChangeArrowheads="1"/>
            </p:cNvSpPr>
            <p:nvPr/>
          </p:nvSpPr>
          <p:spPr bwMode="auto">
            <a:xfrm>
              <a:off x="2059" y="3392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303276"/>
                  </a:moveTo>
                  <a:lnTo>
                    <a:pt x="151637" y="303276"/>
                  </a:lnTo>
                  <a:lnTo>
                    <a:pt x="0" y="151638"/>
                  </a:lnTo>
                  <a:lnTo>
                    <a:pt x="151637" y="0"/>
                  </a:lnTo>
                  <a:lnTo>
                    <a:pt x="5099304" y="0"/>
                  </a:lnTo>
                  <a:lnTo>
                    <a:pt x="5099304" y="303276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92" name="AutoShape 41"/>
            <p:cNvSpPr>
              <a:spLocks noChangeArrowheads="1"/>
            </p:cNvSpPr>
            <p:nvPr/>
          </p:nvSpPr>
          <p:spPr bwMode="auto">
            <a:xfrm>
              <a:off x="1964" y="3392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150875" y="0"/>
                  </a:moveTo>
                  <a:lnTo>
                    <a:pt x="103193" y="7735"/>
                  </a:lnTo>
                  <a:lnTo>
                    <a:pt x="61776" y="29272"/>
                  </a:lnTo>
                  <a:lnTo>
                    <a:pt x="29114" y="62106"/>
                  </a:lnTo>
                  <a:lnTo>
                    <a:pt x="7693" y="103729"/>
                  </a:lnTo>
                  <a:lnTo>
                    <a:pt x="0" y="151638"/>
                  </a:lnTo>
                  <a:lnTo>
                    <a:pt x="7693" y="199565"/>
                  </a:lnTo>
                  <a:lnTo>
                    <a:pt x="29114" y="241191"/>
                  </a:lnTo>
                  <a:lnTo>
                    <a:pt x="61776" y="274017"/>
                  </a:lnTo>
                  <a:lnTo>
                    <a:pt x="103193" y="295545"/>
                  </a:lnTo>
                  <a:lnTo>
                    <a:pt x="150875" y="303276"/>
                  </a:lnTo>
                  <a:lnTo>
                    <a:pt x="198558" y="295545"/>
                  </a:lnTo>
                  <a:lnTo>
                    <a:pt x="239975" y="274017"/>
                  </a:lnTo>
                  <a:lnTo>
                    <a:pt x="272637" y="241191"/>
                  </a:lnTo>
                  <a:lnTo>
                    <a:pt x="294058" y="199565"/>
                  </a:lnTo>
                  <a:lnTo>
                    <a:pt x="301752" y="151638"/>
                  </a:lnTo>
                  <a:lnTo>
                    <a:pt x="294058" y="103729"/>
                  </a:lnTo>
                  <a:lnTo>
                    <a:pt x="272637" y="62106"/>
                  </a:lnTo>
                  <a:lnTo>
                    <a:pt x="239975" y="29272"/>
                  </a:lnTo>
                  <a:lnTo>
                    <a:pt x="198558" y="7735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5CAD9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93" name="AutoShape 42"/>
            <p:cNvSpPr>
              <a:spLocks noChangeArrowheads="1"/>
            </p:cNvSpPr>
            <p:nvPr/>
          </p:nvSpPr>
          <p:spPr bwMode="auto">
            <a:xfrm>
              <a:off x="1964" y="3392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0" y="151638"/>
                  </a:moveTo>
                  <a:lnTo>
                    <a:pt x="7693" y="103729"/>
                  </a:lnTo>
                  <a:lnTo>
                    <a:pt x="29114" y="62106"/>
                  </a:lnTo>
                  <a:lnTo>
                    <a:pt x="61776" y="29272"/>
                  </a:lnTo>
                  <a:lnTo>
                    <a:pt x="103193" y="7735"/>
                  </a:lnTo>
                  <a:lnTo>
                    <a:pt x="150875" y="0"/>
                  </a:lnTo>
                  <a:lnTo>
                    <a:pt x="198558" y="7735"/>
                  </a:lnTo>
                  <a:lnTo>
                    <a:pt x="239975" y="29272"/>
                  </a:lnTo>
                  <a:lnTo>
                    <a:pt x="272637" y="62106"/>
                  </a:lnTo>
                  <a:lnTo>
                    <a:pt x="294058" y="103729"/>
                  </a:lnTo>
                  <a:lnTo>
                    <a:pt x="301752" y="151638"/>
                  </a:lnTo>
                  <a:lnTo>
                    <a:pt x="294058" y="199565"/>
                  </a:lnTo>
                  <a:lnTo>
                    <a:pt x="272637" y="241191"/>
                  </a:lnTo>
                  <a:lnTo>
                    <a:pt x="239975" y="274017"/>
                  </a:lnTo>
                  <a:lnTo>
                    <a:pt x="198558" y="295545"/>
                  </a:lnTo>
                  <a:lnTo>
                    <a:pt x="150875" y="303276"/>
                  </a:lnTo>
                  <a:lnTo>
                    <a:pt x="103193" y="295545"/>
                  </a:lnTo>
                  <a:lnTo>
                    <a:pt x="61776" y="274017"/>
                  </a:lnTo>
                  <a:lnTo>
                    <a:pt x="29114" y="241191"/>
                  </a:lnTo>
                  <a:lnTo>
                    <a:pt x="7693" y="199565"/>
                  </a:lnTo>
                  <a:lnTo>
                    <a:pt x="0" y="151638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8" name="Group 43"/>
          <p:cNvGrpSpPr>
            <a:grpSpLocks/>
          </p:cNvGrpSpPr>
          <p:nvPr/>
        </p:nvGrpSpPr>
        <p:grpSpPr bwMode="auto">
          <a:xfrm>
            <a:off x="3117850" y="5778500"/>
            <a:ext cx="5248275" cy="300038"/>
            <a:chOff x="1964" y="3640"/>
            <a:chExt cx="3306" cy="189"/>
          </a:xfrm>
        </p:grpSpPr>
        <p:sp>
          <p:nvSpPr>
            <p:cNvPr id="70686" name="AutoShape 44"/>
            <p:cNvSpPr>
              <a:spLocks noChangeArrowheads="1"/>
            </p:cNvSpPr>
            <p:nvPr/>
          </p:nvSpPr>
          <p:spPr bwMode="auto">
            <a:xfrm>
              <a:off x="2059" y="3640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0"/>
                  </a:moveTo>
                  <a:lnTo>
                    <a:pt x="150876" y="0"/>
                  </a:lnTo>
                  <a:lnTo>
                    <a:pt x="0" y="150875"/>
                  </a:lnTo>
                  <a:lnTo>
                    <a:pt x="150876" y="301751"/>
                  </a:lnTo>
                  <a:lnTo>
                    <a:pt x="5099304" y="301751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6A62A4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87" name="AutoShape 45"/>
            <p:cNvSpPr>
              <a:spLocks noChangeArrowheads="1"/>
            </p:cNvSpPr>
            <p:nvPr/>
          </p:nvSpPr>
          <p:spPr bwMode="auto">
            <a:xfrm>
              <a:off x="2059" y="3640"/>
              <a:ext cx="3211" cy="189"/>
            </a:xfrm>
            <a:custGeom>
              <a:avLst/>
              <a:gdLst>
                <a:gd name="T0" fmla="*/ 3211 w 3211"/>
                <a:gd name="T1" fmla="*/ 95 h 189"/>
                <a:gd name="T2" fmla="*/ 1606 w 3211"/>
                <a:gd name="T3" fmla="*/ 189 h 189"/>
                <a:gd name="T4" fmla="*/ 0 w 3211"/>
                <a:gd name="T5" fmla="*/ 95 h 189"/>
                <a:gd name="T6" fmla="*/ 1606 w 3211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89"/>
                <a:gd name="T14" fmla="*/ 3211 w 3211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89">
                  <a:moveTo>
                    <a:pt x="5099304" y="301751"/>
                  </a:moveTo>
                  <a:lnTo>
                    <a:pt x="150876" y="301751"/>
                  </a:lnTo>
                  <a:lnTo>
                    <a:pt x="0" y="150875"/>
                  </a:lnTo>
                  <a:lnTo>
                    <a:pt x="150876" y="0"/>
                  </a:lnTo>
                  <a:lnTo>
                    <a:pt x="5099304" y="0"/>
                  </a:lnTo>
                  <a:lnTo>
                    <a:pt x="5099304" y="301751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88" name="AutoShape 46"/>
            <p:cNvSpPr>
              <a:spLocks noChangeArrowheads="1"/>
            </p:cNvSpPr>
            <p:nvPr/>
          </p:nvSpPr>
          <p:spPr bwMode="auto">
            <a:xfrm>
              <a:off x="1964" y="3640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150875" y="0"/>
                  </a:moveTo>
                  <a:lnTo>
                    <a:pt x="103193" y="7691"/>
                  </a:lnTo>
                  <a:lnTo>
                    <a:pt x="61776" y="29110"/>
                  </a:lnTo>
                  <a:lnTo>
                    <a:pt x="29114" y="61771"/>
                  </a:lnTo>
                  <a:lnTo>
                    <a:pt x="7693" y="103188"/>
                  </a:lnTo>
                  <a:lnTo>
                    <a:pt x="0" y="150875"/>
                  </a:lnTo>
                  <a:lnTo>
                    <a:pt x="7693" y="198563"/>
                  </a:lnTo>
                  <a:lnTo>
                    <a:pt x="29114" y="239980"/>
                  </a:lnTo>
                  <a:lnTo>
                    <a:pt x="61776" y="272641"/>
                  </a:lnTo>
                  <a:lnTo>
                    <a:pt x="103193" y="294060"/>
                  </a:lnTo>
                  <a:lnTo>
                    <a:pt x="150875" y="301751"/>
                  </a:lnTo>
                  <a:lnTo>
                    <a:pt x="198558" y="294060"/>
                  </a:lnTo>
                  <a:lnTo>
                    <a:pt x="239975" y="272641"/>
                  </a:lnTo>
                  <a:lnTo>
                    <a:pt x="272637" y="239980"/>
                  </a:lnTo>
                  <a:lnTo>
                    <a:pt x="294058" y="198563"/>
                  </a:lnTo>
                  <a:lnTo>
                    <a:pt x="301752" y="150875"/>
                  </a:lnTo>
                  <a:lnTo>
                    <a:pt x="294058" y="103188"/>
                  </a:lnTo>
                  <a:lnTo>
                    <a:pt x="272637" y="61771"/>
                  </a:lnTo>
                  <a:lnTo>
                    <a:pt x="239975" y="29110"/>
                  </a:lnTo>
                  <a:lnTo>
                    <a:pt x="198558" y="7691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6C5D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89" name="AutoShape 47"/>
            <p:cNvSpPr>
              <a:spLocks noChangeArrowheads="1"/>
            </p:cNvSpPr>
            <p:nvPr/>
          </p:nvSpPr>
          <p:spPr bwMode="auto">
            <a:xfrm>
              <a:off x="1964" y="3640"/>
              <a:ext cx="189" cy="189"/>
            </a:xfrm>
            <a:custGeom>
              <a:avLst/>
              <a:gdLst>
                <a:gd name="T0" fmla="*/ 189 w 189"/>
                <a:gd name="T1" fmla="*/ 95 h 189"/>
                <a:gd name="T2" fmla="*/ 95 w 189"/>
                <a:gd name="T3" fmla="*/ 189 h 189"/>
                <a:gd name="T4" fmla="*/ 0 w 189"/>
                <a:gd name="T5" fmla="*/ 95 h 189"/>
                <a:gd name="T6" fmla="*/ 95 w 189"/>
                <a:gd name="T7" fmla="*/ 0 h 18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89"/>
                <a:gd name="T14" fmla="*/ 189 w 1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89">
                  <a:moveTo>
                    <a:pt x="0" y="150875"/>
                  </a:moveTo>
                  <a:lnTo>
                    <a:pt x="7693" y="103188"/>
                  </a:lnTo>
                  <a:lnTo>
                    <a:pt x="29114" y="61771"/>
                  </a:lnTo>
                  <a:lnTo>
                    <a:pt x="61776" y="29110"/>
                  </a:lnTo>
                  <a:lnTo>
                    <a:pt x="103193" y="7691"/>
                  </a:lnTo>
                  <a:lnTo>
                    <a:pt x="150875" y="0"/>
                  </a:lnTo>
                  <a:lnTo>
                    <a:pt x="198558" y="7691"/>
                  </a:lnTo>
                  <a:lnTo>
                    <a:pt x="239975" y="29110"/>
                  </a:lnTo>
                  <a:lnTo>
                    <a:pt x="272637" y="61771"/>
                  </a:lnTo>
                  <a:lnTo>
                    <a:pt x="294058" y="103188"/>
                  </a:lnTo>
                  <a:lnTo>
                    <a:pt x="301752" y="150875"/>
                  </a:lnTo>
                  <a:lnTo>
                    <a:pt x="294058" y="198563"/>
                  </a:lnTo>
                  <a:lnTo>
                    <a:pt x="272637" y="239980"/>
                  </a:lnTo>
                  <a:lnTo>
                    <a:pt x="239975" y="272641"/>
                  </a:lnTo>
                  <a:lnTo>
                    <a:pt x="198558" y="294060"/>
                  </a:lnTo>
                  <a:lnTo>
                    <a:pt x="150875" y="301751"/>
                  </a:lnTo>
                  <a:lnTo>
                    <a:pt x="103193" y="294060"/>
                  </a:lnTo>
                  <a:lnTo>
                    <a:pt x="61776" y="272641"/>
                  </a:lnTo>
                  <a:lnTo>
                    <a:pt x="29114" y="239980"/>
                  </a:lnTo>
                  <a:lnTo>
                    <a:pt x="7693" y="198563"/>
                  </a:lnTo>
                  <a:lnTo>
                    <a:pt x="0" y="150875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69" name="Group 48"/>
          <p:cNvGrpSpPr>
            <a:grpSpLocks/>
          </p:cNvGrpSpPr>
          <p:nvPr/>
        </p:nvGrpSpPr>
        <p:grpSpPr bwMode="auto">
          <a:xfrm>
            <a:off x="3268663" y="6170613"/>
            <a:ext cx="5097462" cy="301625"/>
            <a:chOff x="2059" y="3887"/>
            <a:chExt cx="3211" cy="190"/>
          </a:xfrm>
        </p:grpSpPr>
        <p:sp>
          <p:nvSpPr>
            <p:cNvPr id="70684" name="AutoShape 49"/>
            <p:cNvSpPr>
              <a:spLocks noChangeArrowheads="1"/>
            </p:cNvSpPr>
            <p:nvPr/>
          </p:nvSpPr>
          <p:spPr bwMode="auto">
            <a:xfrm>
              <a:off x="2059" y="3887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0"/>
                  </a:moveTo>
                  <a:lnTo>
                    <a:pt x="151637" y="0"/>
                  </a:lnTo>
                  <a:lnTo>
                    <a:pt x="0" y="151638"/>
                  </a:lnTo>
                  <a:lnTo>
                    <a:pt x="151637" y="303276"/>
                  </a:lnTo>
                  <a:lnTo>
                    <a:pt x="5099304" y="303276"/>
                  </a:lnTo>
                  <a:lnTo>
                    <a:pt x="5099304" y="0"/>
                  </a:lnTo>
                  <a:close/>
                </a:path>
              </a:pathLst>
            </a:custGeom>
            <a:solidFill>
              <a:srgbClr val="8063A1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85" name="AutoShape 50"/>
            <p:cNvSpPr>
              <a:spLocks noChangeArrowheads="1"/>
            </p:cNvSpPr>
            <p:nvPr/>
          </p:nvSpPr>
          <p:spPr bwMode="auto">
            <a:xfrm>
              <a:off x="2059" y="3887"/>
              <a:ext cx="3211" cy="190"/>
            </a:xfrm>
            <a:custGeom>
              <a:avLst/>
              <a:gdLst>
                <a:gd name="T0" fmla="*/ 3211 w 3211"/>
                <a:gd name="T1" fmla="*/ 95 h 190"/>
                <a:gd name="T2" fmla="*/ 1606 w 3211"/>
                <a:gd name="T3" fmla="*/ 190 h 190"/>
                <a:gd name="T4" fmla="*/ 0 w 3211"/>
                <a:gd name="T5" fmla="*/ 95 h 190"/>
                <a:gd name="T6" fmla="*/ 1606 w 3211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11"/>
                <a:gd name="T13" fmla="*/ 0 h 190"/>
                <a:gd name="T14" fmla="*/ 3211 w 3211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" h="190">
                  <a:moveTo>
                    <a:pt x="5099304" y="303276"/>
                  </a:moveTo>
                  <a:lnTo>
                    <a:pt x="151637" y="303276"/>
                  </a:lnTo>
                  <a:lnTo>
                    <a:pt x="0" y="151638"/>
                  </a:lnTo>
                  <a:lnTo>
                    <a:pt x="151637" y="0"/>
                  </a:lnTo>
                  <a:lnTo>
                    <a:pt x="5099304" y="0"/>
                  </a:lnTo>
                  <a:lnTo>
                    <a:pt x="5099304" y="303276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8963" name="Rectangle 51"/>
          <p:cNvSpPr>
            <a:spLocks noChangeArrowheads="1"/>
          </p:cNvSpPr>
          <p:nvPr/>
        </p:nvSpPr>
        <p:spPr bwMode="auto">
          <a:xfrm>
            <a:off x="3579813" y="2647950"/>
            <a:ext cx="4583112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3320" rIns="0" bIns="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360488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smtClean="0">
                <a:latin typeface="Calibri" panose="020F0502020204030204" pitchFamily="34" charset="0"/>
              </a:rPr>
              <a:t>БЕСЕДЫ С РОДИТЕЛЯМИ</a:t>
            </a:r>
          </a:p>
          <a:p>
            <a:pPr eaLnBrk="1" hangingPunct="1">
              <a:spcBef>
                <a:spcPts val="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300" smtClean="0">
              <a:latin typeface="Calibri" panose="020F0502020204030204" pitchFamily="34" charset="0"/>
            </a:endParaRPr>
          </a:p>
          <a:p>
            <a:pPr marL="1357313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smtClean="0">
                <a:latin typeface="Calibri" panose="020F0502020204030204" pitchFamily="34" charset="0"/>
              </a:rPr>
              <a:t>ОБСЛЕДОВАНИЕ ДЕТЕЙ</a:t>
            </a:r>
          </a:p>
          <a:p>
            <a:pPr algn="ctr" eaLnBrk="1" hangingPunct="1">
              <a:spcBef>
                <a:spcPts val="12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smtClean="0">
                <a:latin typeface="Calibri" panose="020F0502020204030204" pitchFamily="34" charset="0"/>
              </a:rPr>
              <a:t>ОБСЛЕДОВАНИЕ РОДИТЕЛЕЙ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20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smtClean="0">
                <a:latin typeface="Calibri" panose="020F0502020204030204" pitchFamily="34" charset="0"/>
              </a:rPr>
              <a:t>ИЗУЧЕНИЕ ФИЗИЧЕСКОЙ АКТИВНОСТИ ДЕТЕЙ И РОДИТЕЛЕЙ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20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smtClean="0">
                <a:latin typeface="Calibri" panose="020F0502020204030204" pitchFamily="34" charset="0"/>
              </a:rPr>
              <a:t>СПОРТИВНЫЕ ИГРЫ И СОРЕВНОВАНИЯ</a:t>
            </a:r>
          </a:p>
          <a:p>
            <a:pPr marL="554038" algn="ctr" eaLnBrk="1" hangingPunct="1">
              <a:lnSpc>
                <a:spcPct val="184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smtClean="0">
                <a:latin typeface="Calibri" panose="020F0502020204030204" pitchFamily="34" charset="0"/>
              </a:rPr>
              <a:t>ИГРЫ НА РАЗВИТИЕ МЕЛКОЙ МОТОРИКИ РУК  АРТИКУЛЯЦОННАЯ ГИМНАСТИКА</a:t>
            </a:r>
          </a:p>
          <a:p>
            <a:pPr marL="1274763" indent="112713" eaLnBrk="1" hangingPunct="1">
              <a:lnSpc>
                <a:spcPct val="184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1400" smtClean="0">
                <a:latin typeface="Calibri" panose="020F0502020204030204" pitchFamily="34" charset="0"/>
              </a:rPr>
              <a:t>ГИМНАСТИКА ДЛЯ ГЛАЗ  ГИМНАСТИКА ДЛЯ МОЗГА  ОБУЧАЮЩИЕ МАТЕРИАЛЫ</a:t>
            </a:r>
          </a:p>
        </p:txBody>
      </p:sp>
      <p:grpSp>
        <p:nvGrpSpPr>
          <p:cNvPr id="70671" name="Group 52"/>
          <p:cNvGrpSpPr>
            <a:grpSpLocks/>
          </p:cNvGrpSpPr>
          <p:nvPr/>
        </p:nvGrpSpPr>
        <p:grpSpPr bwMode="auto">
          <a:xfrm>
            <a:off x="3117850" y="6170613"/>
            <a:ext cx="300038" cy="301625"/>
            <a:chOff x="1964" y="3887"/>
            <a:chExt cx="189" cy="190"/>
          </a:xfrm>
        </p:grpSpPr>
        <p:sp>
          <p:nvSpPr>
            <p:cNvPr id="70682" name="AutoShape 53"/>
            <p:cNvSpPr>
              <a:spLocks noChangeArrowheads="1"/>
            </p:cNvSpPr>
            <p:nvPr/>
          </p:nvSpPr>
          <p:spPr bwMode="auto">
            <a:xfrm>
              <a:off x="1964" y="3887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150875" y="0"/>
                  </a:moveTo>
                  <a:lnTo>
                    <a:pt x="103193" y="7730"/>
                  </a:lnTo>
                  <a:lnTo>
                    <a:pt x="61776" y="29258"/>
                  </a:lnTo>
                  <a:lnTo>
                    <a:pt x="29114" y="62084"/>
                  </a:lnTo>
                  <a:lnTo>
                    <a:pt x="7693" y="103710"/>
                  </a:lnTo>
                  <a:lnTo>
                    <a:pt x="0" y="151638"/>
                  </a:lnTo>
                  <a:lnTo>
                    <a:pt x="7693" y="199565"/>
                  </a:lnTo>
                  <a:lnTo>
                    <a:pt x="29114" y="241191"/>
                  </a:lnTo>
                  <a:lnTo>
                    <a:pt x="61776" y="274017"/>
                  </a:lnTo>
                  <a:lnTo>
                    <a:pt x="103193" y="295545"/>
                  </a:lnTo>
                  <a:lnTo>
                    <a:pt x="150875" y="303276"/>
                  </a:lnTo>
                  <a:lnTo>
                    <a:pt x="198558" y="295545"/>
                  </a:lnTo>
                  <a:lnTo>
                    <a:pt x="239975" y="274017"/>
                  </a:lnTo>
                  <a:lnTo>
                    <a:pt x="272637" y="241191"/>
                  </a:lnTo>
                  <a:lnTo>
                    <a:pt x="294058" y="199565"/>
                  </a:lnTo>
                  <a:lnTo>
                    <a:pt x="301752" y="151638"/>
                  </a:lnTo>
                  <a:lnTo>
                    <a:pt x="294058" y="103710"/>
                  </a:lnTo>
                  <a:lnTo>
                    <a:pt x="272637" y="62084"/>
                  </a:lnTo>
                  <a:lnTo>
                    <a:pt x="239975" y="29258"/>
                  </a:lnTo>
                  <a:lnTo>
                    <a:pt x="198558" y="7730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CDC5D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683" name="AutoShape 54"/>
            <p:cNvSpPr>
              <a:spLocks noChangeArrowheads="1"/>
            </p:cNvSpPr>
            <p:nvPr/>
          </p:nvSpPr>
          <p:spPr bwMode="auto">
            <a:xfrm>
              <a:off x="1964" y="3887"/>
              <a:ext cx="189" cy="190"/>
            </a:xfrm>
            <a:custGeom>
              <a:avLst/>
              <a:gdLst>
                <a:gd name="T0" fmla="*/ 189 w 189"/>
                <a:gd name="T1" fmla="*/ 95 h 190"/>
                <a:gd name="T2" fmla="*/ 95 w 189"/>
                <a:gd name="T3" fmla="*/ 190 h 190"/>
                <a:gd name="T4" fmla="*/ 0 w 189"/>
                <a:gd name="T5" fmla="*/ 95 h 190"/>
                <a:gd name="T6" fmla="*/ 95 w 189"/>
                <a:gd name="T7" fmla="*/ 0 h 19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89"/>
                <a:gd name="T13" fmla="*/ 0 h 190"/>
                <a:gd name="T14" fmla="*/ 189 w 189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" h="190">
                  <a:moveTo>
                    <a:pt x="0" y="151638"/>
                  </a:moveTo>
                  <a:lnTo>
                    <a:pt x="7693" y="103710"/>
                  </a:lnTo>
                  <a:lnTo>
                    <a:pt x="29114" y="62084"/>
                  </a:lnTo>
                  <a:lnTo>
                    <a:pt x="61776" y="29258"/>
                  </a:lnTo>
                  <a:lnTo>
                    <a:pt x="103193" y="7730"/>
                  </a:lnTo>
                  <a:lnTo>
                    <a:pt x="150875" y="0"/>
                  </a:lnTo>
                  <a:lnTo>
                    <a:pt x="198558" y="7730"/>
                  </a:lnTo>
                  <a:lnTo>
                    <a:pt x="239975" y="29258"/>
                  </a:lnTo>
                  <a:lnTo>
                    <a:pt x="272637" y="62084"/>
                  </a:lnTo>
                  <a:lnTo>
                    <a:pt x="294058" y="103710"/>
                  </a:lnTo>
                  <a:lnTo>
                    <a:pt x="301752" y="151638"/>
                  </a:lnTo>
                  <a:lnTo>
                    <a:pt x="294058" y="199565"/>
                  </a:lnTo>
                  <a:lnTo>
                    <a:pt x="272637" y="241191"/>
                  </a:lnTo>
                  <a:lnTo>
                    <a:pt x="239975" y="274017"/>
                  </a:lnTo>
                  <a:lnTo>
                    <a:pt x="198558" y="295545"/>
                  </a:lnTo>
                  <a:lnTo>
                    <a:pt x="150875" y="303276"/>
                  </a:lnTo>
                  <a:lnTo>
                    <a:pt x="103193" y="295545"/>
                  </a:lnTo>
                  <a:lnTo>
                    <a:pt x="61776" y="274017"/>
                  </a:lnTo>
                  <a:lnTo>
                    <a:pt x="29114" y="241191"/>
                  </a:lnTo>
                  <a:lnTo>
                    <a:pt x="7693" y="199565"/>
                  </a:lnTo>
                  <a:lnTo>
                    <a:pt x="0" y="151638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0672" name="Group 55"/>
          <p:cNvGrpSpPr>
            <a:grpSpLocks/>
          </p:cNvGrpSpPr>
          <p:nvPr/>
        </p:nvGrpSpPr>
        <p:grpSpPr bwMode="auto">
          <a:xfrm>
            <a:off x="58738" y="2493963"/>
            <a:ext cx="2784475" cy="2678112"/>
            <a:chOff x="37" y="1571"/>
            <a:chExt cx="1754" cy="1687"/>
          </a:xfrm>
        </p:grpSpPr>
        <p:pic>
          <p:nvPicPr>
            <p:cNvPr id="70679" name="Picture 5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2" y="1571"/>
              <a:ext cx="808" cy="9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0680" name="Picture 5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" y="2568"/>
              <a:ext cx="920" cy="6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0681" name="Picture 5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" y="1571"/>
              <a:ext cx="938" cy="9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70673" name="Picture 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4148138"/>
            <a:ext cx="1247775" cy="100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70674" name="Group 60"/>
          <p:cNvGrpSpPr>
            <a:grpSpLocks/>
          </p:cNvGrpSpPr>
          <p:nvPr/>
        </p:nvGrpSpPr>
        <p:grpSpPr bwMode="auto">
          <a:xfrm>
            <a:off x="158750" y="5229225"/>
            <a:ext cx="2586038" cy="1328738"/>
            <a:chOff x="100" y="3294"/>
            <a:chExt cx="1629" cy="837"/>
          </a:xfrm>
        </p:grpSpPr>
        <p:pic>
          <p:nvPicPr>
            <p:cNvPr id="70676" name="Picture 6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" y="3294"/>
              <a:ext cx="465" cy="8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0677" name="Picture 6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6" y="3294"/>
              <a:ext cx="679" cy="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0678" name="Picture 6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84" y="3566"/>
              <a:ext cx="845" cy="5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70675" name="Picture 6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69850" y="-26988"/>
            <a:ext cx="2354263" cy="2235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24013" y="692150"/>
            <a:ext cx="5802312" cy="1157288"/>
          </a:xfrm>
        </p:spPr>
        <p:txBody>
          <a:bodyPr tIns="12240"/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sz="2800" smtClean="0">
                <a:solidFill>
                  <a:srgbClr val="6F2F9F"/>
                </a:solidFill>
              </a:rPr>
              <a:t>Проект "Формула здорового ребенка"</a:t>
            </a:r>
          </a:p>
        </p:txBody>
      </p:sp>
      <p:grpSp>
        <p:nvGrpSpPr>
          <p:cNvPr id="72707" name="Group 2"/>
          <p:cNvGrpSpPr>
            <a:grpSpLocks/>
          </p:cNvGrpSpPr>
          <p:nvPr/>
        </p:nvGrpSpPr>
        <p:grpSpPr bwMode="auto">
          <a:xfrm>
            <a:off x="0" y="1341438"/>
            <a:ext cx="8955088" cy="5514975"/>
            <a:chOff x="0" y="845"/>
            <a:chExt cx="5641" cy="3474"/>
          </a:xfrm>
        </p:grpSpPr>
        <p:pic>
          <p:nvPicPr>
            <p:cNvPr id="727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7" y="845"/>
              <a:ext cx="3624" cy="22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27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28"/>
              <a:ext cx="2484" cy="16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4089400" y="6034088"/>
            <a:ext cx="4779963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ru-RU" sz="3200" b="1">
                <a:solidFill>
                  <a:srgbClr val="6F2F9F"/>
                </a:solidFill>
                <a:latin typeface="Calibri" charset="0"/>
              </a:rPr>
              <a:t>Паспорт здоровья ребенка</a:t>
            </a:r>
          </a:p>
        </p:txBody>
      </p:sp>
      <p:pic>
        <p:nvPicPr>
          <p:cNvPr id="7270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00" y="1319213"/>
            <a:ext cx="2357438" cy="235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163513"/>
            <a:ext cx="8570913" cy="6507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025" y="20638"/>
            <a:ext cx="2354263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493963"/>
            <a:ext cx="2882900" cy="187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493963"/>
            <a:ext cx="2836863" cy="187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680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54213" y="257175"/>
            <a:ext cx="6251575" cy="1533525"/>
          </a:xfrm>
        </p:spPr>
        <p:txBody>
          <a:bodyPr tIns="12600"/>
          <a:lstStyle/>
          <a:p>
            <a:pPr algn="ctr" eaLnBrk="1" hangingPunct="1">
              <a:lnSpc>
                <a:spcPts val="3988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3500" b="1" smtClean="0">
                <a:solidFill>
                  <a:srgbClr val="00AF50"/>
                </a:solidFill>
              </a:rPr>
              <a:t>ПРОЕКТ</a:t>
            </a:r>
            <a:br>
              <a:rPr lang="ru-RU" sz="3500" b="1" smtClean="0">
                <a:solidFill>
                  <a:srgbClr val="00AF50"/>
                </a:solidFill>
              </a:rPr>
            </a:br>
            <a:r>
              <a:rPr lang="ru-RU" sz="3500" b="1" smtClean="0">
                <a:solidFill>
                  <a:srgbClr val="00AF50"/>
                </a:solidFill>
              </a:rPr>
              <a:t>«УРОКИ ЗДОРОВОГО ПИТАНИЯ»</a:t>
            </a: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1770063" y="1287463"/>
            <a:ext cx="7043737" cy="1109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Проект реализован совместно с Дружиной «Афанасий» в рамках гранта  Правительства Тверской области.</a:t>
            </a:r>
          </a:p>
          <a:p>
            <a:pPr marL="12700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Дети не только учатся основам здорового питания, но и с помощью  химических опытов определяют качество продуктов.</a:t>
            </a:r>
          </a:p>
        </p:txBody>
      </p:sp>
      <p:pic>
        <p:nvPicPr>
          <p:cNvPr id="7680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652963"/>
            <a:ext cx="28797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8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4652963"/>
            <a:ext cx="294005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80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9350" y="2493963"/>
            <a:ext cx="2760663" cy="187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681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788" y="4652963"/>
            <a:ext cx="269557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 cstate="print"/>
          <a:srcRect r="8128"/>
          <a:stretch>
            <a:fillRect/>
          </a:stretch>
        </p:blipFill>
        <p:spPr bwMode="auto">
          <a:xfrm>
            <a:off x="228600" y="222250"/>
            <a:ext cx="8686800" cy="531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1512888" y="5534025"/>
            <a:ext cx="5751512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ru-RU" sz="3600" b="1">
                <a:solidFill>
                  <a:srgbClr val="001F5F"/>
                </a:solidFill>
                <a:latin typeface="Calibri" charset="0"/>
              </a:rPr>
              <a:t>БЛАГОДАРЮ ЗА ВНИМАНИЕ!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4013" y="550863"/>
            <a:ext cx="2033587" cy="1158875"/>
          </a:xfrm>
        </p:spPr>
        <p:txBody>
          <a:bodyPr tIns="13320"/>
          <a:lstStyle/>
          <a:p>
            <a:pPr marL="12700" eaLnBrk="1" hangingPunct="1">
              <a:lnSpc>
                <a:spcPct val="100000"/>
              </a:lnSpc>
              <a:spcBef>
                <a:spcPts val="113"/>
              </a:spcBef>
              <a:tabLst>
                <a:tab pos="1416050" algn="l"/>
                <a:tab pos="1797050" algn="l"/>
              </a:tabLst>
            </a:pPr>
            <a:r>
              <a:rPr lang="ru-RU" sz="2000" b="1" smtClean="0">
                <a:solidFill>
                  <a:srgbClr val="6F2F9F"/>
                </a:solidFill>
              </a:rPr>
              <a:t>ОСНОВНАЯ	ИДЕЯ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525713" y="550863"/>
            <a:ext cx="6138862" cy="31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254000" algn="l"/>
                <a:tab pos="2273300" algn="l"/>
                <a:tab pos="2579688" algn="l"/>
                <a:tab pos="4719638" algn="l"/>
                <a:tab pos="4941888" algn="l"/>
                <a:tab pos="5391150" algn="l"/>
                <a:tab pos="5840413" algn="l"/>
              </a:tabLst>
            </a:pPr>
            <a:r>
              <a:rPr lang="ru-RU" sz="2000" b="1">
                <a:solidFill>
                  <a:srgbClr val="4F6128"/>
                </a:solidFill>
                <a:latin typeface="Calibri" charset="0"/>
              </a:rPr>
              <a:t>-	</a:t>
            </a:r>
            <a:r>
              <a:rPr lang="ru-RU" sz="2000" b="1">
                <a:solidFill>
                  <a:srgbClr val="00AF50"/>
                </a:solidFill>
                <a:latin typeface="Calibri" charset="0"/>
              </a:rPr>
              <a:t>СФОРМИРОВАТЬ	В	ПОДРАСТАЮЩЕМ	ПОКОЛЕНИИ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54013" y="855663"/>
            <a:ext cx="6815137" cy="31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1416050" algn="l"/>
                <a:tab pos="2916238" algn="l"/>
                <a:tab pos="3924300" algn="l"/>
                <a:tab pos="4959350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ru-RU" sz="2000" b="1">
                <a:solidFill>
                  <a:srgbClr val="00AF50"/>
                </a:solidFill>
                <a:latin typeface="Calibri" charset="0"/>
              </a:rPr>
              <a:t>СТЕРЕОТИП	ЗДОРОВОГО	ОБРАЗА	ЖИЗНИ,	ВКЛЮЧАЮЩЕГО</a:t>
            </a: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7437438" y="855663"/>
            <a:ext cx="1230312" cy="31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</a:tabLst>
            </a:pPr>
            <a:r>
              <a:rPr lang="ru-RU" sz="2000" b="1">
                <a:solidFill>
                  <a:srgbClr val="00AF50"/>
                </a:solidFill>
                <a:latin typeface="Calibri" charset="0"/>
              </a:rPr>
              <a:t>ЗДОРОВОЕ</a:t>
            </a:r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54013" y="1160463"/>
            <a:ext cx="8308975" cy="623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algn="ctr" eaLnBrk="1" hangingPunct="1">
              <a:spcBef>
                <a:spcPts val="1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1358900" algn="l"/>
                <a:tab pos="2820988" algn="l"/>
                <a:tab pos="4264025" algn="l"/>
                <a:tab pos="63150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000" b="1">
                <a:solidFill>
                  <a:srgbClr val="00AF50"/>
                </a:solidFill>
                <a:latin typeface="Calibri" charset="0"/>
              </a:rPr>
              <a:t>ПИТАНИЕ,	ЗДОРОВОЕ	ОБЩЕНИЕ,	НРАВСТВЕННУЮ	И	ФИЗИЧЕСКУЮ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1358900" algn="l"/>
                <a:tab pos="2820988" algn="l"/>
                <a:tab pos="4264025" algn="l"/>
                <a:tab pos="63150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000" b="1">
                <a:solidFill>
                  <a:srgbClr val="00AF50"/>
                </a:solidFill>
                <a:latin typeface="Calibri" charset="0"/>
              </a:rPr>
              <a:t>КУЛЬТУРУ.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54013" y="5029200"/>
            <a:ext cx="86106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1640" rIns="0" bIns="0"/>
          <a:lstStyle>
            <a:lvl1pPr marL="84138" indent="-84138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81225" indent="0" eaLnBrk="1" hangingPunct="1"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smtClean="0">
                <a:solidFill>
                  <a:srgbClr val="6F2F9F"/>
                </a:solidFill>
                <a:latin typeface="Calibri" panose="020F0502020204030204" pitchFamily="34" charset="0"/>
              </a:rPr>
              <a:t>ОСНОВНЫЕ НАПРАВЛЕНИЯ</a:t>
            </a:r>
          </a:p>
          <a:p>
            <a:pPr eaLnBrk="1" hangingPunct="1">
              <a:spcBef>
                <a:spcPts val="413"/>
              </a:spcBef>
              <a:spcAft>
                <a:spcPts val="13"/>
              </a:spcAft>
              <a:buClr>
                <a:srgbClr val="000000"/>
              </a:buClr>
              <a:buSzPct val="94000"/>
              <a:buFont typeface="Arial" panose="020B0604020202020204" pitchFamily="34" charset="0"/>
              <a:buChar char="•"/>
              <a:defRPr/>
            </a:pPr>
            <a:r>
              <a:rPr lang="ru-RU" smtClean="0">
                <a:latin typeface="Calibri" panose="020F0502020204030204" pitchFamily="34" charset="0"/>
              </a:rPr>
              <a:t>Внедрение здоровьесберегающих технологий среди школьников  и их родителей</a:t>
            </a:r>
          </a:p>
          <a:p>
            <a:pPr indent="-71438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94000"/>
              <a:buFont typeface="Arial" panose="020B0604020202020204" pitchFamily="34" charset="0"/>
              <a:buChar char="•"/>
              <a:defRPr/>
            </a:pPr>
            <a:r>
              <a:rPr lang="ru-RU" smtClean="0">
                <a:latin typeface="Calibri" panose="020F0502020204030204" pitchFamily="34" charset="0"/>
              </a:rPr>
              <a:t>Здоровьесбережение учителей</a:t>
            </a:r>
          </a:p>
          <a:p>
            <a:pPr indent="-71438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94000"/>
              <a:buFont typeface="Arial" panose="020B0604020202020204" pitchFamily="34" charset="0"/>
              <a:buChar char="•"/>
              <a:defRPr/>
            </a:pPr>
            <a:r>
              <a:rPr lang="ru-RU" smtClean="0">
                <a:latin typeface="Calibri" panose="020F0502020204030204" pitchFamily="34" charset="0"/>
              </a:rPr>
              <a:t>Профилактическая работа с населением</a:t>
            </a:r>
          </a:p>
          <a:p>
            <a:pPr indent="-71438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94000"/>
              <a:buFont typeface="Arial" panose="020B0604020202020204" pitchFamily="34" charset="0"/>
              <a:buChar char="•"/>
              <a:defRPr/>
            </a:pPr>
            <a:r>
              <a:rPr lang="ru-RU" smtClean="0">
                <a:latin typeface="Calibri" panose="020F0502020204030204" pitchFamily="34" charset="0"/>
              </a:rPr>
              <a:t>Корпоративные программы охраны здоровья на рабочем месте</a:t>
            </a: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2033588"/>
            <a:ext cx="3684587" cy="284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45" name="Rectangle 8"/>
          <p:cNvSpPr>
            <a:spLocks noChangeArrowheads="1"/>
          </p:cNvSpPr>
          <p:nvPr/>
        </p:nvSpPr>
        <p:spPr bwMode="auto">
          <a:xfrm>
            <a:off x="2667000" y="1554163"/>
            <a:ext cx="670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marL="3546475" eaLnBrk="1" hangingPunct="1">
              <a:spcBef>
                <a:spcPts val="10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b="1">
                <a:solidFill>
                  <a:srgbClr val="6F2F9F"/>
                </a:solidFill>
                <a:latin typeface="Calibri" charset="0"/>
              </a:rPr>
              <a:t>ЭМБЛЕМА ПРОЕКТА</a:t>
            </a:r>
          </a:p>
        </p:txBody>
      </p:sp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17738"/>
            <a:ext cx="2643188" cy="2506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39813" y="392113"/>
            <a:ext cx="7729537" cy="1157287"/>
          </a:xfrm>
        </p:spPr>
        <p:txBody>
          <a:bodyPr tIns="12240"/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 sz="2800" b="1" smtClean="0">
                <a:solidFill>
                  <a:srgbClr val="00AF50"/>
                </a:solidFill>
              </a:rPr>
              <a:t>ПРОЕКТЫ ЗДОРОВЬЕСБЕРЕГАЮЩИХ ТЕХНОЛОГИЙ</a:t>
            </a:r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61913" y="1162050"/>
            <a:ext cx="4294187" cy="4308475"/>
            <a:chOff x="39" y="732"/>
            <a:chExt cx="2705" cy="2714"/>
          </a:xfrm>
        </p:grpSpPr>
        <p:sp>
          <p:nvSpPr>
            <p:cNvPr id="16472" name="AutoShape 3"/>
            <p:cNvSpPr>
              <a:spLocks noChangeArrowheads="1"/>
            </p:cNvSpPr>
            <p:nvPr/>
          </p:nvSpPr>
          <p:spPr bwMode="auto">
            <a:xfrm>
              <a:off x="2173" y="732"/>
              <a:ext cx="571" cy="2714"/>
            </a:xfrm>
            <a:custGeom>
              <a:avLst/>
              <a:gdLst>
                <a:gd name="T0" fmla="*/ 571 w 571"/>
                <a:gd name="T1" fmla="*/ 1357 h 2714"/>
                <a:gd name="T2" fmla="*/ 286 w 571"/>
                <a:gd name="T3" fmla="*/ 2714 h 2714"/>
                <a:gd name="T4" fmla="*/ 0 w 571"/>
                <a:gd name="T5" fmla="*/ 1357 h 2714"/>
                <a:gd name="T6" fmla="*/ 286 w 571"/>
                <a:gd name="T7" fmla="*/ 0 h 271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571"/>
                <a:gd name="T13" fmla="*/ 0 h 2714"/>
                <a:gd name="T14" fmla="*/ 571 w 571"/>
                <a:gd name="T15" fmla="*/ 2714 h 27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1" h="2714">
                  <a:moveTo>
                    <a:pt x="892587" y="4309364"/>
                  </a:moveTo>
                  <a:lnTo>
                    <a:pt x="858587" y="4274833"/>
                  </a:lnTo>
                  <a:lnTo>
                    <a:pt x="825247" y="4239900"/>
                  </a:lnTo>
                  <a:lnTo>
                    <a:pt x="792567" y="4204573"/>
                  </a:lnTo>
                  <a:lnTo>
                    <a:pt x="760548" y="4168860"/>
                  </a:lnTo>
                  <a:lnTo>
                    <a:pt x="729188" y="4132768"/>
                  </a:lnTo>
                  <a:lnTo>
                    <a:pt x="698489" y="4096305"/>
                  </a:lnTo>
                  <a:lnTo>
                    <a:pt x="668450" y="4059479"/>
                  </a:lnTo>
                  <a:lnTo>
                    <a:pt x="639071" y="4022298"/>
                  </a:lnTo>
                  <a:lnTo>
                    <a:pt x="610353" y="3984770"/>
                  </a:lnTo>
                  <a:lnTo>
                    <a:pt x="582294" y="3946903"/>
                  </a:lnTo>
                  <a:lnTo>
                    <a:pt x="554896" y="3908705"/>
                  </a:lnTo>
                  <a:lnTo>
                    <a:pt x="528158" y="3870184"/>
                  </a:lnTo>
                  <a:lnTo>
                    <a:pt x="502080" y="3831346"/>
                  </a:lnTo>
                  <a:lnTo>
                    <a:pt x="476662" y="3792202"/>
                  </a:lnTo>
                  <a:lnTo>
                    <a:pt x="451905" y="3752757"/>
                  </a:lnTo>
                  <a:lnTo>
                    <a:pt x="427808" y="3713021"/>
                  </a:lnTo>
                  <a:lnTo>
                    <a:pt x="404371" y="3673000"/>
                  </a:lnTo>
                  <a:lnTo>
                    <a:pt x="381594" y="3632704"/>
                  </a:lnTo>
                  <a:lnTo>
                    <a:pt x="359477" y="3592139"/>
                  </a:lnTo>
                  <a:lnTo>
                    <a:pt x="338021" y="3551315"/>
                  </a:lnTo>
                  <a:lnTo>
                    <a:pt x="317225" y="3510237"/>
                  </a:lnTo>
                  <a:lnTo>
                    <a:pt x="297089" y="3468915"/>
                  </a:lnTo>
                  <a:lnTo>
                    <a:pt x="277613" y="3427357"/>
                  </a:lnTo>
                  <a:lnTo>
                    <a:pt x="258797" y="3385570"/>
                  </a:lnTo>
                  <a:lnTo>
                    <a:pt x="240642" y="3343562"/>
                  </a:lnTo>
                  <a:lnTo>
                    <a:pt x="223146" y="3301341"/>
                  </a:lnTo>
                  <a:lnTo>
                    <a:pt x="206311" y="3258915"/>
                  </a:lnTo>
                  <a:lnTo>
                    <a:pt x="190137" y="3216291"/>
                  </a:lnTo>
                  <a:lnTo>
                    <a:pt x="174622" y="3173479"/>
                  </a:lnTo>
                  <a:lnTo>
                    <a:pt x="159767" y="3130485"/>
                  </a:lnTo>
                  <a:lnTo>
                    <a:pt x="145573" y="3087317"/>
                  </a:lnTo>
                  <a:lnTo>
                    <a:pt x="132039" y="3043984"/>
                  </a:lnTo>
                  <a:lnTo>
                    <a:pt x="119165" y="3000493"/>
                  </a:lnTo>
                  <a:lnTo>
                    <a:pt x="106952" y="2956852"/>
                  </a:lnTo>
                  <a:lnTo>
                    <a:pt x="95398" y="2913069"/>
                  </a:lnTo>
                  <a:lnTo>
                    <a:pt x="84505" y="2869152"/>
                  </a:lnTo>
                  <a:lnTo>
                    <a:pt x="74272" y="2825109"/>
                  </a:lnTo>
                  <a:lnTo>
                    <a:pt x="64699" y="2780948"/>
                  </a:lnTo>
                  <a:lnTo>
                    <a:pt x="55786" y="2736676"/>
                  </a:lnTo>
                  <a:lnTo>
                    <a:pt x="47534" y="2692301"/>
                  </a:lnTo>
                  <a:lnTo>
                    <a:pt x="39941" y="2647832"/>
                  </a:lnTo>
                  <a:lnTo>
                    <a:pt x="33009" y="2603277"/>
                  </a:lnTo>
                  <a:lnTo>
                    <a:pt x="26738" y="2558642"/>
                  </a:lnTo>
                  <a:lnTo>
                    <a:pt x="21126" y="2513936"/>
                  </a:lnTo>
                  <a:lnTo>
                    <a:pt x="16174" y="2469167"/>
                  </a:lnTo>
                  <a:lnTo>
                    <a:pt x="11883" y="2424343"/>
                  </a:lnTo>
                  <a:lnTo>
                    <a:pt x="8252" y="2379472"/>
                  </a:lnTo>
                  <a:lnTo>
                    <a:pt x="5281" y="2334561"/>
                  </a:lnTo>
                  <a:lnTo>
                    <a:pt x="2970" y="2289619"/>
                  </a:lnTo>
                  <a:lnTo>
                    <a:pt x="1320" y="2244653"/>
                  </a:lnTo>
                  <a:lnTo>
                    <a:pt x="330" y="2199671"/>
                  </a:lnTo>
                  <a:lnTo>
                    <a:pt x="0" y="2154682"/>
                  </a:lnTo>
                  <a:lnTo>
                    <a:pt x="330" y="2109692"/>
                  </a:lnTo>
                  <a:lnTo>
                    <a:pt x="1320" y="2064710"/>
                  </a:lnTo>
                  <a:lnTo>
                    <a:pt x="2970" y="2019744"/>
                  </a:lnTo>
                  <a:lnTo>
                    <a:pt x="5281" y="1974802"/>
                  </a:lnTo>
                  <a:lnTo>
                    <a:pt x="8252" y="1929891"/>
                  </a:lnTo>
                  <a:lnTo>
                    <a:pt x="11883" y="1885020"/>
                  </a:lnTo>
                  <a:lnTo>
                    <a:pt x="16174" y="1840196"/>
                  </a:lnTo>
                  <a:lnTo>
                    <a:pt x="21126" y="1795427"/>
                  </a:lnTo>
                  <a:lnTo>
                    <a:pt x="26738" y="1750721"/>
                  </a:lnTo>
                  <a:lnTo>
                    <a:pt x="33009" y="1706086"/>
                  </a:lnTo>
                  <a:lnTo>
                    <a:pt x="39941" y="1661531"/>
                  </a:lnTo>
                  <a:lnTo>
                    <a:pt x="47534" y="1617062"/>
                  </a:lnTo>
                  <a:lnTo>
                    <a:pt x="55786" y="1572687"/>
                  </a:lnTo>
                  <a:lnTo>
                    <a:pt x="64699" y="1528415"/>
                  </a:lnTo>
                  <a:lnTo>
                    <a:pt x="74272" y="1484254"/>
                  </a:lnTo>
                  <a:lnTo>
                    <a:pt x="84505" y="1440211"/>
                  </a:lnTo>
                  <a:lnTo>
                    <a:pt x="95398" y="1396294"/>
                  </a:lnTo>
                  <a:lnTo>
                    <a:pt x="106952" y="1352511"/>
                  </a:lnTo>
                  <a:lnTo>
                    <a:pt x="119165" y="1308870"/>
                  </a:lnTo>
                  <a:lnTo>
                    <a:pt x="132039" y="1265379"/>
                  </a:lnTo>
                  <a:lnTo>
                    <a:pt x="145573" y="1222046"/>
                  </a:lnTo>
                  <a:lnTo>
                    <a:pt x="159767" y="1178878"/>
                  </a:lnTo>
                  <a:lnTo>
                    <a:pt x="174622" y="1135884"/>
                  </a:lnTo>
                  <a:lnTo>
                    <a:pt x="190137" y="1093072"/>
                  </a:lnTo>
                  <a:lnTo>
                    <a:pt x="206311" y="1050448"/>
                  </a:lnTo>
                  <a:lnTo>
                    <a:pt x="223146" y="1008022"/>
                  </a:lnTo>
                  <a:lnTo>
                    <a:pt x="240642" y="965801"/>
                  </a:lnTo>
                  <a:lnTo>
                    <a:pt x="258797" y="923793"/>
                  </a:lnTo>
                  <a:lnTo>
                    <a:pt x="277613" y="882006"/>
                  </a:lnTo>
                  <a:lnTo>
                    <a:pt x="297089" y="840448"/>
                  </a:lnTo>
                  <a:lnTo>
                    <a:pt x="317225" y="799126"/>
                  </a:lnTo>
                  <a:lnTo>
                    <a:pt x="338021" y="758048"/>
                  </a:lnTo>
                  <a:lnTo>
                    <a:pt x="359477" y="717224"/>
                  </a:lnTo>
                  <a:lnTo>
                    <a:pt x="381594" y="676659"/>
                  </a:lnTo>
                  <a:lnTo>
                    <a:pt x="404371" y="636363"/>
                  </a:lnTo>
                  <a:lnTo>
                    <a:pt x="427808" y="596342"/>
                  </a:lnTo>
                  <a:lnTo>
                    <a:pt x="451905" y="556606"/>
                  </a:lnTo>
                  <a:lnTo>
                    <a:pt x="476662" y="517161"/>
                  </a:lnTo>
                  <a:lnTo>
                    <a:pt x="502080" y="478017"/>
                  </a:lnTo>
                  <a:lnTo>
                    <a:pt x="528158" y="439179"/>
                  </a:lnTo>
                  <a:lnTo>
                    <a:pt x="554896" y="400658"/>
                  </a:lnTo>
                  <a:lnTo>
                    <a:pt x="582294" y="362460"/>
                  </a:lnTo>
                  <a:lnTo>
                    <a:pt x="610353" y="324593"/>
                  </a:lnTo>
                  <a:lnTo>
                    <a:pt x="639071" y="287065"/>
                  </a:lnTo>
                  <a:lnTo>
                    <a:pt x="668450" y="249884"/>
                  </a:lnTo>
                  <a:lnTo>
                    <a:pt x="698489" y="213058"/>
                  </a:lnTo>
                  <a:lnTo>
                    <a:pt x="729188" y="176595"/>
                  </a:lnTo>
                  <a:lnTo>
                    <a:pt x="760548" y="140503"/>
                  </a:lnTo>
                  <a:lnTo>
                    <a:pt x="792567" y="104790"/>
                  </a:lnTo>
                  <a:lnTo>
                    <a:pt x="825247" y="69463"/>
                  </a:lnTo>
                  <a:lnTo>
                    <a:pt x="858587" y="34530"/>
                  </a:lnTo>
                  <a:lnTo>
                    <a:pt x="892587" y="0"/>
                  </a:lnTo>
                  <a:lnTo>
                    <a:pt x="907827" y="15240"/>
                  </a:lnTo>
                  <a:lnTo>
                    <a:pt x="873746" y="49862"/>
                  </a:lnTo>
                  <a:lnTo>
                    <a:pt x="840332" y="84891"/>
                  </a:lnTo>
                  <a:lnTo>
                    <a:pt x="807587" y="120319"/>
                  </a:lnTo>
                  <a:lnTo>
                    <a:pt x="775510" y="156138"/>
                  </a:lnTo>
                  <a:lnTo>
                    <a:pt x="744102" y="192340"/>
                  </a:lnTo>
                  <a:lnTo>
                    <a:pt x="713361" y="228917"/>
                  </a:lnTo>
                  <a:lnTo>
                    <a:pt x="683289" y="265860"/>
                  </a:lnTo>
                  <a:lnTo>
                    <a:pt x="653886" y="303163"/>
                  </a:lnTo>
                  <a:lnTo>
                    <a:pt x="625150" y="340816"/>
                  </a:lnTo>
                  <a:lnTo>
                    <a:pt x="597083" y="378811"/>
                  </a:lnTo>
                  <a:lnTo>
                    <a:pt x="569684" y="417141"/>
                  </a:lnTo>
                  <a:lnTo>
                    <a:pt x="542953" y="455798"/>
                  </a:lnTo>
                  <a:lnTo>
                    <a:pt x="516891" y="494773"/>
                  </a:lnTo>
                  <a:lnTo>
                    <a:pt x="491497" y="534059"/>
                  </a:lnTo>
                  <a:lnTo>
                    <a:pt x="466771" y="573646"/>
                  </a:lnTo>
                  <a:lnTo>
                    <a:pt x="442713" y="613528"/>
                  </a:lnTo>
                  <a:lnTo>
                    <a:pt x="419324" y="653696"/>
                  </a:lnTo>
                  <a:lnTo>
                    <a:pt x="396603" y="694143"/>
                  </a:lnTo>
                  <a:lnTo>
                    <a:pt x="374550" y="734859"/>
                  </a:lnTo>
                  <a:lnTo>
                    <a:pt x="353165" y="775837"/>
                  </a:lnTo>
                  <a:lnTo>
                    <a:pt x="332449" y="817069"/>
                  </a:lnTo>
                  <a:lnTo>
                    <a:pt x="312401" y="858547"/>
                  </a:lnTo>
                  <a:lnTo>
                    <a:pt x="293021" y="900263"/>
                  </a:lnTo>
                  <a:lnTo>
                    <a:pt x="274310" y="942209"/>
                  </a:lnTo>
                  <a:lnTo>
                    <a:pt x="256267" y="984376"/>
                  </a:lnTo>
                  <a:lnTo>
                    <a:pt x="238892" y="1026757"/>
                  </a:lnTo>
                  <a:lnTo>
                    <a:pt x="222185" y="1069344"/>
                  </a:lnTo>
                  <a:lnTo>
                    <a:pt x="206147" y="1112128"/>
                  </a:lnTo>
                  <a:lnTo>
                    <a:pt x="190776" y="1155101"/>
                  </a:lnTo>
                  <a:lnTo>
                    <a:pt x="176075" y="1198256"/>
                  </a:lnTo>
                  <a:lnTo>
                    <a:pt x="162041" y="1241584"/>
                  </a:lnTo>
                  <a:lnTo>
                    <a:pt x="148676" y="1285077"/>
                  </a:lnTo>
                  <a:lnTo>
                    <a:pt x="135978" y="1328728"/>
                  </a:lnTo>
                  <a:lnTo>
                    <a:pt x="123950" y="1372528"/>
                  </a:lnTo>
                  <a:lnTo>
                    <a:pt x="112589" y="1416468"/>
                  </a:lnTo>
                  <a:lnTo>
                    <a:pt x="101897" y="1460542"/>
                  </a:lnTo>
                  <a:lnTo>
                    <a:pt x="91873" y="1504741"/>
                  </a:lnTo>
                  <a:lnTo>
                    <a:pt x="82517" y="1549057"/>
                  </a:lnTo>
                  <a:lnTo>
                    <a:pt x="73830" y="1593481"/>
                  </a:lnTo>
                  <a:lnTo>
                    <a:pt x="65810" y="1638006"/>
                  </a:lnTo>
                  <a:lnTo>
                    <a:pt x="58459" y="1682624"/>
                  </a:lnTo>
                  <a:lnTo>
                    <a:pt x="51777" y="1727327"/>
                  </a:lnTo>
                  <a:lnTo>
                    <a:pt x="45762" y="1772106"/>
                  </a:lnTo>
                  <a:lnTo>
                    <a:pt x="40416" y="1816954"/>
                  </a:lnTo>
                  <a:lnTo>
                    <a:pt x="35738" y="1861862"/>
                  </a:lnTo>
                  <a:lnTo>
                    <a:pt x="31729" y="1906822"/>
                  </a:lnTo>
                  <a:lnTo>
                    <a:pt x="28387" y="1951827"/>
                  </a:lnTo>
                  <a:lnTo>
                    <a:pt x="25714" y="1996868"/>
                  </a:lnTo>
                  <a:lnTo>
                    <a:pt x="23710" y="2041938"/>
                  </a:lnTo>
                  <a:lnTo>
                    <a:pt x="22373" y="2087027"/>
                  </a:lnTo>
                  <a:lnTo>
                    <a:pt x="21705" y="2132129"/>
                  </a:lnTo>
                  <a:lnTo>
                    <a:pt x="21705" y="2177234"/>
                  </a:lnTo>
                  <a:lnTo>
                    <a:pt x="22373" y="2222336"/>
                  </a:lnTo>
                  <a:lnTo>
                    <a:pt x="23710" y="2267425"/>
                  </a:lnTo>
                  <a:lnTo>
                    <a:pt x="25714" y="2312495"/>
                  </a:lnTo>
                  <a:lnTo>
                    <a:pt x="28387" y="2357536"/>
                  </a:lnTo>
                  <a:lnTo>
                    <a:pt x="31729" y="2402541"/>
                  </a:lnTo>
                  <a:lnTo>
                    <a:pt x="35738" y="2447501"/>
                  </a:lnTo>
                  <a:lnTo>
                    <a:pt x="40416" y="2492409"/>
                  </a:lnTo>
                  <a:lnTo>
                    <a:pt x="45762" y="2537257"/>
                  </a:lnTo>
                  <a:lnTo>
                    <a:pt x="51777" y="2582036"/>
                  </a:lnTo>
                  <a:lnTo>
                    <a:pt x="58459" y="2626739"/>
                  </a:lnTo>
                  <a:lnTo>
                    <a:pt x="65810" y="2671357"/>
                  </a:lnTo>
                  <a:lnTo>
                    <a:pt x="73830" y="2715882"/>
                  </a:lnTo>
                  <a:lnTo>
                    <a:pt x="82517" y="2760306"/>
                  </a:lnTo>
                  <a:lnTo>
                    <a:pt x="91873" y="2804622"/>
                  </a:lnTo>
                  <a:lnTo>
                    <a:pt x="101897" y="2848821"/>
                  </a:lnTo>
                  <a:lnTo>
                    <a:pt x="112589" y="2892895"/>
                  </a:lnTo>
                  <a:lnTo>
                    <a:pt x="123950" y="2936835"/>
                  </a:lnTo>
                  <a:lnTo>
                    <a:pt x="135978" y="2980635"/>
                  </a:lnTo>
                  <a:lnTo>
                    <a:pt x="148676" y="3024286"/>
                  </a:lnTo>
                  <a:lnTo>
                    <a:pt x="162041" y="3067779"/>
                  </a:lnTo>
                  <a:lnTo>
                    <a:pt x="176075" y="3111107"/>
                  </a:lnTo>
                  <a:lnTo>
                    <a:pt x="190776" y="3154262"/>
                  </a:lnTo>
                  <a:lnTo>
                    <a:pt x="206147" y="3197235"/>
                  </a:lnTo>
                  <a:lnTo>
                    <a:pt x="222185" y="3240019"/>
                  </a:lnTo>
                  <a:lnTo>
                    <a:pt x="238892" y="3282606"/>
                  </a:lnTo>
                  <a:lnTo>
                    <a:pt x="256267" y="3324987"/>
                  </a:lnTo>
                  <a:lnTo>
                    <a:pt x="274310" y="3367154"/>
                  </a:lnTo>
                  <a:lnTo>
                    <a:pt x="293021" y="3409100"/>
                  </a:lnTo>
                  <a:lnTo>
                    <a:pt x="312401" y="3450816"/>
                  </a:lnTo>
                  <a:lnTo>
                    <a:pt x="332449" y="3492294"/>
                  </a:lnTo>
                  <a:lnTo>
                    <a:pt x="353165" y="3533526"/>
                  </a:lnTo>
                  <a:lnTo>
                    <a:pt x="374550" y="3574504"/>
                  </a:lnTo>
                  <a:lnTo>
                    <a:pt x="396603" y="3615220"/>
                  </a:lnTo>
                  <a:lnTo>
                    <a:pt x="419324" y="3655667"/>
                  </a:lnTo>
                  <a:lnTo>
                    <a:pt x="442713" y="3695835"/>
                  </a:lnTo>
                  <a:lnTo>
                    <a:pt x="466771" y="3735717"/>
                  </a:lnTo>
                  <a:lnTo>
                    <a:pt x="491497" y="3775304"/>
                  </a:lnTo>
                  <a:lnTo>
                    <a:pt x="516891" y="3814590"/>
                  </a:lnTo>
                  <a:lnTo>
                    <a:pt x="542953" y="3853565"/>
                  </a:lnTo>
                  <a:lnTo>
                    <a:pt x="569684" y="3892222"/>
                  </a:lnTo>
                  <a:lnTo>
                    <a:pt x="597083" y="3930552"/>
                  </a:lnTo>
                  <a:lnTo>
                    <a:pt x="625150" y="3968547"/>
                  </a:lnTo>
                  <a:lnTo>
                    <a:pt x="653886" y="4006200"/>
                  </a:lnTo>
                  <a:lnTo>
                    <a:pt x="683289" y="4043503"/>
                  </a:lnTo>
                  <a:lnTo>
                    <a:pt x="713361" y="4080446"/>
                  </a:lnTo>
                  <a:lnTo>
                    <a:pt x="744102" y="4117023"/>
                  </a:lnTo>
                  <a:lnTo>
                    <a:pt x="775510" y="4153225"/>
                  </a:lnTo>
                  <a:lnTo>
                    <a:pt x="807587" y="4189044"/>
                  </a:lnTo>
                  <a:lnTo>
                    <a:pt x="840332" y="4224472"/>
                  </a:lnTo>
                  <a:lnTo>
                    <a:pt x="873746" y="4259501"/>
                  </a:lnTo>
                  <a:lnTo>
                    <a:pt x="907827" y="4294124"/>
                  </a:lnTo>
                  <a:lnTo>
                    <a:pt x="892587" y="4309364"/>
                  </a:lnTo>
                  <a:close/>
                </a:path>
              </a:pathLst>
            </a:custGeom>
            <a:noFill/>
            <a:ln w="25920" cap="flat">
              <a:solidFill>
                <a:srgbClr val="8063A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73" name="AutoShape 4"/>
            <p:cNvSpPr>
              <a:spLocks noChangeArrowheads="1"/>
            </p:cNvSpPr>
            <p:nvPr/>
          </p:nvSpPr>
          <p:spPr bwMode="auto">
            <a:xfrm>
              <a:off x="39" y="793"/>
              <a:ext cx="2550" cy="258"/>
            </a:xfrm>
            <a:custGeom>
              <a:avLst/>
              <a:gdLst>
                <a:gd name="T0" fmla="*/ 2550 w 2550"/>
                <a:gd name="T1" fmla="*/ 129 h 258"/>
                <a:gd name="T2" fmla="*/ 1275 w 2550"/>
                <a:gd name="T3" fmla="*/ 258 h 258"/>
                <a:gd name="T4" fmla="*/ 0 w 2550"/>
                <a:gd name="T5" fmla="*/ 129 h 258"/>
                <a:gd name="T6" fmla="*/ 1275 w 2550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550"/>
                <a:gd name="T13" fmla="*/ 0 h 258"/>
                <a:gd name="T14" fmla="*/ 2550 w 2550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50" h="258">
                  <a:moveTo>
                    <a:pt x="4049267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4049267" y="411479"/>
                  </a:lnTo>
                  <a:lnTo>
                    <a:pt x="4049267" y="0"/>
                  </a:lnTo>
                  <a:close/>
                </a:path>
              </a:pathLst>
            </a:custGeom>
            <a:solidFill>
              <a:srgbClr val="9BBA58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74" name="AutoShape 5"/>
            <p:cNvSpPr>
              <a:spLocks noChangeArrowheads="1"/>
            </p:cNvSpPr>
            <p:nvPr/>
          </p:nvSpPr>
          <p:spPr bwMode="auto">
            <a:xfrm>
              <a:off x="39" y="793"/>
              <a:ext cx="2550" cy="258"/>
            </a:xfrm>
            <a:custGeom>
              <a:avLst/>
              <a:gdLst>
                <a:gd name="T0" fmla="*/ 2550 w 2550"/>
                <a:gd name="T1" fmla="*/ 129 h 258"/>
                <a:gd name="T2" fmla="*/ 1275 w 2550"/>
                <a:gd name="T3" fmla="*/ 258 h 258"/>
                <a:gd name="T4" fmla="*/ 0 w 2550"/>
                <a:gd name="T5" fmla="*/ 129 h 258"/>
                <a:gd name="T6" fmla="*/ 1275 w 2550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550"/>
                <a:gd name="T13" fmla="*/ 0 h 258"/>
                <a:gd name="T14" fmla="*/ 2550 w 2550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50" h="258">
                  <a:moveTo>
                    <a:pt x="0" y="411479"/>
                  </a:moveTo>
                  <a:lnTo>
                    <a:pt x="4049267" y="411479"/>
                  </a:lnTo>
                  <a:lnTo>
                    <a:pt x="4049267" y="0"/>
                  </a:lnTo>
                  <a:lnTo>
                    <a:pt x="0" y="0"/>
                  </a:lnTo>
                  <a:lnTo>
                    <a:pt x="0" y="411479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785813" y="1306513"/>
            <a:ext cx="3009900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МОБИЛЬНОЕ ЗДРАВООХРАНЕНИЯ</a:t>
            </a:r>
          </a:p>
        </p:txBody>
      </p:sp>
      <p:grpSp>
        <p:nvGrpSpPr>
          <p:cNvPr id="16389" name="Group 7"/>
          <p:cNvGrpSpPr>
            <a:grpSpLocks/>
          </p:cNvGrpSpPr>
          <p:nvPr/>
        </p:nvGrpSpPr>
        <p:grpSpPr bwMode="auto">
          <a:xfrm>
            <a:off x="61913" y="1208088"/>
            <a:ext cx="4305300" cy="1077912"/>
            <a:chOff x="39" y="761"/>
            <a:chExt cx="2712" cy="679"/>
          </a:xfrm>
        </p:grpSpPr>
        <p:sp>
          <p:nvSpPr>
            <p:cNvPr id="16468" name="AutoShape 8"/>
            <p:cNvSpPr>
              <a:spLocks noChangeArrowheads="1"/>
            </p:cNvSpPr>
            <p:nvPr/>
          </p:nvSpPr>
          <p:spPr bwMode="auto">
            <a:xfrm>
              <a:off x="2427" y="761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257555" y="0"/>
                  </a:moveTo>
                  <a:lnTo>
                    <a:pt x="211261" y="4136"/>
                  </a:lnTo>
                  <a:lnTo>
                    <a:pt x="167688" y="16061"/>
                  </a:lnTo>
                  <a:lnTo>
                    <a:pt x="127564" y="35051"/>
                  </a:lnTo>
                  <a:lnTo>
                    <a:pt x="91617" y="60383"/>
                  </a:lnTo>
                  <a:lnTo>
                    <a:pt x="60575" y="91330"/>
                  </a:lnTo>
                  <a:lnTo>
                    <a:pt x="35164" y="127169"/>
                  </a:lnTo>
                  <a:lnTo>
                    <a:pt x="16113" y="167175"/>
                  </a:lnTo>
                  <a:lnTo>
                    <a:pt x="4149" y="210625"/>
                  </a:lnTo>
                  <a:lnTo>
                    <a:pt x="0" y="256793"/>
                  </a:lnTo>
                  <a:lnTo>
                    <a:pt x="4149" y="302962"/>
                  </a:lnTo>
                  <a:lnTo>
                    <a:pt x="16113" y="346412"/>
                  </a:lnTo>
                  <a:lnTo>
                    <a:pt x="35164" y="386418"/>
                  </a:lnTo>
                  <a:lnTo>
                    <a:pt x="60575" y="422257"/>
                  </a:lnTo>
                  <a:lnTo>
                    <a:pt x="91617" y="453204"/>
                  </a:lnTo>
                  <a:lnTo>
                    <a:pt x="127564" y="478535"/>
                  </a:lnTo>
                  <a:lnTo>
                    <a:pt x="167688" y="497526"/>
                  </a:lnTo>
                  <a:lnTo>
                    <a:pt x="211261" y="509451"/>
                  </a:lnTo>
                  <a:lnTo>
                    <a:pt x="257555" y="513588"/>
                  </a:lnTo>
                  <a:lnTo>
                    <a:pt x="303850" y="509451"/>
                  </a:lnTo>
                  <a:lnTo>
                    <a:pt x="347423" y="497526"/>
                  </a:lnTo>
                  <a:lnTo>
                    <a:pt x="387547" y="478536"/>
                  </a:lnTo>
                  <a:lnTo>
                    <a:pt x="423494" y="453204"/>
                  </a:lnTo>
                  <a:lnTo>
                    <a:pt x="454536" y="422257"/>
                  </a:lnTo>
                  <a:lnTo>
                    <a:pt x="479947" y="386418"/>
                  </a:lnTo>
                  <a:lnTo>
                    <a:pt x="498998" y="346412"/>
                  </a:lnTo>
                  <a:lnTo>
                    <a:pt x="510962" y="302962"/>
                  </a:lnTo>
                  <a:lnTo>
                    <a:pt x="515112" y="256793"/>
                  </a:lnTo>
                  <a:lnTo>
                    <a:pt x="510962" y="210625"/>
                  </a:lnTo>
                  <a:lnTo>
                    <a:pt x="498998" y="167175"/>
                  </a:lnTo>
                  <a:lnTo>
                    <a:pt x="479947" y="127169"/>
                  </a:lnTo>
                  <a:lnTo>
                    <a:pt x="454536" y="91330"/>
                  </a:lnTo>
                  <a:lnTo>
                    <a:pt x="423494" y="60383"/>
                  </a:lnTo>
                  <a:lnTo>
                    <a:pt x="387547" y="35052"/>
                  </a:lnTo>
                  <a:lnTo>
                    <a:pt x="347423" y="16061"/>
                  </a:lnTo>
                  <a:lnTo>
                    <a:pt x="303850" y="4136"/>
                  </a:lnTo>
                  <a:lnTo>
                    <a:pt x="25755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9" name="AutoShape 9"/>
            <p:cNvSpPr>
              <a:spLocks noChangeArrowheads="1"/>
            </p:cNvSpPr>
            <p:nvPr/>
          </p:nvSpPr>
          <p:spPr bwMode="auto">
            <a:xfrm>
              <a:off x="2427" y="761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0" y="256793"/>
                  </a:moveTo>
                  <a:lnTo>
                    <a:pt x="4149" y="210625"/>
                  </a:lnTo>
                  <a:lnTo>
                    <a:pt x="16113" y="167175"/>
                  </a:lnTo>
                  <a:lnTo>
                    <a:pt x="35164" y="127169"/>
                  </a:lnTo>
                  <a:lnTo>
                    <a:pt x="60575" y="91330"/>
                  </a:lnTo>
                  <a:lnTo>
                    <a:pt x="91617" y="60383"/>
                  </a:lnTo>
                  <a:lnTo>
                    <a:pt x="127564" y="35051"/>
                  </a:lnTo>
                  <a:lnTo>
                    <a:pt x="167688" y="16061"/>
                  </a:lnTo>
                  <a:lnTo>
                    <a:pt x="211261" y="4136"/>
                  </a:lnTo>
                  <a:lnTo>
                    <a:pt x="257555" y="0"/>
                  </a:lnTo>
                  <a:lnTo>
                    <a:pt x="303850" y="4136"/>
                  </a:lnTo>
                  <a:lnTo>
                    <a:pt x="347423" y="16061"/>
                  </a:lnTo>
                  <a:lnTo>
                    <a:pt x="387547" y="35052"/>
                  </a:lnTo>
                  <a:lnTo>
                    <a:pt x="423494" y="60383"/>
                  </a:lnTo>
                  <a:lnTo>
                    <a:pt x="454536" y="91330"/>
                  </a:lnTo>
                  <a:lnTo>
                    <a:pt x="479947" y="127169"/>
                  </a:lnTo>
                  <a:lnTo>
                    <a:pt x="498998" y="167175"/>
                  </a:lnTo>
                  <a:lnTo>
                    <a:pt x="510962" y="210625"/>
                  </a:lnTo>
                  <a:lnTo>
                    <a:pt x="515112" y="256793"/>
                  </a:lnTo>
                  <a:lnTo>
                    <a:pt x="510962" y="302962"/>
                  </a:lnTo>
                  <a:lnTo>
                    <a:pt x="498998" y="346412"/>
                  </a:lnTo>
                  <a:lnTo>
                    <a:pt x="479947" y="386418"/>
                  </a:lnTo>
                  <a:lnTo>
                    <a:pt x="454536" y="422257"/>
                  </a:lnTo>
                  <a:lnTo>
                    <a:pt x="423494" y="453204"/>
                  </a:lnTo>
                  <a:lnTo>
                    <a:pt x="387547" y="478536"/>
                  </a:lnTo>
                  <a:lnTo>
                    <a:pt x="347423" y="497526"/>
                  </a:lnTo>
                  <a:lnTo>
                    <a:pt x="303850" y="509451"/>
                  </a:lnTo>
                  <a:lnTo>
                    <a:pt x="257555" y="513588"/>
                  </a:lnTo>
                  <a:lnTo>
                    <a:pt x="211261" y="509451"/>
                  </a:lnTo>
                  <a:lnTo>
                    <a:pt x="167688" y="497526"/>
                  </a:lnTo>
                  <a:lnTo>
                    <a:pt x="127564" y="478535"/>
                  </a:lnTo>
                  <a:lnTo>
                    <a:pt x="91617" y="453204"/>
                  </a:lnTo>
                  <a:lnTo>
                    <a:pt x="60575" y="422257"/>
                  </a:lnTo>
                  <a:lnTo>
                    <a:pt x="35164" y="386418"/>
                  </a:lnTo>
                  <a:lnTo>
                    <a:pt x="16113" y="346412"/>
                  </a:lnTo>
                  <a:lnTo>
                    <a:pt x="4149" y="302962"/>
                  </a:lnTo>
                  <a:lnTo>
                    <a:pt x="0" y="256793"/>
                  </a:lnTo>
                  <a:close/>
                </a:path>
              </a:pathLst>
            </a:custGeom>
            <a:noFill/>
            <a:ln w="25920" cap="flat">
              <a:solidFill>
                <a:srgbClr val="9BBA5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70" name="AutoShape 10"/>
            <p:cNvSpPr>
              <a:spLocks noChangeArrowheads="1"/>
            </p:cNvSpPr>
            <p:nvPr/>
          </p:nvSpPr>
          <p:spPr bwMode="auto">
            <a:xfrm>
              <a:off x="39" y="1182"/>
              <a:ext cx="2315" cy="258"/>
            </a:xfrm>
            <a:custGeom>
              <a:avLst/>
              <a:gdLst>
                <a:gd name="T0" fmla="*/ 2315 w 2315"/>
                <a:gd name="T1" fmla="*/ 129 h 258"/>
                <a:gd name="T2" fmla="*/ 1158 w 2315"/>
                <a:gd name="T3" fmla="*/ 258 h 258"/>
                <a:gd name="T4" fmla="*/ 0 w 2315"/>
                <a:gd name="T5" fmla="*/ 129 h 258"/>
                <a:gd name="T6" fmla="*/ 1158 w 2315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315"/>
                <a:gd name="T13" fmla="*/ 0 h 258"/>
                <a:gd name="T14" fmla="*/ 2315 w 2315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15" h="258">
                  <a:moveTo>
                    <a:pt x="3677412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3677412" y="411479"/>
                  </a:lnTo>
                  <a:lnTo>
                    <a:pt x="3677412" y="0"/>
                  </a:lnTo>
                  <a:close/>
                </a:path>
              </a:pathLst>
            </a:custGeom>
            <a:solidFill>
              <a:srgbClr val="69B75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71" name="AutoShape 11"/>
            <p:cNvSpPr>
              <a:spLocks noChangeArrowheads="1"/>
            </p:cNvSpPr>
            <p:nvPr/>
          </p:nvSpPr>
          <p:spPr bwMode="auto">
            <a:xfrm>
              <a:off x="39" y="1182"/>
              <a:ext cx="2315" cy="258"/>
            </a:xfrm>
            <a:custGeom>
              <a:avLst/>
              <a:gdLst>
                <a:gd name="T0" fmla="*/ 2315 w 2315"/>
                <a:gd name="T1" fmla="*/ 129 h 258"/>
                <a:gd name="T2" fmla="*/ 1158 w 2315"/>
                <a:gd name="T3" fmla="*/ 258 h 258"/>
                <a:gd name="T4" fmla="*/ 0 w 2315"/>
                <a:gd name="T5" fmla="*/ 129 h 258"/>
                <a:gd name="T6" fmla="*/ 1158 w 2315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315"/>
                <a:gd name="T13" fmla="*/ 0 h 258"/>
                <a:gd name="T14" fmla="*/ 2315 w 2315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15" h="258">
                  <a:moveTo>
                    <a:pt x="0" y="411479"/>
                  </a:moveTo>
                  <a:lnTo>
                    <a:pt x="3677412" y="411479"/>
                  </a:lnTo>
                  <a:lnTo>
                    <a:pt x="3677412" y="0"/>
                  </a:lnTo>
                  <a:lnTo>
                    <a:pt x="0" y="0"/>
                  </a:lnTo>
                  <a:lnTo>
                    <a:pt x="0" y="411479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90" name="Rectangle 12"/>
          <p:cNvSpPr>
            <a:spLocks noChangeArrowheads="1"/>
          </p:cNvSpPr>
          <p:nvPr/>
        </p:nvSpPr>
        <p:spPr bwMode="auto">
          <a:xfrm>
            <a:off x="657225" y="1924050"/>
            <a:ext cx="2765425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УРОВКИ ЗДОРОВОГО ПИТАНИЯ</a:t>
            </a:r>
          </a:p>
        </p:txBody>
      </p:sp>
      <p:grpSp>
        <p:nvGrpSpPr>
          <p:cNvPr id="16391" name="Group 13"/>
          <p:cNvGrpSpPr>
            <a:grpSpLocks/>
          </p:cNvGrpSpPr>
          <p:nvPr/>
        </p:nvGrpSpPr>
        <p:grpSpPr bwMode="auto">
          <a:xfrm>
            <a:off x="61913" y="1825625"/>
            <a:ext cx="3932237" cy="1079500"/>
            <a:chOff x="39" y="1150"/>
            <a:chExt cx="2477" cy="680"/>
          </a:xfrm>
        </p:grpSpPr>
        <p:sp>
          <p:nvSpPr>
            <p:cNvPr id="16464" name="AutoShape 14"/>
            <p:cNvSpPr>
              <a:spLocks noChangeArrowheads="1"/>
            </p:cNvSpPr>
            <p:nvPr/>
          </p:nvSpPr>
          <p:spPr bwMode="auto">
            <a:xfrm>
              <a:off x="2193" y="1150"/>
              <a:ext cx="322" cy="322"/>
            </a:xfrm>
            <a:custGeom>
              <a:avLst/>
              <a:gdLst>
                <a:gd name="T0" fmla="*/ 322 w 322"/>
                <a:gd name="T1" fmla="*/ 161 h 322"/>
                <a:gd name="T2" fmla="*/ 161 w 322"/>
                <a:gd name="T3" fmla="*/ 322 h 322"/>
                <a:gd name="T4" fmla="*/ 0 w 322"/>
                <a:gd name="T5" fmla="*/ 161 h 322"/>
                <a:gd name="T6" fmla="*/ 161 w 322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2"/>
                <a:gd name="T13" fmla="*/ 0 h 322"/>
                <a:gd name="T14" fmla="*/ 322 w 322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" h="322">
                  <a:moveTo>
                    <a:pt x="256794" y="0"/>
                  </a:move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2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4"/>
                  </a:lnTo>
                  <a:lnTo>
                    <a:pt x="4136" y="302962"/>
                  </a:lnTo>
                  <a:lnTo>
                    <a:pt x="16061" y="346412"/>
                  </a:lnTo>
                  <a:lnTo>
                    <a:pt x="35051" y="386418"/>
                  </a:lnTo>
                  <a:lnTo>
                    <a:pt x="60383" y="422257"/>
                  </a:lnTo>
                  <a:lnTo>
                    <a:pt x="91330" y="453204"/>
                  </a:lnTo>
                  <a:lnTo>
                    <a:pt x="127169" y="478535"/>
                  </a:lnTo>
                  <a:lnTo>
                    <a:pt x="167175" y="497526"/>
                  </a:lnTo>
                  <a:lnTo>
                    <a:pt x="210625" y="509451"/>
                  </a:lnTo>
                  <a:lnTo>
                    <a:pt x="256794" y="513588"/>
                  </a:lnTo>
                  <a:lnTo>
                    <a:pt x="302962" y="509451"/>
                  </a:lnTo>
                  <a:lnTo>
                    <a:pt x="346412" y="497526"/>
                  </a:lnTo>
                  <a:lnTo>
                    <a:pt x="386418" y="478536"/>
                  </a:lnTo>
                  <a:lnTo>
                    <a:pt x="422257" y="453204"/>
                  </a:lnTo>
                  <a:lnTo>
                    <a:pt x="453204" y="422257"/>
                  </a:lnTo>
                  <a:lnTo>
                    <a:pt x="478535" y="386418"/>
                  </a:lnTo>
                  <a:lnTo>
                    <a:pt x="497526" y="346412"/>
                  </a:lnTo>
                  <a:lnTo>
                    <a:pt x="509451" y="302962"/>
                  </a:lnTo>
                  <a:lnTo>
                    <a:pt x="513588" y="256794"/>
                  </a:lnTo>
                  <a:lnTo>
                    <a:pt x="509451" y="210625"/>
                  </a:lnTo>
                  <a:lnTo>
                    <a:pt x="497526" y="167175"/>
                  </a:lnTo>
                  <a:lnTo>
                    <a:pt x="478536" y="127169"/>
                  </a:lnTo>
                  <a:lnTo>
                    <a:pt x="453204" y="91330"/>
                  </a:lnTo>
                  <a:lnTo>
                    <a:pt x="422257" y="60383"/>
                  </a:lnTo>
                  <a:lnTo>
                    <a:pt x="386418" y="35052"/>
                  </a:lnTo>
                  <a:lnTo>
                    <a:pt x="346412" y="16061"/>
                  </a:lnTo>
                  <a:lnTo>
                    <a:pt x="302962" y="4136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5" name="AutoShape 15"/>
            <p:cNvSpPr>
              <a:spLocks noChangeArrowheads="1"/>
            </p:cNvSpPr>
            <p:nvPr/>
          </p:nvSpPr>
          <p:spPr bwMode="auto">
            <a:xfrm>
              <a:off x="2193" y="1150"/>
              <a:ext cx="322" cy="322"/>
            </a:xfrm>
            <a:custGeom>
              <a:avLst/>
              <a:gdLst>
                <a:gd name="T0" fmla="*/ 322 w 322"/>
                <a:gd name="T1" fmla="*/ 161 h 322"/>
                <a:gd name="T2" fmla="*/ 161 w 322"/>
                <a:gd name="T3" fmla="*/ 322 h 322"/>
                <a:gd name="T4" fmla="*/ 0 w 322"/>
                <a:gd name="T5" fmla="*/ 161 h 322"/>
                <a:gd name="T6" fmla="*/ 161 w 322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2"/>
                <a:gd name="T13" fmla="*/ 0 h 322"/>
                <a:gd name="T14" fmla="*/ 322 w 322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" h="322">
                  <a:moveTo>
                    <a:pt x="0" y="256794"/>
                  </a:moveTo>
                  <a:lnTo>
                    <a:pt x="4136" y="210625"/>
                  </a:lnTo>
                  <a:lnTo>
                    <a:pt x="16061" y="167175"/>
                  </a:lnTo>
                  <a:lnTo>
                    <a:pt x="35052" y="127169"/>
                  </a:lnTo>
                  <a:lnTo>
                    <a:pt x="60383" y="91330"/>
                  </a:lnTo>
                  <a:lnTo>
                    <a:pt x="91330" y="60383"/>
                  </a:lnTo>
                  <a:lnTo>
                    <a:pt x="127169" y="35051"/>
                  </a:lnTo>
                  <a:lnTo>
                    <a:pt x="167175" y="16061"/>
                  </a:lnTo>
                  <a:lnTo>
                    <a:pt x="210625" y="4136"/>
                  </a:lnTo>
                  <a:lnTo>
                    <a:pt x="256794" y="0"/>
                  </a:lnTo>
                  <a:lnTo>
                    <a:pt x="302962" y="4136"/>
                  </a:lnTo>
                  <a:lnTo>
                    <a:pt x="346412" y="16061"/>
                  </a:lnTo>
                  <a:lnTo>
                    <a:pt x="386418" y="35052"/>
                  </a:lnTo>
                  <a:lnTo>
                    <a:pt x="422257" y="60383"/>
                  </a:lnTo>
                  <a:lnTo>
                    <a:pt x="453204" y="91330"/>
                  </a:lnTo>
                  <a:lnTo>
                    <a:pt x="478536" y="127169"/>
                  </a:lnTo>
                  <a:lnTo>
                    <a:pt x="497526" y="167175"/>
                  </a:lnTo>
                  <a:lnTo>
                    <a:pt x="509451" y="210625"/>
                  </a:lnTo>
                  <a:lnTo>
                    <a:pt x="513588" y="256794"/>
                  </a:lnTo>
                  <a:lnTo>
                    <a:pt x="509451" y="302962"/>
                  </a:lnTo>
                  <a:lnTo>
                    <a:pt x="497526" y="346412"/>
                  </a:lnTo>
                  <a:lnTo>
                    <a:pt x="478535" y="386418"/>
                  </a:lnTo>
                  <a:lnTo>
                    <a:pt x="453204" y="422257"/>
                  </a:lnTo>
                  <a:lnTo>
                    <a:pt x="422257" y="453204"/>
                  </a:lnTo>
                  <a:lnTo>
                    <a:pt x="386418" y="478536"/>
                  </a:lnTo>
                  <a:lnTo>
                    <a:pt x="346412" y="497526"/>
                  </a:lnTo>
                  <a:lnTo>
                    <a:pt x="302962" y="509451"/>
                  </a:lnTo>
                  <a:lnTo>
                    <a:pt x="256794" y="513588"/>
                  </a:lnTo>
                  <a:lnTo>
                    <a:pt x="210625" y="509451"/>
                  </a:lnTo>
                  <a:lnTo>
                    <a:pt x="167175" y="497526"/>
                  </a:lnTo>
                  <a:lnTo>
                    <a:pt x="127169" y="478535"/>
                  </a:lnTo>
                  <a:lnTo>
                    <a:pt x="91330" y="453204"/>
                  </a:lnTo>
                  <a:lnTo>
                    <a:pt x="60383" y="422257"/>
                  </a:lnTo>
                  <a:lnTo>
                    <a:pt x="35051" y="386418"/>
                  </a:lnTo>
                  <a:lnTo>
                    <a:pt x="16061" y="346412"/>
                  </a:lnTo>
                  <a:lnTo>
                    <a:pt x="4136" y="302962"/>
                  </a:lnTo>
                  <a:lnTo>
                    <a:pt x="0" y="256794"/>
                  </a:lnTo>
                  <a:close/>
                </a:path>
              </a:pathLst>
            </a:custGeom>
            <a:noFill/>
            <a:ln w="25920" cap="flat">
              <a:solidFill>
                <a:srgbClr val="69B75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6" name="AutoShape 16"/>
            <p:cNvSpPr>
              <a:spLocks noChangeArrowheads="1"/>
            </p:cNvSpPr>
            <p:nvPr/>
          </p:nvSpPr>
          <p:spPr bwMode="auto">
            <a:xfrm>
              <a:off x="39" y="1571"/>
              <a:ext cx="2187" cy="258"/>
            </a:xfrm>
            <a:custGeom>
              <a:avLst/>
              <a:gdLst>
                <a:gd name="T0" fmla="*/ 2187 w 2187"/>
                <a:gd name="T1" fmla="*/ 129 h 258"/>
                <a:gd name="T2" fmla="*/ 1094 w 2187"/>
                <a:gd name="T3" fmla="*/ 258 h 258"/>
                <a:gd name="T4" fmla="*/ 0 w 2187"/>
                <a:gd name="T5" fmla="*/ 129 h 258"/>
                <a:gd name="T6" fmla="*/ 1094 w 2187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87"/>
                <a:gd name="T13" fmla="*/ 0 h 258"/>
                <a:gd name="T14" fmla="*/ 2187 w 2187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87" h="258">
                  <a:moveTo>
                    <a:pt x="3473196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3473196" y="411479"/>
                  </a:lnTo>
                  <a:lnTo>
                    <a:pt x="3473196" y="0"/>
                  </a:lnTo>
                  <a:close/>
                </a:path>
              </a:pathLst>
            </a:custGeom>
            <a:solidFill>
              <a:srgbClr val="5CB37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7" name="AutoShape 17"/>
            <p:cNvSpPr>
              <a:spLocks noChangeArrowheads="1"/>
            </p:cNvSpPr>
            <p:nvPr/>
          </p:nvSpPr>
          <p:spPr bwMode="auto">
            <a:xfrm>
              <a:off x="39" y="1571"/>
              <a:ext cx="2187" cy="258"/>
            </a:xfrm>
            <a:custGeom>
              <a:avLst/>
              <a:gdLst>
                <a:gd name="T0" fmla="*/ 2187 w 2187"/>
                <a:gd name="T1" fmla="*/ 129 h 258"/>
                <a:gd name="T2" fmla="*/ 1094 w 2187"/>
                <a:gd name="T3" fmla="*/ 258 h 258"/>
                <a:gd name="T4" fmla="*/ 0 w 2187"/>
                <a:gd name="T5" fmla="*/ 129 h 258"/>
                <a:gd name="T6" fmla="*/ 1094 w 2187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87"/>
                <a:gd name="T13" fmla="*/ 0 h 258"/>
                <a:gd name="T14" fmla="*/ 2187 w 2187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87" h="258">
                  <a:moveTo>
                    <a:pt x="0" y="411479"/>
                  </a:moveTo>
                  <a:lnTo>
                    <a:pt x="3473196" y="411479"/>
                  </a:lnTo>
                  <a:lnTo>
                    <a:pt x="3473196" y="0"/>
                  </a:lnTo>
                  <a:lnTo>
                    <a:pt x="0" y="0"/>
                  </a:lnTo>
                  <a:lnTo>
                    <a:pt x="0" y="411479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92" name="Rectangle 18"/>
          <p:cNvSpPr>
            <a:spLocks noChangeArrowheads="1"/>
          </p:cNvSpPr>
          <p:nvPr/>
        </p:nvSpPr>
        <p:spPr bwMode="auto">
          <a:xfrm>
            <a:off x="1333500" y="2541588"/>
            <a:ext cx="1885950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МОЯ БЕЗОПАСНОСТЬ</a:t>
            </a:r>
          </a:p>
        </p:txBody>
      </p:sp>
      <p:grpSp>
        <p:nvGrpSpPr>
          <p:cNvPr id="16393" name="Group 19"/>
          <p:cNvGrpSpPr>
            <a:grpSpLocks/>
          </p:cNvGrpSpPr>
          <p:nvPr/>
        </p:nvGrpSpPr>
        <p:grpSpPr bwMode="auto">
          <a:xfrm>
            <a:off x="61913" y="2441575"/>
            <a:ext cx="3729037" cy="1077913"/>
            <a:chOff x="39" y="1538"/>
            <a:chExt cx="2349" cy="679"/>
          </a:xfrm>
        </p:grpSpPr>
        <p:sp>
          <p:nvSpPr>
            <p:cNvPr id="16460" name="AutoShape 20"/>
            <p:cNvSpPr>
              <a:spLocks noChangeArrowheads="1"/>
            </p:cNvSpPr>
            <p:nvPr/>
          </p:nvSpPr>
          <p:spPr bwMode="auto">
            <a:xfrm>
              <a:off x="2065" y="1538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257555" y="0"/>
                  </a:moveTo>
                  <a:lnTo>
                    <a:pt x="211261" y="4136"/>
                  </a:lnTo>
                  <a:lnTo>
                    <a:pt x="167688" y="16061"/>
                  </a:lnTo>
                  <a:lnTo>
                    <a:pt x="127564" y="35051"/>
                  </a:lnTo>
                  <a:lnTo>
                    <a:pt x="91617" y="60383"/>
                  </a:lnTo>
                  <a:lnTo>
                    <a:pt x="60575" y="91330"/>
                  </a:lnTo>
                  <a:lnTo>
                    <a:pt x="35164" y="127169"/>
                  </a:lnTo>
                  <a:lnTo>
                    <a:pt x="16113" y="167175"/>
                  </a:lnTo>
                  <a:lnTo>
                    <a:pt x="4149" y="210625"/>
                  </a:lnTo>
                  <a:lnTo>
                    <a:pt x="0" y="256793"/>
                  </a:lnTo>
                  <a:lnTo>
                    <a:pt x="4149" y="302962"/>
                  </a:lnTo>
                  <a:lnTo>
                    <a:pt x="16113" y="346412"/>
                  </a:lnTo>
                  <a:lnTo>
                    <a:pt x="35164" y="386418"/>
                  </a:lnTo>
                  <a:lnTo>
                    <a:pt x="60575" y="422257"/>
                  </a:lnTo>
                  <a:lnTo>
                    <a:pt x="91617" y="453204"/>
                  </a:lnTo>
                  <a:lnTo>
                    <a:pt x="127564" y="478535"/>
                  </a:lnTo>
                  <a:lnTo>
                    <a:pt x="167688" y="497526"/>
                  </a:lnTo>
                  <a:lnTo>
                    <a:pt x="211261" y="509451"/>
                  </a:lnTo>
                  <a:lnTo>
                    <a:pt x="257555" y="513588"/>
                  </a:lnTo>
                  <a:lnTo>
                    <a:pt x="303850" y="509451"/>
                  </a:lnTo>
                  <a:lnTo>
                    <a:pt x="347423" y="497526"/>
                  </a:lnTo>
                  <a:lnTo>
                    <a:pt x="387547" y="478536"/>
                  </a:lnTo>
                  <a:lnTo>
                    <a:pt x="423494" y="453204"/>
                  </a:lnTo>
                  <a:lnTo>
                    <a:pt x="454536" y="422257"/>
                  </a:lnTo>
                  <a:lnTo>
                    <a:pt x="479947" y="386418"/>
                  </a:lnTo>
                  <a:lnTo>
                    <a:pt x="498998" y="346412"/>
                  </a:lnTo>
                  <a:lnTo>
                    <a:pt x="510962" y="302962"/>
                  </a:lnTo>
                  <a:lnTo>
                    <a:pt x="515112" y="256793"/>
                  </a:lnTo>
                  <a:lnTo>
                    <a:pt x="510962" y="210625"/>
                  </a:lnTo>
                  <a:lnTo>
                    <a:pt x="498998" y="167175"/>
                  </a:lnTo>
                  <a:lnTo>
                    <a:pt x="479947" y="127169"/>
                  </a:lnTo>
                  <a:lnTo>
                    <a:pt x="454536" y="91330"/>
                  </a:lnTo>
                  <a:lnTo>
                    <a:pt x="423494" y="60383"/>
                  </a:lnTo>
                  <a:lnTo>
                    <a:pt x="387547" y="35052"/>
                  </a:lnTo>
                  <a:lnTo>
                    <a:pt x="347423" y="16061"/>
                  </a:lnTo>
                  <a:lnTo>
                    <a:pt x="303850" y="4136"/>
                  </a:lnTo>
                  <a:lnTo>
                    <a:pt x="25755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1" name="AutoShape 21"/>
            <p:cNvSpPr>
              <a:spLocks noChangeArrowheads="1"/>
            </p:cNvSpPr>
            <p:nvPr/>
          </p:nvSpPr>
          <p:spPr bwMode="auto">
            <a:xfrm>
              <a:off x="2065" y="1538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0" y="256793"/>
                  </a:moveTo>
                  <a:lnTo>
                    <a:pt x="4149" y="210625"/>
                  </a:lnTo>
                  <a:lnTo>
                    <a:pt x="16113" y="167175"/>
                  </a:lnTo>
                  <a:lnTo>
                    <a:pt x="35164" y="127169"/>
                  </a:lnTo>
                  <a:lnTo>
                    <a:pt x="60575" y="91330"/>
                  </a:lnTo>
                  <a:lnTo>
                    <a:pt x="91617" y="60383"/>
                  </a:lnTo>
                  <a:lnTo>
                    <a:pt x="127564" y="35051"/>
                  </a:lnTo>
                  <a:lnTo>
                    <a:pt x="167688" y="16061"/>
                  </a:lnTo>
                  <a:lnTo>
                    <a:pt x="211261" y="4136"/>
                  </a:lnTo>
                  <a:lnTo>
                    <a:pt x="257555" y="0"/>
                  </a:lnTo>
                  <a:lnTo>
                    <a:pt x="303850" y="4136"/>
                  </a:lnTo>
                  <a:lnTo>
                    <a:pt x="347423" y="16061"/>
                  </a:lnTo>
                  <a:lnTo>
                    <a:pt x="387547" y="35052"/>
                  </a:lnTo>
                  <a:lnTo>
                    <a:pt x="423494" y="60383"/>
                  </a:lnTo>
                  <a:lnTo>
                    <a:pt x="454536" y="91330"/>
                  </a:lnTo>
                  <a:lnTo>
                    <a:pt x="479947" y="127169"/>
                  </a:lnTo>
                  <a:lnTo>
                    <a:pt x="498998" y="167175"/>
                  </a:lnTo>
                  <a:lnTo>
                    <a:pt x="510962" y="210625"/>
                  </a:lnTo>
                  <a:lnTo>
                    <a:pt x="515112" y="256793"/>
                  </a:lnTo>
                  <a:lnTo>
                    <a:pt x="510962" y="302962"/>
                  </a:lnTo>
                  <a:lnTo>
                    <a:pt x="498998" y="346412"/>
                  </a:lnTo>
                  <a:lnTo>
                    <a:pt x="479947" y="386418"/>
                  </a:lnTo>
                  <a:lnTo>
                    <a:pt x="454536" y="422257"/>
                  </a:lnTo>
                  <a:lnTo>
                    <a:pt x="423494" y="453204"/>
                  </a:lnTo>
                  <a:lnTo>
                    <a:pt x="387547" y="478536"/>
                  </a:lnTo>
                  <a:lnTo>
                    <a:pt x="347423" y="497526"/>
                  </a:lnTo>
                  <a:lnTo>
                    <a:pt x="303850" y="509451"/>
                  </a:lnTo>
                  <a:lnTo>
                    <a:pt x="257555" y="513588"/>
                  </a:lnTo>
                  <a:lnTo>
                    <a:pt x="211261" y="509451"/>
                  </a:lnTo>
                  <a:lnTo>
                    <a:pt x="167688" y="497526"/>
                  </a:lnTo>
                  <a:lnTo>
                    <a:pt x="127564" y="478535"/>
                  </a:lnTo>
                  <a:lnTo>
                    <a:pt x="91617" y="453204"/>
                  </a:lnTo>
                  <a:lnTo>
                    <a:pt x="60575" y="422257"/>
                  </a:lnTo>
                  <a:lnTo>
                    <a:pt x="35164" y="386418"/>
                  </a:lnTo>
                  <a:lnTo>
                    <a:pt x="16113" y="346412"/>
                  </a:lnTo>
                  <a:lnTo>
                    <a:pt x="4149" y="302962"/>
                  </a:lnTo>
                  <a:lnTo>
                    <a:pt x="0" y="256793"/>
                  </a:lnTo>
                  <a:close/>
                </a:path>
              </a:pathLst>
            </a:custGeom>
            <a:noFill/>
            <a:ln w="25920" cap="flat">
              <a:solidFill>
                <a:srgbClr val="5CB37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2" name="AutoShape 22"/>
            <p:cNvSpPr>
              <a:spLocks noChangeArrowheads="1"/>
            </p:cNvSpPr>
            <p:nvPr/>
          </p:nvSpPr>
          <p:spPr bwMode="auto">
            <a:xfrm>
              <a:off x="39" y="1960"/>
              <a:ext cx="2146" cy="258"/>
            </a:xfrm>
            <a:custGeom>
              <a:avLst/>
              <a:gdLst>
                <a:gd name="T0" fmla="*/ 2146 w 2146"/>
                <a:gd name="T1" fmla="*/ 129 h 258"/>
                <a:gd name="T2" fmla="*/ 1073 w 2146"/>
                <a:gd name="T3" fmla="*/ 258 h 258"/>
                <a:gd name="T4" fmla="*/ 0 w 2146"/>
                <a:gd name="T5" fmla="*/ 129 h 258"/>
                <a:gd name="T6" fmla="*/ 1073 w 2146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46"/>
                <a:gd name="T13" fmla="*/ 0 h 258"/>
                <a:gd name="T14" fmla="*/ 2146 w 2146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6" h="258">
                  <a:moveTo>
                    <a:pt x="3407664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3407664" y="411479"/>
                  </a:lnTo>
                  <a:lnTo>
                    <a:pt x="3407664" y="0"/>
                  </a:lnTo>
                  <a:close/>
                </a:path>
              </a:pathLst>
            </a:custGeom>
            <a:solidFill>
              <a:srgbClr val="5EAEA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63" name="AutoShape 23"/>
            <p:cNvSpPr>
              <a:spLocks noChangeArrowheads="1"/>
            </p:cNvSpPr>
            <p:nvPr/>
          </p:nvSpPr>
          <p:spPr bwMode="auto">
            <a:xfrm>
              <a:off x="39" y="1960"/>
              <a:ext cx="2146" cy="258"/>
            </a:xfrm>
            <a:custGeom>
              <a:avLst/>
              <a:gdLst>
                <a:gd name="T0" fmla="*/ 2146 w 2146"/>
                <a:gd name="T1" fmla="*/ 129 h 258"/>
                <a:gd name="T2" fmla="*/ 1073 w 2146"/>
                <a:gd name="T3" fmla="*/ 258 h 258"/>
                <a:gd name="T4" fmla="*/ 0 w 2146"/>
                <a:gd name="T5" fmla="*/ 129 h 258"/>
                <a:gd name="T6" fmla="*/ 1073 w 2146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46"/>
                <a:gd name="T13" fmla="*/ 0 h 258"/>
                <a:gd name="T14" fmla="*/ 2146 w 2146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6" h="258">
                  <a:moveTo>
                    <a:pt x="0" y="411479"/>
                  </a:moveTo>
                  <a:lnTo>
                    <a:pt x="3407664" y="411479"/>
                  </a:lnTo>
                  <a:lnTo>
                    <a:pt x="3407664" y="0"/>
                  </a:lnTo>
                  <a:lnTo>
                    <a:pt x="0" y="0"/>
                  </a:lnTo>
                  <a:lnTo>
                    <a:pt x="0" y="411479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94" name="Rectangle 24"/>
          <p:cNvSpPr>
            <a:spLocks noChangeArrowheads="1"/>
          </p:cNvSpPr>
          <p:nvPr/>
        </p:nvSpPr>
        <p:spPr bwMode="auto">
          <a:xfrm>
            <a:off x="265113" y="3157538"/>
            <a:ext cx="2889250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ТВЕРДЫМ ШАГОМ К ЗДОРОВЬЮ</a:t>
            </a:r>
          </a:p>
        </p:txBody>
      </p:sp>
      <p:grpSp>
        <p:nvGrpSpPr>
          <p:cNvPr id="16395" name="Group 25"/>
          <p:cNvGrpSpPr>
            <a:grpSpLocks/>
          </p:cNvGrpSpPr>
          <p:nvPr/>
        </p:nvGrpSpPr>
        <p:grpSpPr bwMode="auto">
          <a:xfrm>
            <a:off x="61913" y="3059113"/>
            <a:ext cx="3663950" cy="1079500"/>
            <a:chOff x="39" y="1927"/>
            <a:chExt cx="2308" cy="680"/>
          </a:xfrm>
        </p:grpSpPr>
        <p:sp>
          <p:nvSpPr>
            <p:cNvPr id="16456" name="AutoShape 26"/>
            <p:cNvSpPr>
              <a:spLocks noChangeArrowheads="1"/>
            </p:cNvSpPr>
            <p:nvPr/>
          </p:nvSpPr>
          <p:spPr bwMode="auto">
            <a:xfrm>
              <a:off x="2023" y="1927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257556" y="0"/>
                  </a:moveTo>
                  <a:lnTo>
                    <a:pt x="211261" y="4136"/>
                  </a:lnTo>
                  <a:lnTo>
                    <a:pt x="167688" y="16061"/>
                  </a:lnTo>
                  <a:lnTo>
                    <a:pt x="127564" y="35051"/>
                  </a:lnTo>
                  <a:lnTo>
                    <a:pt x="91617" y="60383"/>
                  </a:lnTo>
                  <a:lnTo>
                    <a:pt x="60575" y="91330"/>
                  </a:lnTo>
                  <a:lnTo>
                    <a:pt x="35164" y="127169"/>
                  </a:lnTo>
                  <a:lnTo>
                    <a:pt x="16113" y="167175"/>
                  </a:lnTo>
                  <a:lnTo>
                    <a:pt x="4149" y="210625"/>
                  </a:lnTo>
                  <a:lnTo>
                    <a:pt x="0" y="256794"/>
                  </a:lnTo>
                  <a:lnTo>
                    <a:pt x="4149" y="302962"/>
                  </a:lnTo>
                  <a:lnTo>
                    <a:pt x="16113" y="346412"/>
                  </a:lnTo>
                  <a:lnTo>
                    <a:pt x="35164" y="386418"/>
                  </a:lnTo>
                  <a:lnTo>
                    <a:pt x="60575" y="422257"/>
                  </a:lnTo>
                  <a:lnTo>
                    <a:pt x="91617" y="453204"/>
                  </a:lnTo>
                  <a:lnTo>
                    <a:pt x="127564" y="478535"/>
                  </a:lnTo>
                  <a:lnTo>
                    <a:pt x="167688" y="497526"/>
                  </a:lnTo>
                  <a:lnTo>
                    <a:pt x="211261" y="509451"/>
                  </a:lnTo>
                  <a:lnTo>
                    <a:pt x="257556" y="513588"/>
                  </a:lnTo>
                  <a:lnTo>
                    <a:pt x="303850" y="509451"/>
                  </a:lnTo>
                  <a:lnTo>
                    <a:pt x="347423" y="497526"/>
                  </a:lnTo>
                  <a:lnTo>
                    <a:pt x="387547" y="478536"/>
                  </a:lnTo>
                  <a:lnTo>
                    <a:pt x="423494" y="453204"/>
                  </a:lnTo>
                  <a:lnTo>
                    <a:pt x="454536" y="422257"/>
                  </a:lnTo>
                  <a:lnTo>
                    <a:pt x="479947" y="386418"/>
                  </a:lnTo>
                  <a:lnTo>
                    <a:pt x="498998" y="346412"/>
                  </a:lnTo>
                  <a:lnTo>
                    <a:pt x="510962" y="302962"/>
                  </a:lnTo>
                  <a:lnTo>
                    <a:pt x="515111" y="256794"/>
                  </a:lnTo>
                  <a:lnTo>
                    <a:pt x="510962" y="210625"/>
                  </a:lnTo>
                  <a:lnTo>
                    <a:pt x="498998" y="167175"/>
                  </a:lnTo>
                  <a:lnTo>
                    <a:pt x="479947" y="127169"/>
                  </a:lnTo>
                  <a:lnTo>
                    <a:pt x="454536" y="91330"/>
                  </a:lnTo>
                  <a:lnTo>
                    <a:pt x="423494" y="60383"/>
                  </a:lnTo>
                  <a:lnTo>
                    <a:pt x="387547" y="35052"/>
                  </a:lnTo>
                  <a:lnTo>
                    <a:pt x="347423" y="16061"/>
                  </a:lnTo>
                  <a:lnTo>
                    <a:pt x="303850" y="4136"/>
                  </a:lnTo>
                  <a:lnTo>
                    <a:pt x="257556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7" name="AutoShape 27"/>
            <p:cNvSpPr>
              <a:spLocks noChangeArrowheads="1"/>
            </p:cNvSpPr>
            <p:nvPr/>
          </p:nvSpPr>
          <p:spPr bwMode="auto">
            <a:xfrm>
              <a:off x="2023" y="1927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0" y="256794"/>
                  </a:moveTo>
                  <a:lnTo>
                    <a:pt x="4149" y="210625"/>
                  </a:lnTo>
                  <a:lnTo>
                    <a:pt x="16113" y="167175"/>
                  </a:lnTo>
                  <a:lnTo>
                    <a:pt x="35164" y="127169"/>
                  </a:lnTo>
                  <a:lnTo>
                    <a:pt x="60575" y="91330"/>
                  </a:lnTo>
                  <a:lnTo>
                    <a:pt x="91617" y="60383"/>
                  </a:lnTo>
                  <a:lnTo>
                    <a:pt x="127564" y="35051"/>
                  </a:lnTo>
                  <a:lnTo>
                    <a:pt x="167688" y="16061"/>
                  </a:lnTo>
                  <a:lnTo>
                    <a:pt x="211261" y="4136"/>
                  </a:lnTo>
                  <a:lnTo>
                    <a:pt x="257556" y="0"/>
                  </a:lnTo>
                  <a:lnTo>
                    <a:pt x="303850" y="4136"/>
                  </a:lnTo>
                  <a:lnTo>
                    <a:pt x="347423" y="16061"/>
                  </a:lnTo>
                  <a:lnTo>
                    <a:pt x="387547" y="35052"/>
                  </a:lnTo>
                  <a:lnTo>
                    <a:pt x="423494" y="60383"/>
                  </a:lnTo>
                  <a:lnTo>
                    <a:pt x="454536" y="91330"/>
                  </a:lnTo>
                  <a:lnTo>
                    <a:pt x="479947" y="127169"/>
                  </a:lnTo>
                  <a:lnTo>
                    <a:pt x="498998" y="167175"/>
                  </a:lnTo>
                  <a:lnTo>
                    <a:pt x="510962" y="210625"/>
                  </a:lnTo>
                  <a:lnTo>
                    <a:pt x="515111" y="256794"/>
                  </a:lnTo>
                  <a:lnTo>
                    <a:pt x="510962" y="302962"/>
                  </a:lnTo>
                  <a:lnTo>
                    <a:pt x="498998" y="346412"/>
                  </a:lnTo>
                  <a:lnTo>
                    <a:pt x="479947" y="386418"/>
                  </a:lnTo>
                  <a:lnTo>
                    <a:pt x="454536" y="422257"/>
                  </a:lnTo>
                  <a:lnTo>
                    <a:pt x="423494" y="453204"/>
                  </a:lnTo>
                  <a:lnTo>
                    <a:pt x="387547" y="478536"/>
                  </a:lnTo>
                  <a:lnTo>
                    <a:pt x="347423" y="497526"/>
                  </a:lnTo>
                  <a:lnTo>
                    <a:pt x="303850" y="509451"/>
                  </a:lnTo>
                  <a:lnTo>
                    <a:pt x="257556" y="513588"/>
                  </a:lnTo>
                  <a:lnTo>
                    <a:pt x="211261" y="509451"/>
                  </a:lnTo>
                  <a:lnTo>
                    <a:pt x="167688" y="497526"/>
                  </a:lnTo>
                  <a:lnTo>
                    <a:pt x="127564" y="478535"/>
                  </a:lnTo>
                  <a:lnTo>
                    <a:pt x="91617" y="453204"/>
                  </a:lnTo>
                  <a:lnTo>
                    <a:pt x="60575" y="422257"/>
                  </a:lnTo>
                  <a:lnTo>
                    <a:pt x="35164" y="386418"/>
                  </a:lnTo>
                  <a:lnTo>
                    <a:pt x="16113" y="346412"/>
                  </a:lnTo>
                  <a:lnTo>
                    <a:pt x="4149" y="302962"/>
                  </a:lnTo>
                  <a:lnTo>
                    <a:pt x="0" y="256794"/>
                  </a:lnTo>
                  <a:close/>
                </a:path>
              </a:pathLst>
            </a:custGeom>
            <a:noFill/>
            <a:ln w="25920" cap="flat">
              <a:solidFill>
                <a:srgbClr val="5EAEA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8" name="AutoShape 28"/>
            <p:cNvSpPr>
              <a:spLocks noChangeArrowheads="1"/>
            </p:cNvSpPr>
            <p:nvPr/>
          </p:nvSpPr>
          <p:spPr bwMode="auto">
            <a:xfrm>
              <a:off x="39" y="2349"/>
              <a:ext cx="2187" cy="258"/>
            </a:xfrm>
            <a:custGeom>
              <a:avLst/>
              <a:gdLst>
                <a:gd name="T0" fmla="*/ 2187 w 2187"/>
                <a:gd name="T1" fmla="*/ 129 h 258"/>
                <a:gd name="T2" fmla="*/ 1094 w 2187"/>
                <a:gd name="T3" fmla="*/ 258 h 258"/>
                <a:gd name="T4" fmla="*/ 0 w 2187"/>
                <a:gd name="T5" fmla="*/ 129 h 258"/>
                <a:gd name="T6" fmla="*/ 1094 w 2187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87"/>
                <a:gd name="T13" fmla="*/ 0 h 258"/>
                <a:gd name="T14" fmla="*/ 2187 w 2187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87" h="258">
                  <a:moveTo>
                    <a:pt x="3473196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3473196" y="411480"/>
                  </a:lnTo>
                  <a:lnTo>
                    <a:pt x="3473196" y="0"/>
                  </a:lnTo>
                  <a:close/>
                </a:path>
              </a:pathLst>
            </a:custGeom>
            <a:solidFill>
              <a:srgbClr val="5F8BA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9" name="AutoShape 29"/>
            <p:cNvSpPr>
              <a:spLocks noChangeArrowheads="1"/>
            </p:cNvSpPr>
            <p:nvPr/>
          </p:nvSpPr>
          <p:spPr bwMode="auto">
            <a:xfrm>
              <a:off x="39" y="2349"/>
              <a:ext cx="2187" cy="258"/>
            </a:xfrm>
            <a:custGeom>
              <a:avLst/>
              <a:gdLst>
                <a:gd name="T0" fmla="*/ 2187 w 2187"/>
                <a:gd name="T1" fmla="*/ 129 h 258"/>
                <a:gd name="T2" fmla="*/ 1094 w 2187"/>
                <a:gd name="T3" fmla="*/ 258 h 258"/>
                <a:gd name="T4" fmla="*/ 0 w 2187"/>
                <a:gd name="T5" fmla="*/ 129 h 258"/>
                <a:gd name="T6" fmla="*/ 1094 w 2187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87"/>
                <a:gd name="T13" fmla="*/ 0 h 258"/>
                <a:gd name="T14" fmla="*/ 2187 w 2187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87" h="258">
                  <a:moveTo>
                    <a:pt x="0" y="411480"/>
                  </a:moveTo>
                  <a:lnTo>
                    <a:pt x="3473196" y="411480"/>
                  </a:lnTo>
                  <a:lnTo>
                    <a:pt x="3473196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96" name="Rectangle 30"/>
          <p:cNvSpPr>
            <a:spLocks noChangeArrowheads="1"/>
          </p:cNvSpPr>
          <p:nvPr/>
        </p:nvSpPr>
        <p:spPr bwMode="auto">
          <a:xfrm>
            <a:off x="860425" y="3776663"/>
            <a:ext cx="2359025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ЗДОРОВАЯ И СЧАСТЛИВАЯ</a:t>
            </a:r>
          </a:p>
        </p:txBody>
      </p:sp>
      <p:grpSp>
        <p:nvGrpSpPr>
          <p:cNvPr id="16397" name="Group 31"/>
          <p:cNvGrpSpPr>
            <a:grpSpLocks/>
          </p:cNvGrpSpPr>
          <p:nvPr/>
        </p:nvGrpSpPr>
        <p:grpSpPr bwMode="auto">
          <a:xfrm>
            <a:off x="61913" y="3676650"/>
            <a:ext cx="3729037" cy="1076325"/>
            <a:chOff x="39" y="2316"/>
            <a:chExt cx="2349" cy="678"/>
          </a:xfrm>
        </p:grpSpPr>
        <p:sp>
          <p:nvSpPr>
            <p:cNvPr id="16452" name="AutoShape 32"/>
            <p:cNvSpPr>
              <a:spLocks noChangeArrowheads="1"/>
            </p:cNvSpPr>
            <p:nvPr/>
          </p:nvSpPr>
          <p:spPr bwMode="auto">
            <a:xfrm>
              <a:off x="2065" y="2316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257555" y="0"/>
                  </a:moveTo>
                  <a:lnTo>
                    <a:pt x="211261" y="4136"/>
                  </a:lnTo>
                  <a:lnTo>
                    <a:pt x="167688" y="16061"/>
                  </a:lnTo>
                  <a:lnTo>
                    <a:pt x="127564" y="35051"/>
                  </a:lnTo>
                  <a:lnTo>
                    <a:pt x="91617" y="60383"/>
                  </a:lnTo>
                  <a:lnTo>
                    <a:pt x="60575" y="91330"/>
                  </a:lnTo>
                  <a:lnTo>
                    <a:pt x="35164" y="127169"/>
                  </a:lnTo>
                  <a:lnTo>
                    <a:pt x="16113" y="167175"/>
                  </a:lnTo>
                  <a:lnTo>
                    <a:pt x="4149" y="210625"/>
                  </a:lnTo>
                  <a:lnTo>
                    <a:pt x="0" y="256794"/>
                  </a:lnTo>
                  <a:lnTo>
                    <a:pt x="4149" y="302962"/>
                  </a:lnTo>
                  <a:lnTo>
                    <a:pt x="16113" y="346412"/>
                  </a:lnTo>
                  <a:lnTo>
                    <a:pt x="35164" y="386418"/>
                  </a:lnTo>
                  <a:lnTo>
                    <a:pt x="60575" y="422257"/>
                  </a:lnTo>
                  <a:lnTo>
                    <a:pt x="91617" y="453204"/>
                  </a:lnTo>
                  <a:lnTo>
                    <a:pt x="127564" y="478536"/>
                  </a:lnTo>
                  <a:lnTo>
                    <a:pt x="167688" y="497526"/>
                  </a:lnTo>
                  <a:lnTo>
                    <a:pt x="211261" y="509451"/>
                  </a:lnTo>
                  <a:lnTo>
                    <a:pt x="257555" y="513588"/>
                  </a:lnTo>
                  <a:lnTo>
                    <a:pt x="303850" y="509451"/>
                  </a:lnTo>
                  <a:lnTo>
                    <a:pt x="347423" y="497526"/>
                  </a:lnTo>
                  <a:lnTo>
                    <a:pt x="387547" y="478536"/>
                  </a:lnTo>
                  <a:lnTo>
                    <a:pt x="423494" y="453204"/>
                  </a:lnTo>
                  <a:lnTo>
                    <a:pt x="454536" y="422257"/>
                  </a:lnTo>
                  <a:lnTo>
                    <a:pt x="479947" y="386418"/>
                  </a:lnTo>
                  <a:lnTo>
                    <a:pt x="498998" y="346412"/>
                  </a:lnTo>
                  <a:lnTo>
                    <a:pt x="510962" y="302962"/>
                  </a:lnTo>
                  <a:lnTo>
                    <a:pt x="515112" y="256794"/>
                  </a:lnTo>
                  <a:lnTo>
                    <a:pt x="510962" y="210625"/>
                  </a:lnTo>
                  <a:lnTo>
                    <a:pt x="498998" y="167175"/>
                  </a:lnTo>
                  <a:lnTo>
                    <a:pt x="479947" y="127169"/>
                  </a:lnTo>
                  <a:lnTo>
                    <a:pt x="454536" y="91330"/>
                  </a:lnTo>
                  <a:lnTo>
                    <a:pt x="423494" y="60383"/>
                  </a:lnTo>
                  <a:lnTo>
                    <a:pt x="387547" y="35051"/>
                  </a:lnTo>
                  <a:lnTo>
                    <a:pt x="347423" y="16061"/>
                  </a:lnTo>
                  <a:lnTo>
                    <a:pt x="303850" y="4136"/>
                  </a:lnTo>
                  <a:lnTo>
                    <a:pt x="25755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3" name="AutoShape 33"/>
            <p:cNvSpPr>
              <a:spLocks noChangeArrowheads="1"/>
            </p:cNvSpPr>
            <p:nvPr/>
          </p:nvSpPr>
          <p:spPr bwMode="auto">
            <a:xfrm>
              <a:off x="2065" y="2316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0" y="256794"/>
                  </a:moveTo>
                  <a:lnTo>
                    <a:pt x="4149" y="210625"/>
                  </a:lnTo>
                  <a:lnTo>
                    <a:pt x="16113" y="167175"/>
                  </a:lnTo>
                  <a:lnTo>
                    <a:pt x="35164" y="127169"/>
                  </a:lnTo>
                  <a:lnTo>
                    <a:pt x="60575" y="91330"/>
                  </a:lnTo>
                  <a:lnTo>
                    <a:pt x="91617" y="60383"/>
                  </a:lnTo>
                  <a:lnTo>
                    <a:pt x="127564" y="35051"/>
                  </a:lnTo>
                  <a:lnTo>
                    <a:pt x="167688" y="16061"/>
                  </a:lnTo>
                  <a:lnTo>
                    <a:pt x="211261" y="4136"/>
                  </a:lnTo>
                  <a:lnTo>
                    <a:pt x="257555" y="0"/>
                  </a:lnTo>
                  <a:lnTo>
                    <a:pt x="303850" y="4136"/>
                  </a:lnTo>
                  <a:lnTo>
                    <a:pt x="347423" y="16061"/>
                  </a:lnTo>
                  <a:lnTo>
                    <a:pt x="387547" y="35051"/>
                  </a:lnTo>
                  <a:lnTo>
                    <a:pt x="423494" y="60383"/>
                  </a:lnTo>
                  <a:lnTo>
                    <a:pt x="454536" y="91330"/>
                  </a:lnTo>
                  <a:lnTo>
                    <a:pt x="479947" y="127169"/>
                  </a:lnTo>
                  <a:lnTo>
                    <a:pt x="498998" y="167175"/>
                  </a:lnTo>
                  <a:lnTo>
                    <a:pt x="510962" y="210625"/>
                  </a:lnTo>
                  <a:lnTo>
                    <a:pt x="515112" y="256794"/>
                  </a:lnTo>
                  <a:lnTo>
                    <a:pt x="510962" y="302962"/>
                  </a:lnTo>
                  <a:lnTo>
                    <a:pt x="498998" y="346412"/>
                  </a:lnTo>
                  <a:lnTo>
                    <a:pt x="479947" y="386418"/>
                  </a:lnTo>
                  <a:lnTo>
                    <a:pt x="454536" y="422257"/>
                  </a:lnTo>
                  <a:lnTo>
                    <a:pt x="423494" y="453204"/>
                  </a:lnTo>
                  <a:lnTo>
                    <a:pt x="387547" y="478536"/>
                  </a:lnTo>
                  <a:lnTo>
                    <a:pt x="347423" y="497526"/>
                  </a:lnTo>
                  <a:lnTo>
                    <a:pt x="303850" y="509451"/>
                  </a:lnTo>
                  <a:lnTo>
                    <a:pt x="257555" y="513588"/>
                  </a:lnTo>
                  <a:lnTo>
                    <a:pt x="211261" y="509451"/>
                  </a:lnTo>
                  <a:lnTo>
                    <a:pt x="167688" y="497526"/>
                  </a:lnTo>
                  <a:lnTo>
                    <a:pt x="127564" y="478536"/>
                  </a:lnTo>
                  <a:lnTo>
                    <a:pt x="91617" y="453204"/>
                  </a:lnTo>
                  <a:lnTo>
                    <a:pt x="60575" y="422257"/>
                  </a:lnTo>
                  <a:lnTo>
                    <a:pt x="35164" y="386418"/>
                  </a:lnTo>
                  <a:lnTo>
                    <a:pt x="16113" y="346412"/>
                  </a:lnTo>
                  <a:lnTo>
                    <a:pt x="4149" y="302962"/>
                  </a:lnTo>
                  <a:lnTo>
                    <a:pt x="0" y="256794"/>
                  </a:lnTo>
                  <a:close/>
                </a:path>
              </a:pathLst>
            </a:custGeom>
            <a:noFill/>
            <a:ln w="25920" cap="flat">
              <a:solidFill>
                <a:srgbClr val="5F8BA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4" name="AutoShape 34"/>
            <p:cNvSpPr>
              <a:spLocks noChangeArrowheads="1"/>
            </p:cNvSpPr>
            <p:nvPr/>
          </p:nvSpPr>
          <p:spPr bwMode="auto">
            <a:xfrm>
              <a:off x="39" y="2737"/>
              <a:ext cx="2315" cy="257"/>
            </a:xfrm>
            <a:custGeom>
              <a:avLst/>
              <a:gdLst>
                <a:gd name="T0" fmla="*/ 2315 w 2315"/>
                <a:gd name="T1" fmla="*/ 129 h 257"/>
                <a:gd name="T2" fmla="*/ 1158 w 2315"/>
                <a:gd name="T3" fmla="*/ 257 h 257"/>
                <a:gd name="T4" fmla="*/ 0 w 2315"/>
                <a:gd name="T5" fmla="*/ 129 h 257"/>
                <a:gd name="T6" fmla="*/ 1158 w 2315"/>
                <a:gd name="T7" fmla="*/ 0 h 25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315"/>
                <a:gd name="T13" fmla="*/ 0 h 257"/>
                <a:gd name="T14" fmla="*/ 2315 w 2315"/>
                <a:gd name="T15" fmla="*/ 257 h 2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15" h="257">
                  <a:moveTo>
                    <a:pt x="3677412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3677412" y="409956"/>
                  </a:lnTo>
                  <a:lnTo>
                    <a:pt x="3677412" y="0"/>
                  </a:lnTo>
                  <a:close/>
                </a:path>
              </a:pathLst>
            </a:custGeom>
            <a:solidFill>
              <a:srgbClr val="6167A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5" name="AutoShape 35"/>
            <p:cNvSpPr>
              <a:spLocks noChangeArrowheads="1"/>
            </p:cNvSpPr>
            <p:nvPr/>
          </p:nvSpPr>
          <p:spPr bwMode="auto">
            <a:xfrm>
              <a:off x="39" y="2737"/>
              <a:ext cx="2315" cy="257"/>
            </a:xfrm>
            <a:custGeom>
              <a:avLst/>
              <a:gdLst>
                <a:gd name="T0" fmla="*/ 2315 w 2315"/>
                <a:gd name="T1" fmla="*/ 129 h 257"/>
                <a:gd name="T2" fmla="*/ 1158 w 2315"/>
                <a:gd name="T3" fmla="*/ 257 h 257"/>
                <a:gd name="T4" fmla="*/ 0 w 2315"/>
                <a:gd name="T5" fmla="*/ 129 h 257"/>
                <a:gd name="T6" fmla="*/ 1158 w 2315"/>
                <a:gd name="T7" fmla="*/ 0 h 257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315"/>
                <a:gd name="T13" fmla="*/ 0 h 257"/>
                <a:gd name="T14" fmla="*/ 2315 w 2315"/>
                <a:gd name="T15" fmla="*/ 257 h 2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15" h="257">
                  <a:moveTo>
                    <a:pt x="0" y="409956"/>
                  </a:moveTo>
                  <a:lnTo>
                    <a:pt x="3677412" y="409956"/>
                  </a:lnTo>
                  <a:lnTo>
                    <a:pt x="3677412" y="0"/>
                  </a:lnTo>
                  <a:lnTo>
                    <a:pt x="0" y="0"/>
                  </a:lnTo>
                  <a:lnTo>
                    <a:pt x="0" y="409956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98" name="Rectangle 36"/>
          <p:cNvSpPr>
            <a:spLocks noChangeArrowheads="1"/>
          </p:cNvSpPr>
          <p:nvPr/>
        </p:nvSpPr>
        <p:spPr bwMode="auto">
          <a:xfrm>
            <a:off x="1982788" y="4392613"/>
            <a:ext cx="1441450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БЕРЕГИ ЗРЕНИЕ!</a:t>
            </a:r>
          </a:p>
        </p:txBody>
      </p:sp>
      <p:grpSp>
        <p:nvGrpSpPr>
          <p:cNvPr id="16399" name="Group 37"/>
          <p:cNvGrpSpPr>
            <a:grpSpLocks/>
          </p:cNvGrpSpPr>
          <p:nvPr/>
        </p:nvGrpSpPr>
        <p:grpSpPr bwMode="auto">
          <a:xfrm>
            <a:off x="61913" y="4294188"/>
            <a:ext cx="4048125" cy="1079500"/>
            <a:chOff x="39" y="2705"/>
            <a:chExt cx="2550" cy="680"/>
          </a:xfrm>
        </p:grpSpPr>
        <p:sp>
          <p:nvSpPr>
            <p:cNvPr id="16448" name="AutoShape 38"/>
            <p:cNvSpPr>
              <a:spLocks noChangeArrowheads="1"/>
            </p:cNvSpPr>
            <p:nvPr/>
          </p:nvSpPr>
          <p:spPr bwMode="auto">
            <a:xfrm>
              <a:off x="2193" y="2705"/>
              <a:ext cx="322" cy="322"/>
            </a:xfrm>
            <a:custGeom>
              <a:avLst/>
              <a:gdLst>
                <a:gd name="T0" fmla="*/ 322 w 322"/>
                <a:gd name="T1" fmla="*/ 161 h 322"/>
                <a:gd name="T2" fmla="*/ 161 w 322"/>
                <a:gd name="T3" fmla="*/ 322 h 322"/>
                <a:gd name="T4" fmla="*/ 0 w 322"/>
                <a:gd name="T5" fmla="*/ 161 h 322"/>
                <a:gd name="T6" fmla="*/ 161 w 322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2"/>
                <a:gd name="T13" fmla="*/ 0 h 322"/>
                <a:gd name="T14" fmla="*/ 322 w 322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" h="322">
                  <a:moveTo>
                    <a:pt x="256794" y="0"/>
                  </a:move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2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3"/>
                  </a:lnTo>
                  <a:lnTo>
                    <a:pt x="4136" y="302962"/>
                  </a:lnTo>
                  <a:lnTo>
                    <a:pt x="16061" y="346412"/>
                  </a:lnTo>
                  <a:lnTo>
                    <a:pt x="35051" y="386418"/>
                  </a:lnTo>
                  <a:lnTo>
                    <a:pt x="60383" y="422257"/>
                  </a:lnTo>
                  <a:lnTo>
                    <a:pt x="91330" y="453204"/>
                  </a:lnTo>
                  <a:lnTo>
                    <a:pt x="127169" y="478535"/>
                  </a:lnTo>
                  <a:lnTo>
                    <a:pt x="167175" y="497526"/>
                  </a:lnTo>
                  <a:lnTo>
                    <a:pt x="210625" y="509451"/>
                  </a:lnTo>
                  <a:lnTo>
                    <a:pt x="256794" y="513587"/>
                  </a:lnTo>
                  <a:lnTo>
                    <a:pt x="302962" y="509451"/>
                  </a:lnTo>
                  <a:lnTo>
                    <a:pt x="346412" y="497526"/>
                  </a:lnTo>
                  <a:lnTo>
                    <a:pt x="386418" y="478535"/>
                  </a:lnTo>
                  <a:lnTo>
                    <a:pt x="422257" y="453204"/>
                  </a:lnTo>
                  <a:lnTo>
                    <a:pt x="453204" y="422257"/>
                  </a:lnTo>
                  <a:lnTo>
                    <a:pt x="478535" y="386418"/>
                  </a:lnTo>
                  <a:lnTo>
                    <a:pt x="497526" y="346412"/>
                  </a:lnTo>
                  <a:lnTo>
                    <a:pt x="509451" y="302962"/>
                  </a:lnTo>
                  <a:lnTo>
                    <a:pt x="513588" y="256793"/>
                  </a:lnTo>
                  <a:lnTo>
                    <a:pt x="509451" y="210625"/>
                  </a:lnTo>
                  <a:lnTo>
                    <a:pt x="497526" y="167175"/>
                  </a:lnTo>
                  <a:lnTo>
                    <a:pt x="478536" y="127169"/>
                  </a:lnTo>
                  <a:lnTo>
                    <a:pt x="453204" y="91330"/>
                  </a:lnTo>
                  <a:lnTo>
                    <a:pt x="422257" y="60383"/>
                  </a:lnTo>
                  <a:lnTo>
                    <a:pt x="386418" y="35051"/>
                  </a:lnTo>
                  <a:lnTo>
                    <a:pt x="346412" y="16061"/>
                  </a:lnTo>
                  <a:lnTo>
                    <a:pt x="302962" y="4136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9" name="AutoShape 39"/>
            <p:cNvSpPr>
              <a:spLocks noChangeArrowheads="1"/>
            </p:cNvSpPr>
            <p:nvPr/>
          </p:nvSpPr>
          <p:spPr bwMode="auto">
            <a:xfrm>
              <a:off x="2193" y="2705"/>
              <a:ext cx="322" cy="322"/>
            </a:xfrm>
            <a:custGeom>
              <a:avLst/>
              <a:gdLst>
                <a:gd name="T0" fmla="*/ 322 w 322"/>
                <a:gd name="T1" fmla="*/ 161 h 322"/>
                <a:gd name="T2" fmla="*/ 161 w 322"/>
                <a:gd name="T3" fmla="*/ 322 h 322"/>
                <a:gd name="T4" fmla="*/ 0 w 322"/>
                <a:gd name="T5" fmla="*/ 161 h 322"/>
                <a:gd name="T6" fmla="*/ 161 w 322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2"/>
                <a:gd name="T13" fmla="*/ 0 h 322"/>
                <a:gd name="T14" fmla="*/ 322 w 322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2" h="322">
                  <a:moveTo>
                    <a:pt x="0" y="256793"/>
                  </a:moveTo>
                  <a:lnTo>
                    <a:pt x="4136" y="210625"/>
                  </a:lnTo>
                  <a:lnTo>
                    <a:pt x="16061" y="167175"/>
                  </a:lnTo>
                  <a:lnTo>
                    <a:pt x="35052" y="127169"/>
                  </a:lnTo>
                  <a:lnTo>
                    <a:pt x="60383" y="91330"/>
                  </a:lnTo>
                  <a:lnTo>
                    <a:pt x="91330" y="60383"/>
                  </a:lnTo>
                  <a:lnTo>
                    <a:pt x="127169" y="35051"/>
                  </a:lnTo>
                  <a:lnTo>
                    <a:pt x="167175" y="16061"/>
                  </a:lnTo>
                  <a:lnTo>
                    <a:pt x="210625" y="4136"/>
                  </a:lnTo>
                  <a:lnTo>
                    <a:pt x="256794" y="0"/>
                  </a:lnTo>
                  <a:lnTo>
                    <a:pt x="302962" y="4136"/>
                  </a:lnTo>
                  <a:lnTo>
                    <a:pt x="346412" y="16061"/>
                  </a:lnTo>
                  <a:lnTo>
                    <a:pt x="386418" y="35051"/>
                  </a:lnTo>
                  <a:lnTo>
                    <a:pt x="422257" y="60383"/>
                  </a:lnTo>
                  <a:lnTo>
                    <a:pt x="453204" y="91330"/>
                  </a:lnTo>
                  <a:lnTo>
                    <a:pt x="478536" y="127169"/>
                  </a:lnTo>
                  <a:lnTo>
                    <a:pt x="497526" y="167175"/>
                  </a:lnTo>
                  <a:lnTo>
                    <a:pt x="509451" y="210625"/>
                  </a:lnTo>
                  <a:lnTo>
                    <a:pt x="513588" y="256793"/>
                  </a:lnTo>
                  <a:lnTo>
                    <a:pt x="509451" y="302962"/>
                  </a:lnTo>
                  <a:lnTo>
                    <a:pt x="497526" y="346412"/>
                  </a:lnTo>
                  <a:lnTo>
                    <a:pt x="478535" y="386418"/>
                  </a:lnTo>
                  <a:lnTo>
                    <a:pt x="453204" y="422257"/>
                  </a:lnTo>
                  <a:lnTo>
                    <a:pt x="422257" y="453204"/>
                  </a:lnTo>
                  <a:lnTo>
                    <a:pt x="386418" y="478535"/>
                  </a:lnTo>
                  <a:lnTo>
                    <a:pt x="346412" y="497526"/>
                  </a:lnTo>
                  <a:lnTo>
                    <a:pt x="302962" y="509451"/>
                  </a:lnTo>
                  <a:lnTo>
                    <a:pt x="256794" y="513587"/>
                  </a:lnTo>
                  <a:lnTo>
                    <a:pt x="210625" y="509451"/>
                  </a:lnTo>
                  <a:lnTo>
                    <a:pt x="167175" y="497526"/>
                  </a:lnTo>
                  <a:lnTo>
                    <a:pt x="127169" y="478535"/>
                  </a:lnTo>
                  <a:lnTo>
                    <a:pt x="91330" y="453204"/>
                  </a:lnTo>
                  <a:lnTo>
                    <a:pt x="60383" y="422257"/>
                  </a:lnTo>
                  <a:lnTo>
                    <a:pt x="35051" y="386418"/>
                  </a:lnTo>
                  <a:lnTo>
                    <a:pt x="16061" y="346412"/>
                  </a:lnTo>
                  <a:lnTo>
                    <a:pt x="4136" y="302962"/>
                  </a:lnTo>
                  <a:lnTo>
                    <a:pt x="0" y="256793"/>
                  </a:lnTo>
                  <a:close/>
                </a:path>
              </a:pathLst>
            </a:custGeom>
            <a:noFill/>
            <a:ln w="25920" cap="flat">
              <a:solidFill>
                <a:srgbClr val="6167A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0" name="AutoShape 40"/>
            <p:cNvSpPr>
              <a:spLocks noChangeArrowheads="1"/>
            </p:cNvSpPr>
            <p:nvPr/>
          </p:nvSpPr>
          <p:spPr bwMode="auto">
            <a:xfrm>
              <a:off x="39" y="3126"/>
              <a:ext cx="2550" cy="258"/>
            </a:xfrm>
            <a:custGeom>
              <a:avLst/>
              <a:gdLst>
                <a:gd name="T0" fmla="*/ 2550 w 2550"/>
                <a:gd name="T1" fmla="*/ 129 h 258"/>
                <a:gd name="T2" fmla="*/ 1275 w 2550"/>
                <a:gd name="T3" fmla="*/ 258 h 258"/>
                <a:gd name="T4" fmla="*/ 0 w 2550"/>
                <a:gd name="T5" fmla="*/ 129 h 258"/>
                <a:gd name="T6" fmla="*/ 1275 w 2550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550"/>
                <a:gd name="T13" fmla="*/ 0 h 258"/>
                <a:gd name="T14" fmla="*/ 2550 w 2550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50" h="258">
                  <a:moveTo>
                    <a:pt x="4049267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4049267" y="411480"/>
                  </a:lnTo>
                  <a:lnTo>
                    <a:pt x="4049267" y="0"/>
                  </a:lnTo>
                  <a:close/>
                </a:path>
              </a:pathLst>
            </a:custGeom>
            <a:solidFill>
              <a:srgbClr val="8063A1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51" name="AutoShape 41"/>
            <p:cNvSpPr>
              <a:spLocks noChangeArrowheads="1"/>
            </p:cNvSpPr>
            <p:nvPr/>
          </p:nvSpPr>
          <p:spPr bwMode="auto">
            <a:xfrm>
              <a:off x="39" y="3126"/>
              <a:ext cx="2550" cy="258"/>
            </a:xfrm>
            <a:custGeom>
              <a:avLst/>
              <a:gdLst>
                <a:gd name="T0" fmla="*/ 2550 w 2550"/>
                <a:gd name="T1" fmla="*/ 129 h 258"/>
                <a:gd name="T2" fmla="*/ 1275 w 2550"/>
                <a:gd name="T3" fmla="*/ 258 h 258"/>
                <a:gd name="T4" fmla="*/ 0 w 2550"/>
                <a:gd name="T5" fmla="*/ 129 h 258"/>
                <a:gd name="T6" fmla="*/ 1275 w 2550"/>
                <a:gd name="T7" fmla="*/ 0 h 25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550"/>
                <a:gd name="T13" fmla="*/ 0 h 258"/>
                <a:gd name="T14" fmla="*/ 2550 w 2550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50" h="258">
                  <a:moveTo>
                    <a:pt x="0" y="411480"/>
                  </a:moveTo>
                  <a:lnTo>
                    <a:pt x="4049267" y="411480"/>
                  </a:lnTo>
                  <a:lnTo>
                    <a:pt x="4049267" y="0"/>
                  </a:lnTo>
                  <a:lnTo>
                    <a:pt x="0" y="0"/>
                  </a:lnTo>
                  <a:lnTo>
                    <a:pt x="0" y="411480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00" name="Rectangle 42"/>
          <p:cNvSpPr>
            <a:spLocks noChangeArrowheads="1"/>
          </p:cNvSpPr>
          <p:nvPr/>
        </p:nvSpPr>
        <p:spPr bwMode="auto">
          <a:xfrm>
            <a:off x="1217613" y="5010150"/>
            <a:ext cx="2579687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ФАКТОРЫ МОЕГО ЗДОРОВЬЯ</a:t>
            </a:r>
          </a:p>
        </p:txBody>
      </p:sp>
      <p:grpSp>
        <p:nvGrpSpPr>
          <p:cNvPr id="16401" name="Group 43"/>
          <p:cNvGrpSpPr>
            <a:grpSpLocks/>
          </p:cNvGrpSpPr>
          <p:nvPr/>
        </p:nvGrpSpPr>
        <p:grpSpPr bwMode="auto">
          <a:xfrm>
            <a:off x="3852863" y="1231900"/>
            <a:ext cx="5230812" cy="4238625"/>
            <a:chOff x="2427" y="776"/>
            <a:chExt cx="3295" cy="2670"/>
          </a:xfrm>
        </p:grpSpPr>
        <p:sp>
          <p:nvSpPr>
            <p:cNvPr id="16444" name="AutoShape 44"/>
            <p:cNvSpPr>
              <a:spLocks noChangeArrowheads="1"/>
            </p:cNvSpPr>
            <p:nvPr/>
          </p:nvSpPr>
          <p:spPr bwMode="auto">
            <a:xfrm>
              <a:off x="2427" y="3094"/>
              <a:ext cx="324" cy="322"/>
            </a:xfrm>
            <a:custGeom>
              <a:avLst/>
              <a:gdLst>
                <a:gd name="T0" fmla="*/ 324 w 324"/>
                <a:gd name="T1" fmla="*/ 161 h 322"/>
                <a:gd name="T2" fmla="*/ 162 w 324"/>
                <a:gd name="T3" fmla="*/ 322 h 322"/>
                <a:gd name="T4" fmla="*/ 0 w 324"/>
                <a:gd name="T5" fmla="*/ 161 h 322"/>
                <a:gd name="T6" fmla="*/ 162 w 324"/>
                <a:gd name="T7" fmla="*/ 0 h 322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24"/>
                <a:gd name="T13" fmla="*/ 0 h 322"/>
                <a:gd name="T14" fmla="*/ 324 w 32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4" h="322">
                  <a:moveTo>
                    <a:pt x="257555" y="0"/>
                  </a:moveTo>
                  <a:lnTo>
                    <a:pt x="211261" y="4136"/>
                  </a:lnTo>
                  <a:lnTo>
                    <a:pt x="167688" y="16061"/>
                  </a:lnTo>
                  <a:lnTo>
                    <a:pt x="127564" y="35051"/>
                  </a:lnTo>
                  <a:lnTo>
                    <a:pt x="91617" y="60383"/>
                  </a:lnTo>
                  <a:lnTo>
                    <a:pt x="60575" y="91330"/>
                  </a:lnTo>
                  <a:lnTo>
                    <a:pt x="35164" y="127169"/>
                  </a:lnTo>
                  <a:lnTo>
                    <a:pt x="16113" y="167175"/>
                  </a:lnTo>
                  <a:lnTo>
                    <a:pt x="4149" y="210625"/>
                  </a:lnTo>
                  <a:lnTo>
                    <a:pt x="0" y="256794"/>
                  </a:lnTo>
                  <a:lnTo>
                    <a:pt x="4149" y="302962"/>
                  </a:lnTo>
                  <a:lnTo>
                    <a:pt x="16113" y="346412"/>
                  </a:lnTo>
                  <a:lnTo>
                    <a:pt x="35164" y="386418"/>
                  </a:lnTo>
                  <a:lnTo>
                    <a:pt x="60575" y="422257"/>
                  </a:lnTo>
                  <a:lnTo>
                    <a:pt x="91617" y="453204"/>
                  </a:lnTo>
                  <a:lnTo>
                    <a:pt x="127564" y="478536"/>
                  </a:lnTo>
                  <a:lnTo>
                    <a:pt x="167688" y="497526"/>
                  </a:lnTo>
                  <a:lnTo>
                    <a:pt x="211261" y="509451"/>
                  </a:lnTo>
                  <a:lnTo>
                    <a:pt x="257555" y="513588"/>
                  </a:lnTo>
                  <a:lnTo>
                    <a:pt x="303850" y="509451"/>
                  </a:lnTo>
                  <a:lnTo>
                    <a:pt x="347423" y="497526"/>
                  </a:lnTo>
                  <a:lnTo>
                    <a:pt x="387547" y="478536"/>
                  </a:lnTo>
                  <a:lnTo>
                    <a:pt x="423494" y="453204"/>
                  </a:lnTo>
                  <a:lnTo>
                    <a:pt x="454536" y="422257"/>
                  </a:lnTo>
                  <a:lnTo>
                    <a:pt x="479947" y="386418"/>
                  </a:lnTo>
                  <a:lnTo>
                    <a:pt x="498998" y="346412"/>
                  </a:lnTo>
                  <a:lnTo>
                    <a:pt x="510962" y="302962"/>
                  </a:lnTo>
                  <a:lnTo>
                    <a:pt x="515112" y="256794"/>
                  </a:lnTo>
                  <a:lnTo>
                    <a:pt x="510962" y="210625"/>
                  </a:lnTo>
                  <a:lnTo>
                    <a:pt x="498998" y="167175"/>
                  </a:lnTo>
                  <a:lnTo>
                    <a:pt x="479947" y="127169"/>
                  </a:lnTo>
                  <a:lnTo>
                    <a:pt x="454536" y="91330"/>
                  </a:lnTo>
                  <a:lnTo>
                    <a:pt x="423494" y="60383"/>
                  </a:lnTo>
                  <a:lnTo>
                    <a:pt x="387547" y="35051"/>
                  </a:lnTo>
                  <a:lnTo>
                    <a:pt x="347423" y="16061"/>
                  </a:lnTo>
                  <a:lnTo>
                    <a:pt x="303850" y="4136"/>
                  </a:lnTo>
                  <a:lnTo>
                    <a:pt x="25755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5" name="AutoShape 45"/>
            <p:cNvSpPr>
              <a:spLocks noChangeArrowheads="1"/>
            </p:cNvSpPr>
            <p:nvPr/>
          </p:nvSpPr>
          <p:spPr bwMode="auto">
            <a:xfrm>
              <a:off x="2427" y="776"/>
              <a:ext cx="1263" cy="2670"/>
            </a:xfrm>
            <a:custGeom>
              <a:avLst/>
              <a:gdLst>
                <a:gd name="T0" fmla="*/ 1263 w 1263"/>
                <a:gd name="T1" fmla="*/ 1335 h 2670"/>
                <a:gd name="T2" fmla="*/ 632 w 1263"/>
                <a:gd name="T3" fmla="*/ 2670 h 2670"/>
                <a:gd name="T4" fmla="*/ 0 w 1263"/>
                <a:gd name="T5" fmla="*/ 1335 h 2670"/>
                <a:gd name="T6" fmla="*/ 632 w 1263"/>
                <a:gd name="T7" fmla="*/ 0 h 267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263"/>
                <a:gd name="T13" fmla="*/ 0 h 2670"/>
                <a:gd name="T14" fmla="*/ 1263 w 1263"/>
                <a:gd name="T15" fmla="*/ 2670 h 26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3" h="2670">
                  <a:moveTo>
                    <a:pt x="0" y="3935349"/>
                  </a:moveTo>
                  <a:lnTo>
                    <a:pt x="4149" y="3889180"/>
                  </a:lnTo>
                  <a:lnTo>
                    <a:pt x="16113" y="3845730"/>
                  </a:lnTo>
                  <a:lnTo>
                    <a:pt x="35164" y="3805724"/>
                  </a:lnTo>
                  <a:lnTo>
                    <a:pt x="60575" y="3769885"/>
                  </a:lnTo>
                  <a:lnTo>
                    <a:pt x="91617" y="3738938"/>
                  </a:lnTo>
                  <a:lnTo>
                    <a:pt x="127564" y="3713606"/>
                  </a:lnTo>
                  <a:lnTo>
                    <a:pt x="167688" y="3694616"/>
                  </a:lnTo>
                  <a:lnTo>
                    <a:pt x="211261" y="3682691"/>
                  </a:lnTo>
                  <a:lnTo>
                    <a:pt x="257555" y="3678554"/>
                  </a:lnTo>
                  <a:lnTo>
                    <a:pt x="303850" y="3682691"/>
                  </a:lnTo>
                  <a:lnTo>
                    <a:pt x="347423" y="3694616"/>
                  </a:lnTo>
                  <a:lnTo>
                    <a:pt x="387547" y="3713606"/>
                  </a:lnTo>
                  <a:lnTo>
                    <a:pt x="423494" y="3738938"/>
                  </a:lnTo>
                  <a:lnTo>
                    <a:pt x="454536" y="3769885"/>
                  </a:lnTo>
                  <a:lnTo>
                    <a:pt x="479947" y="3805724"/>
                  </a:lnTo>
                  <a:lnTo>
                    <a:pt x="498998" y="3845730"/>
                  </a:lnTo>
                  <a:lnTo>
                    <a:pt x="510962" y="3889180"/>
                  </a:lnTo>
                  <a:lnTo>
                    <a:pt x="515112" y="3935349"/>
                  </a:lnTo>
                  <a:lnTo>
                    <a:pt x="510962" y="3981517"/>
                  </a:lnTo>
                  <a:lnTo>
                    <a:pt x="498998" y="4024967"/>
                  </a:lnTo>
                  <a:lnTo>
                    <a:pt x="479947" y="4064973"/>
                  </a:lnTo>
                  <a:lnTo>
                    <a:pt x="454536" y="4100812"/>
                  </a:lnTo>
                  <a:lnTo>
                    <a:pt x="423494" y="4131759"/>
                  </a:lnTo>
                  <a:lnTo>
                    <a:pt x="387547" y="4157091"/>
                  </a:lnTo>
                  <a:lnTo>
                    <a:pt x="347423" y="4176081"/>
                  </a:lnTo>
                  <a:lnTo>
                    <a:pt x="303850" y="4188006"/>
                  </a:lnTo>
                  <a:lnTo>
                    <a:pt x="257555" y="4192142"/>
                  </a:lnTo>
                  <a:lnTo>
                    <a:pt x="211261" y="4188006"/>
                  </a:lnTo>
                  <a:lnTo>
                    <a:pt x="167688" y="4176081"/>
                  </a:lnTo>
                  <a:lnTo>
                    <a:pt x="127564" y="4157091"/>
                  </a:lnTo>
                  <a:lnTo>
                    <a:pt x="91617" y="4131759"/>
                  </a:lnTo>
                  <a:lnTo>
                    <a:pt x="60575" y="4100812"/>
                  </a:lnTo>
                  <a:lnTo>
                    <a:pt x="35164" y="4064973"/>
                  </a:lnTo>
                  <a:lnTo>
                    <a:pt x="16113" y="4024967"/>
                  </a:lnTo>
                  <a:lnTo>
                    <a:pt x="4149" y="3981517"/>
                  </a:lnTo>
                  <a:lnTo>
                    <a:pt x="0" y="3935349"/>
                  </a:lnTo>
                  <a:close/>
                </a:path>
                <a:path w="1263" h="2670">
                  <a:moveTo>
                    <a:pt x="1128902" y="0"/>
                  </a:moveTo>
                  <a:lnTo>
                    <a:pt x="1162676" y="34309"/>
                  </a:lnTo>
                  <a:lnTo>
                    <a:pt x="1195788" y="69022"/>
                  </a:lnTo>
                  <a:lnTo>
                    <a:pt x="1228238" y="104131"/>
                  </a:lnTo>
                  <a:lnTo>
                    <a:pt x="1260025" y="139627"/>
                  </a:lnTo>
                  <a:lnTo>
                    <a:pt x="1291150" y="175503"/>
                  </a:lnTo>
                  <a:lnTo>
                    <a:pt x="1321613" y="211750"/>
                  </a:lnTo>
                  <a:lnTo>
                    <a:pt x="1351413" y="248361"/>
                  </a:lnTo>
                  <a:lnTo>
                    <a:pt x="1380551" y="285328"/>
                  </a:lnTo>
                  <a:lnTo>
                    <a:pt x="1409027" y="322642"/>
                  </a:lnTo>
                  <a:lnTo>
                    <a:pt x="1436841" y="360296"/>
                  </a:lnTo>
                  <a:lnTo>
                    <a:pt x="1463993" y="398282"/>
                  </a:lnTo>
                  <a:lnTo>
                    <a:pt x="1490482" y="436591"/>
                  </a:lnTo>
                  <a:lnTo>
                    <a:pt x="1516309" y="475216"/>
                  </a:lnTo>
                  <a:lnTo>
                    <a:pt x="1541474" y="514148"/>
                  </a:lnTo>
                  <a:lnTo>
                    <a:pt x="1565977" y="553381"/>
                  </a:lnTo>
                  <a:lnTo>
                    <a:pt x="1589817" y="592905"/>
                  </a:lnTo>
                  <a:lnTo>
                    <a:pt x="1612996" y="632712"/>
                  </a:lnTo>
                  <a:lnTo>
                    <a:pt x="1635511" y="672796"/>
                  </a:lnTo>
                  <a:lnTo>
                    <a:pt x="1657365" y="713147"/>
                  </a:lnTo>
                  <a:lnTo>
                    <a:pt x="1678557" y="753758"/>
                  </a:lnTo>
                  <a:lnTo>
                    <a:pt x="1699086" y="794620"/>
                  </a:lnTo>
                  <a:lnTo>
                    <a:pt x="1718953" y="835726"/>
                  </a:lnTo>
                  <a:lnTo>
                    <a:pt x="1738158" y="877068"/>
                  </a:lnTo>
                  <a:lnTo>
                    <a:pt x="1756700" y="918638"/>
                  </a:lnTo>
                  <a:lnTo>
                    <a:pt x="1774581" y="960428"/>
                  </a:lnTo>
                  <a:lnTo>
                    <a:pt x="1791799" y="1002429"/>
                  </a:lnTo>
                  <a:lnTo>
                    <a:pt x="1808355" y="1044634"/>
                  </a:lnTo>
                  <a:lnTo>
                    <a:pt x="1824248" y="1087035"/>
                  </a:lnTo>
                  <a:lnTo>
                    <a:pt x="1839480" y="1129624"/>
                  </a:lnTo>
                  <a:lnTo>
                    <a:pt x="1854049" y="1172392"/>
                  </a:lnTo>
                  <a:lnTo>
                    <a:pt x="1867956" y="1215332"/>
                  </a:lnTo>
                  <a:lnTo>
                    <a:pt x="1881200" y="1258437"/>
                  </a:lnTo>
                  <a:lnTo>
                    <a:pt x="1893783" y="1301696"/>
                  </a:lnTo>
                  <a:lnTo>
                    <a:pt x="1905703" y="1345104"/>
                  </a:lnTo>
                  <a:lnTo>
                    <a:pt x="1916961" y="1388652"/>
                  </a:lnTo>
                  <a:lnTo>
                    <a:pt x="1927557" y="1432331"/>
                  </a:lnTo>
                  <a:lnTo>
                    <a:pt x="1937490" y="1476135"/>
                  </a:lnTo>
                  <a:lnTo>
                    <a:pt x="1946761" y="1520054"/>
                  </a:lnTo>
                  <a:lnTo>
                    <a:pt x="1955370" y="1564081"/>
                  </a:lnTo>
                  <a:lnTo>
                    <a:pt x="1963317" y="1608208"/>
                  </a:lnTo>
                  <a:lnTo>
                    <a:pt x="1970602" y="1652427"/>
                  </a:lnTo>
                  <a:lnTo>
                    <a:pt x="1977224" y="1696730"/>
                  </a:lnTo>
                  <a:lnTo>
                    <a:pt x="1983184" y="1741109"/>
                  </a:lnTo>
                  <a:lnTo>
                    <a:pt x="1988482" y="1785556"/>
                  </a:lnTo>
                  <a:lnTo>
                    <a:pt x="1993118" y="1830062"/>
                  </a:lnTo>
                  <a:lnTo>
                    <a:pt x="1997091" y="1874621"/>
                  </a:lnTo>
                  <a:lnTo>
                    <a:pt x="2000402" y="1919223"/>
                  </a:lnTo>
                  <a:lnTo>
                    <a:pt x="2003051" y="1963862"/>
                  </a:lnTo>
                  <a:lnTo>
                    <a:pt x="2005038" y="2008528"/>
                  </a:lnTo>
                  <a:lnTo>
                    <a:pt x="2006362" y="2053215"/>
                  </a:lnTo>
                  <a:lnTo>
                    <a:pt x="2007025" y="2097913"/>
                  </a:lnTo>
                  <a:lnTo>
                    <a:pt x="2007025" y="2142616"/>
                  </a:lnTo>
                  <a:lnTo>
                    <a:pt x="2006362" y="2187314"/>
                  </a:lnTo>
                  <a:lnTo>
                    <a:pt x="2005038" y="2232001"/>
                  </a:lnTo>
                  <a:lnTo>
                    <a:pt x="2003051" y="2276667"/>
                  </a:lnTo>
                  <a:lnTo>
                    <a:pt x="2000402" y="2321306"/>
                  </a:lnTo>
                  <a:lnTo>
                    <a:pt x="1997091" y="2365908"/>
                  </a:lnTo>
                  <a:lnTo>
                    <a:pt x="1993118" y="2410467"/>
                  </a:lnTo>
                  <a:lnTo>
                    <a:pt x="1988482" y="2454973"/>
                  </a:lnTo>
                  <a:lnTo>
                    <a:pt x="1983184" y="2499420"/>
                  </a:lnTo>
                  <a:lnTo>
                    <a:pt x="1977224" y="2543799"/>
                  </a:lnTo>
                  <a:lnTo>
                    <a:pt x="1970602" y="2588102"/>
                  </a:lnTo>
                  <a:lnTo>
                    <a:pt x="1963317" y="2632321"/>
                  </a:lnTo>
                  <a:lnTo>
                    <a:pt x="1955370" y="2676448"/>
                  </a:lnTo>
                  <a:lnTo>
                    <a:pt x="1946761" y="2720475"/>
                  </a:lnTo>
                  <a:lnTo>
                    <a:pt x="1937490" y="2764394"/>
                  </a:lnTo>
                  <a:lnTo>
                    <a:pt x="1927557" y="2808198"/>
                  </a:lnTo>
                  <a:lnTo>
                    <a:pt x="1916961" y="2851877"/>
                  </a:lnTo>
                  <a:lnTo>
                    <a:pt x="1905703" y="2895425"/>
                  </a:lnTo>
                  <a:lnTo>
                    <a:pt x="1893783" y="2938833"/>
                  </a:lnTo>
                  <a:lnTo>
                    <a:pt x="1881200" y="2982092"/>
                  </a:lnTo>
                  <a:lnTo>
                    <a:pt x="1867956" y="3025197"/>
                  </a:lnTo>
                  <a:lnTo>
                    <a:pt x="1854049" y="3068137"/>
                  </a:lnTo>
                  <a:lnTo>
                    <a:pt x="1839480" y="3110905"/>
                  </a:lnTo>
                  <a:lnTo>
                    <a:pt x="1824248" y="3153494"/>
                  </a:lnTo>
                  <a:lnTo>
                    <a:pt x="1808355" y="3195895"/>
                  </a:lnTo>
                  <a:lnTo>
                    <a:pt x="1791799" y="3238100"/>
                  </a:lnTo>
                  <a:lnTo>
                    <a:pt x="1774581" y="3280101"/>
                  </a:lnTo>
                  <a:lnTo>
                    <a:pt x="1756700" y="3321891"/>
                  </a:lnTo>
                  <a:lnTo>
                    <a:pt x="1738158" y="3363461"/>
                  </a:lnTo>
                  <a:lnTo>
                    <a:pt x="1718953" y="3404803"/>
                  </a:lnTo>
                  <a:lnTo>
                    <a:pt x="1699086" y="3445909"/>
                  </a:lnTo>
                  <a:lnTo>
                    <a:pt x="1678557" y="3486771"/>
                  </a:lnTo>
                  <a:lnTo>
                    <a:pt x="1657365" y="3527382"/>
                  </a:lnTo>
                  <a:lnTo>
                    <a:pt x="1635511" y="3567733"/>
                  </a:lnTo>
                  <a:lnTo>
                    <a:pt x="1612996" y="3607817"/>
                  </a:lnTo>
                  <a:lnTo>
                    <a:pt x="1589817" y="3647624"/>
                  </a:lnTo>
                  <a:lnTo>
                    <a:pt x="1565977" y="3687148"/>
                  </a:lnTo>
                  <a:lnTo>
                    <a:pt x="1541474" y="3726381"/>
                  </a:lnTo>
                  <a:lnTo>
                    <a:pt x="1516309" y="3765313"/>
                  </a:lnTo>
                  <a:lnTo>
                    <a:pt x="1490482" y="3803938"/>
                  </a:lnTo>
                  <a:lnTo>
                    <a:pt x="1463993" y="3842247"/>
                  </a:lnTo>
                  <a:lnTo>
                    <a:pt x="1436841" y="3880233"/>
                  </a:lnTo>
                  <a:lnTo>
                    <a:pt x="1409027" y="3917887"/>
                  </a:lnTo>
                  <a:lnTo>
                    <a:pt x="1380551" y="3955201"/>
                  </a:lnTo>
                  <a:lnTo>
                    <a:pt x="1351413" y="3992168"/>
                  </a:lnTo>
                  <a:lnTo>
                    <a:pt x="1321613" y="4028779"/>
                  </a:lnTo>
                  <a:lnTo>
                    <a:pt x="1291150" y="4065026"/>
                  </a:lnTo>
                  <a:lnTo>
                    <a:pt x="1260025" y="4100902"/>
                  </a:lnTo>
                  <a:lnTo>
                    <a:pt x="1228238" y="4136398"/>
                  </a:lnTo>
                  <a:lnTo>
                    <a:pt x="1195788" y="4171507"/>
                  </a:lnTo>
                  <a:lnTo>
                    <a:pt x="1162676" y="4206220"/>
                  </a:lnTo>
                  <a:lnTo>
                    <a:pt x="1128902" y="4240530"/>
                  </a:lnTo>
                  <a:lnTo>
                    <a:pt x="1113663" y="4225290"/>
                  </a:lnTo>
                  <a:lnTo>
                    <a:pt x="1147520" y="4190890"/>
                  </a:lnTo>
                  <a:lnTo>
                    <a:pt x="1180707" y="4156081"/>
                  </a:lnTo>
                  <a:lnTo>
                    <a:pt x="1213224" y="4120873"/>
                  </a:lnTo>
                  <a:lnTo>
                    <a:pt x="1245070" y="4085272"/>
                  </a:lnTo>
                  <a:lnTo>
                    <a:pt x="1276246" y="4049288"/>
                  </a:lnTo>
                  <a:lnTo>
                    <a:pt x="1306752" y="4012928"/>
                  </a:lnTo>
                  <a:lnTo>
                    <a:pt x="1336587" y="3976200"/>
                  </a:lnTo>
                  <a:lnTo>
                    <a:pt x="1365751" y="3939112"/>
                  </a:lnTo>
                  <a:lnTo>
                    <a:pt x="1394245" y="3901674"/>
                  </a:lnTo>
                  <a:lnTo>
                    <a:pt x="1422069" y="3863892"/>
                  </a:lnTo>
                  <a:lnTo>
                    <a:pt x="1449222" y="3825776"/>
                  </a:lnTo>
                  <a:lnTo>
                    <a:pt x="1475705" y="3787333"/>
                  </a:lnTo>
                  <a:lnTo>
                    <a:pt x="1501517" y="3748571"/>
                  </a:lnTo>
                  <a:lnTo>
                    <a:pt x="1526659" y="3709499"/>
                  </a:lnTo>
                  <a:lnTo>
                    <a:pt x="1551130" y="3670124"/>
                  </a:lnTo>
                  <a:lnTo>
                    <a:pt x="1574931" y="3630456"/>
                  </a:lnTo>
                  <a:lnTo>
                    <a:pt x="1598062" y="3590501"/>
                  </a:lnTo>
                  <a:lnTo>
                    <a:pt x="1620522" y="3550269"/>
                  </a:lnTo>
                  <a:lnTo>
                    <a:pt x="1642311" y="3509767"/>
                  </a:lnTo>
                  <a:lnTo>
                    <a:pt x="1663430" y="3469004"/>
                  </a:lnTo>
                  <a:lnTo>
                    <a:pt x="1683879" y="3427988"/>
                  </a:lnTo>
                  <a:lnTo>
                    <a:pt x="1703657" y="3386726"/>
                  </a:lnTo>
                  <a:lnTo>
                    <a:pt x="1722765" y="3345228"/>
                  </a:lnTo>
                  <a:lnTo>
                    <a:pt x="1741202" y="3303501"/>
                  </a:lnTo>
                  <a:lnTo>
                    <a:pt x="1758969" y="3261554"/>
                  </a:lnTo>
                  <a:lnTo>
                    <a:pt x="1776066" y="3219394"/>
                  </a:lnTo>
                  <a:lnTo>
                    <a:pt x="1792492" y="3177030"/>
                  </a:lnTo>
                  <a:lnTo>
                    <a:pt x="1808247" y="3134469"/>
                  </a:lnTo>
                  <a:lnTo>
                    <a:pt x="1823332" y="3091721"/>
                  </a:lnTo>
                  <a:lnTo>
                    <a:pt x="1837747" y="3048794"/>
                  </a:lnTo>
                  <a:lnTo>
                    <a:pt x="1851491" y="3005694"/>
                  </a:lnTo>
                  <a:lnTo>
                    <a:pt x="1864565" y="2962432"/>
                  </a:lnTo>
                  <a:lnTo>
                    <a:pt x="1876968" y="2919014"/>
                  </a:lnTo>
                  <a:lnTo>
                    <a:pt x="1888701" y="2875449"/>
                  </a:lnTo>
                  <a:lnTo>
                    <a:pt x="1899764" y="2831745"/>
                  </a:lnTo>
                  <a:lnTo>
                    <a:pt x="1910156" y="2787911"/>
                  </a:lnTo>
                  <a:lnTo>
                    <a:pt x="1919877" y="2743954"/>
                  </a:lnTo>
                  <a:lnTo>
                    <a:pt x="1928928" y="2699882"/>
                  </a:lnTo>
                  <a:lnTo>
                    <a:pt x="1937309" y="2655705"/>
                  </a:lnTo>
                  <a:lnTo>
                    <a:pt x="1945019" y="2611429"/>
                  </a:lnTo>
                  <a:lnTo>
                    <a:pt x="1952059" y="2567064"/>
                  </a:lnTo>
                  <a:lnTo>
                    <a:pt x="1958428" y="2522617"/>
                  </a:lnTo>
                  <a:lnTo>
                    <a:pt x="1964127" y="2478096"/>
                  </a:lnTo>
                  <a:lnTo>
                    <a:pt x="1969155" y="2433510"/>
                  </a:lnTo>
                  <a:lnTo>
                    <a:pt x="1973513" y="2388867"/>
                  </a:lnTo>
                  <a:lnTo>
                    <a:pt x="1977200" y="2344175"/>
                  </a:lnTo>
                  <a:lnTo>
                    <a:pt x="1980217" y="2299442"/>
                  </a:lnTo>
                  <a:lnTo>
                    <a:pt x="1982564" y="2254676"/>
                  </a:lnTo>
                  <a:lnTo>
                    <a:pt x="1984240" y="2209886"/>
                  </a:lnTo>
                  <a:lnTo>
                    <a:pt x="1985246" y="2165079"/>
                  </a:lnTo>
                  <a:lnTo>
                    <a:pt x="1985581" y="2120265"/>
                  </a:lnTo>
                  <a:lnTo>
                    <a:pt x="1985246" y="2075450"/>
                  </a:lnTo>
                  <a:lnTo>
                    <a:pt x="1984240" y="2030643"/>
                  </a:lnTo>
                  <a:lnTo>
                    <a:pt x="1982564" y="1985853"/>
                  </a:lnTo>
                  <a:lnTo>
                    <a:pt x="1980217" y="1941087"/>
                  </a:lnTo>
                  <a:lnTo>
                    <a:pt x="1977200" y="1896354"/>
                  </a:lnTo>
                  <a:lnTo>
                    <a:pt x="1973513" y="1851662"/>
                  </a:lnTo>
                  <a:lnTo>
                    <a:pt x="1969155" y="1807019"/>
                  </a:lnTo>
                  <a:lnTo>
                    <a:pt x="1964127" y="1762433"/>
                  </a:lnTo>
                  <a:lnTo>
                    <a:pt x="1958428" y="1717912"/>
                  </a:lnTo>
                  <a:lnTo>
                    <a:pt x="1952059" y="1673465"/>
                  </a:lnTo>
                  <a:lnTo>
                    <a:pt x="1945019" y="1629100"/>
                  </a:lnTo>
                  <a:lnTo>
                    <a:pt x="1937309" y="1584824"/>
                  </a:lnTo>
                  <a:lnTo>
                    <a:pt x="1928928" y="1540647"/>
                  </a:lnTo>
                  <a:lnTo>
                    <a:pt x="1919877" y="1496575"/>
                  </a:lnTo>
                  <a:lnTo>
                    <a:pt x="1910156" y="1452618"/>
                  </a:lnTo>
                  <a:lnTo>
                    <a:pt x="1899764" y="1408784"/>
                  </a:lnTo>
                  <a:lnTo>
                    <a:pt x="1888701" y="1365080"/>
                  </a:lnTo>
                  <a:lnTo>
                    <a:pt x="1876968" y="1321515"/>
                  </a:lnTo>
                  <a:lnTo>
                    <a:pt x="1864565" y="1278097"/>
                  </a:lnTo>
                  <a:lnTo>
                    <a:pt x="1851491" y="1234835"/>
                  </a:lnTo>
                  <a:lnTo>
                    <a:pt x="1837747" y="1191735"/>
                  </a:lnTo>
                  <a:lnTo>
                    <a:pt x="1823332" y="1148808"/>
                  </a:lnTo>
                  <a:lnTo>
                    <a:pt x="1808247" y="1106060"/>
                  </a:lnTo>
                  <a:lnTo>
                    <a:pt x="1792492" y="1063499"/>
                  </a:lnTo>
                  <a:lnTo>
                    <a:pt x="1776066" y="1021135"/>
                  </a:lnTo>
                  <a:lnTo>
                    <a:pt x="1758969" y="978975"/>
                  </a:lnTo>
                  <a:lnTo>
                    <a:pt x="1741202" y="937028"/>
                  </a:lnTo>
                  <a:lnTo>
                    <a:pt x="1722765" y="895301"/>
                  </a:lnTo>
                  <a:lnTo>
                    <a:pt x="1703657" y="853803"/>
                  </a:lnTo>
                  <a:lnTo>
                    <a:pt x="1683879" y="812541"/>
                  </a:lnTo>
                  <a:lnTo>
                    <a:pt x="1663430" y="771525"/>
                  </a:lnTo>
                  <a:lnTo>
                    <a:pt x="1642311" y="730762"/>
                  </a:lnTo>
                  <a:lnTo>
                    <a:pt x="1620522" y="690260"/>
                  </a:lnTo>
                  <a:lnTo>
                    <a:pt x="1598062" y="650028"/>
                  </a:lnTo>
                  <a:lnTo>
                    <a:pt x="1574931" y="610073"/>
                  </a:lnTo>
                  <a:lnTo>
                    <a:pt x="1551130" y="570405"/>
                  </a:lnTo>
                  <a:lnTo>
                    <a:pt x="1526659" y="531030"/>
                  </a:lnTo>
                  <a:lnTo>
                    <a:pt x="1501517" y="491958"/>
                  </a:lnTo>
                  <a:lnTo>
                    <a:pt x="1475705" y="453196"/>
                  </a:lnTo>
                  <a:lnTo>
                    <a:pt x="1449222" y="414753"/>
                  </a:lnTo>
                  <a:lnTo>
                    <a:pt x="1422069" y="376637"/>
                  </a:lnTo>
                  <a:lnTo>
                    <a:pt x="1394245" y="338855"/>
                  </a:lnTo>
                  <a:lnTo>
                    <a:pt x="1365751" y="301417"/>
                  </a:lnTo>
                  <a:lnTo>
                    <a:pt x="1336587" y="264329"/>
                  </a:lnTo>
                  <a:lnTo>
                    <a:pt x="1306752" y="227601"/>
                  </a:lnTo>
                  <a:lnTo>
                    <a:pt x="1276246" y="191241"/>
                  </a:lnTo>
                  <a:lnTo>
                    <a:pt x="1245070" y="155257"/>
                  </a:lnTo>
                  <a:lnTo>
                    <a:pt x="1213224" y="119656"/>
                  </a:lnTo>
                  <a:lnTo>
                    <a:pt x="1180707" y="84448"/>
                  </a:lnTo>
                  <a:lnTo>
                    <a:pt x="1147520" y="49639"/>
                  </a:lnTo>
                  <a:lnTo>
                    <a:pt x="1113663" y="15239"/>
                  </a:lnTo>
                  <a:lnTo>
                    <a:pt x="1128902" y="0"/>
                  </a:lnTo>
                  <a:close/>
                </a:path>
              </a:pathLst>
            </a:custGeom>
            <a:noFill/>
            <a:ln w="25920" cap="flat">
              <a:solidFill>
                <a:srgbClr val="8063A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6" name="AutoShape 46"/>
            <p:cNvSpPr>
              <a:spLocks noChangeArrowheads="1"/>
            </p:cNvSpPr>
            <p:nvPr/>
          </p:nvSpPr>
          <p:spPr bwMode="auto">
            <a:xfrm>
              <a:off x="3282" y="837"/>
              <a:ext cx="2440" cy="253"/>
            </a:xfrm>
            <a:custGeom>
              <a:avLst/>
              <a:gdLst>
                <a:gd name="T0" fmla="*/ 2440 w 2440"/>
                <a:gd name="T1" fmla="*/ 127 h 253"/>
                <a:gd name="T2" fmla="*/ 1220 w 2440"/>
                <a:gd name="T3" fmla="*/ 253 h 253"/>
                <a:gd name="T4" fmla="*/ 0 w 2440"/>
                <a:gd name="T5" fmla="*/ 127 h 253"/>
                <a:gd name="T6" fmla="*/ 1220 w 2440"/>
                <a:gd name="T7" fmla="*/ 0 h 25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440"/>
                <a:gd name="T13" fmla="*/ 0 h 253"/>
                <a:gd name="T14" fmla="*/ 2440 w 2440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0" h="253">
                  <a:moveTo>
                    <a:pt x="3875532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3875532" y="403860"/>
                  </a:lnTo>
                  <a:lnTo>
                    <a:pt x="3875532" y="0"/>
                  </a:lnTo>
                  <a:close/>
                </a:path>
              </a:pathLst>
            </a:custGeom>
            <a:solidFill>
              <a:srgbClr val="9BBA58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7" name="AutoShape 47"/>
            <p:cNvSpPr>
              <a:spLocks noChangeArrowheads="1"/>
            </p:cNvSpPr>
            <p:nvPr/>
          </p:nvSpPr>
          <p:spPr bwMode="auto">
            <a:xfrm>
              <a:off x="3282" y="837"/>
              <a:ext cx="2440" cy="253"/>
            </a:xfrm>
            <a:custGeom>
              <a:avLst/>
              <a:gdLst>
                <a:gd name="T0" fmla="*/ 2440 w 2440"/>
                <a:gd name="T1" fmla="*/ 127 h 253"/>
                <a:gd name="T2" fmla="*/ 1220 w 2440"/>
                <a:gd name="T3" fmla="*/ 253 h 253"/>
                <a:gd name="T4" fmla="*/ 0 w 2440"/>
                <a:gd name="T5" fmla="*/ 127 h 253"/>
                <a:gd name="T6" fmla="*/ 1220 w 2440"/>
                <a:gd name="T7" fmla="*/ 0 h 25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440"/>
                <a:gd name="T13" fmla="*/ 0 h 253"/>
                <a:gd name="T14" fmla="*/ 2440 w 2440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0" h="253">
                  <a:moveTo>
                    <a:pt x="0" y="403860"/>
                  </a:moveTo>
                  <a:lnTo>
                    <a:pt x="3875532" y="403860"/>
                  </a:lnTo>
                  <a:lnTo>
                    <a:pt x="3875532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02" name="Rectangle 48"/>
          <p:cNvSpPr>
            <a:spLocks noChangeArrowheads="1"/>
          </p:cNvSpPr>
          <p:nvPr/>
        </p:nvSpPr>
        <p:spPr bwMode="auto">
          <a:xfrm>
            <a:off x="5518150" y="1371600"/>
            <a:ext cx="1270000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ЛИГА УЛЫБКИ</a:t>
            </a:r>
          </a:p>
        </p:txBody>
      </p:sp>
      <p:grpSp>
        <p:nvGrpSpPr>
          <p:cNvPr id="16403" name="Group 49"/>
          <p:cNvGrpSpPr>
            <a:grpSpLocks/>
          </p:cNvGrpSpPr>
          <p:nvPr/>
        </p:nvGrpSpPr>
        <p:grpSpPr bwMode="auto">
          <a:xfrm>
            <a:off x="4956175" y="1277938"/>
            <a:ext cx="4127500" cy="1060450"/>
            <a:chOff x="3122" y="805"/>
            <a:chExt cx="2600" cy="668"/>
          </a:xfrm>
        </p:grpSpPr>
        <p:sp>
          <p:nvSpPr>
            <p:cNvPr id="16440" name="AutoShape 50"/>
            <p:cNvSpPr>
              <a:spLocks noChangeArrowheads="1"/>
            </p:cNvSpPr>
            <p:nvPr/>
          </p:nvSpPr>
          <p:spPr bwMode="auto">
            <a:xfrm>
              <a:off x="3122" y="805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252984" y="0"/>
                  </a:moveTo>
                  <a:lnTo>
                    <a:pt x="207514" y="4076"/>
                  </a:lnTo>
                  <a:lnTo>
                    <a:pt x="164717" y="15829"/>
                  </a:lnTo>
                  <a:lnTo>
                    <a:pt x="125306" y="34543"/>
                  </a:lnTo>
                  <a:lnTo>
                    <a:pt x="89997" y="59504"/>
                  </a:lnTo>
                  <a:lnTo>
                    <a:pt x="59504" y="89997"/>
                  </a:lnTo>
                  <a:lnTo>
                    <a:pt x="34544" y="125306"/>
                  </a:lnTo>
                  <a:lnTo>
                    <a:pt x="15829" y="164717"/>
                  </a:lnTo>
                  <a:lnTo>
                    <a:pt x="4076" y="207514"/>
                  </a:lnTo>
                  <a:lnTo>
                    <a:pt x="0" y="252984"/>
                  </a:lnTo>
                  <a:lnTo>
                    <a:pt x="4076" y="298453"/>
                  </a:lnTo>
                  <a:lnTo>
                    <a:pt x="15829" y="341250"/>
                  </a:lnTo>
                  <a:lnTo>
                    <a:pt x="34543" y="380661"/>
                  </a:lnTo>
                  <a:lnTo>
                    <a:pt x="59504" y="415970"/>
                  </a:lnTo>
                  <a:lnTo>
                    <a:pt x="89997" y="446463"/>
                  </a:lnTo>
                  <a:lnTo>
                    <a:pt x="125306" y="471424"/>
                  </a:lnTo>
                  <a:lnTo>
                    <a:pt x="164717" y="490138"/>
                  </a:lnTo>
                  <a:lnTo>
                    <a:pt x="207514" y="501891"/>
                  </a:lnTo>
                  <a:lnTo>
                    <a:pt x="252984" y="505967"/>
                  </a:lnTo>
                  <a:lnTo>
                    <a:pt x="298453" y="501891"/>
                  </a:lnTo>
                  <a:lnTo>
                    <a:pt x="341250" y="490138"/>
                  </a:lnTo>
                  <a:lnTo>
                    <a:pt x="380661" y="471424"/>
                  </a:lnTo>
                  <a:lnTo>
                    <a:pt x="415970" y="446463"/>
                  </a:lnTo>
                  <a:lnTo>
                    <a:pt x="446463" y="415970"/>
                  </a:lnTo>
                  <a:lnTo>
                    <a:pt x="471424" y="380661"/>
                  </a:lnTo>
                  <a:lnTo>
                    <a:pt x="490138" y="341250"/>
                  </a:lnTo>
                  <a:lnTo>
                    <a:pt x="501891" y="298453"/>
                  </a:lnTo>
                  <a:lnTo>
                    <a:pt x="505967" y="252984"/>
                  </a:lnTo>
                  <a:lnTo>
                    <a:pt x="501891" y="207514"/>
                  </a:lnTo>
                  <a:lnTo>
                    <a:pt x="490138" y="164717"/>
                  </a:lnTo>
                  <a:lnTo>
                    <a:pt x="471424" y="125306"/>
                  </a:lnTo>
                  <a:lnTo>
                    <a:pt x="446463" y="89997"/>
                  </a:lnTo>
                  <a:lnTo>
                    <a:pt x="415970" y="59504"/>
                  </a:lnTo>
                  <a:lnTo>
                    <a:pt x="380661" y="34544"/>
                  </a:lnTo>
                  <a:lnTo>
                    <a:pt x="341250" y="15829"/>
                  </a:lnTo>
                  <a:lnTo>
                    <a:pt x="298453" y="4076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1" name="AutoShape 51"/>
            <p:cNvSpPr>
              <a:spLocks noChangeArrowheads="1"/>
            </p:cNvSpPr>
            <p:nvPr/>
          </p:nvSpPr>
          <p:spPr bwMode="auto">
            <a:xfrm>
              <a:off x="3122" y="805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0" y="252984"/>
                  </a:moveTo>
                  <a:lnTo>
                    <a:pt x="4076" y="207514"/>
                  </a:lnTo>
                  <a:lnTo>
                    <a:pt x="15829" y="164717"/>
                  </a:lnTo>
                  <a:lnTo>
                    <a:pt x="34544" y="125306"/>
                  </a:lnTo>
                  <a:lnTo>
                    <a:pt x="59504" y="89997"/>
                  </a:lnTo>
                  <a:lnTo>
                    <a:pt x="89997" y="59504"/>
                  </a:lnTo>
                  <a:lnTo>
                    <a:pt x="125306" y="34543"/>
                  </a:lnTo>
                  <a:lnTo>
                    <a:pt x="164717" y="15829"/>
                  </a:lnTo>
                  <a:lnTo>
                    <a:pt x="207514" y="4076"/>
                  </a:lnTo>
                  <a:lnTo>
                    <a:pt x="252984" y="0"/>
                  </a:lnTo>
                  <a:lnTo>
                    <a:pt x="298453" y="4076"/>
                  </a:lnTo>
                  <a:lnTo>
                    <a:pt x="341250" y="15829"/>
                  </a:lnTo>
                  <a:lnTo>
                    <a:pt x="380661" y="34544"/>
                  </a:lnTo>
                  <a:lnTo>
                    <a:pt x="415970" y="59504"/>
                  </a:lnTo>
                  <a:lnTo>
                    <a:pt x="446463" y="89997"/>
                  </a:lnTo>
                  <a:lnTo>
                    <a:pt x="471424" y="125306"/>
                  </a:lnTo>
                  <a:lnTo>
                    <a:pt x="490138" y="164717"/>
                  </a:lnTo>
                  <a:lnTo>
                    <a:pt x="501891" y="207514"/>
                  </a:lnTo>
                  <a:lnTo>
                    <a:pt x="505967" y="252984"/>
                  </a:lnTo>
                  <a:lnTo>
                    <a:pt x="501891" y="298453"/>
                  </a:lnTo>
                  <a:lnTo>
                    <a:pt x="490138" y="341250"/>
                  </a:lnTo>
                  <a:lnTo>
                    <a:pt x="471424" y="380661"/>
                  </a:lnTo>
                  <a:lnTo>
                    <a:pt x="446463" y="415970"/>
                  </a:lnTo>
                  <a:lnTo>
                    <a:pt x="415970" y="446463"/>
                  </a:lnTo>
                  <a:lnTo>
                    <a:pt x="380661" y="471424"/>
                  </a:lnTo>
                  <a:lnTo>
                    <a:pt x="341250" y="490138"/>
                  </a:lnTo>
                  <a:lnTo>
                    <a:pt x="298453" y="501891"/>
                  </a:lnTo>
                  <a:lnTo>
                    <a:pt x="252984" y="505967"/>
                  </a:lnTo>
                  <a:lnTo>
                    <a:pt x="207514" y="501891"/>
                  </a:lnTo>
                  <a:lnTo>
                    <a:pt x="164717" y="490138"/>
                  </a:lnTo>
                  <a:lnTo>
                    <a:pt x="125306" y="471424"/>
                  </a:lnTo>
                  <a:lnTo>
                    <a:pt x="89997" y="446463"/>
                  </a:lnTo>
                  <a:lnTo>
                    <a:pt x="59504" y="415970"/>
                  </a:lnTo>
                  <a:lnTo>
                    <a:pt x="34543" y="380661"/>
                  </a:lnTo>
                  <a:lnTo>
                    <a:pt x="15829" y="341250"/>
                  </a:lnTo>
                  <a:lnTo>
                    <a:pt x="4076" y="298453"/>
                  </a:lnTo>
                  <a:lnTo>
                    <a:pt x="0" y="252984"/>
                  </a:lnTo>
                  <a:close/>
                </a:path>
              </a:pathLst>
            </a:custGeom>
            <a:noFill/>
            <a:ln w="25920" cap="flat">
              <a:solidFill>
                <a:srgbClr val="9BBA5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2" name="AutoShape 52"/>
            <p:cNvSpPr>
              <a:spLocks noChangeArrowheads="1"/>
            </p:cNvSpPr>
            <p:nvPr/>
          </p:nvSpPr>
          <p:spPr bwMode="auto">
            <a:xfrm>
              <a:off x="3512" y="1220"/>
              <a:ext cx="2210" cy="253"/>
            </a:xfrm>
            <a:custGeom>
              <a:avLst/>
              <a:gdLst>
                <a:gd name="T0" fmla="*/ 2210 w 2210"/>
                <a:gd name="T1" fmla="*/ 127 h 253"/>
                <a:gd name="T2" fmla="*/ 1105 w 2210"/>
                <a:gd name="T3" fmla="*/ 253 h 253"/>
                <a:gd name="T4" fmla="*/ 0 w 2210"/>
                <a:gd name="T5" fmla="*/ 127 h 253"/>
                <a:gd name="T6" fmla="*/ 1105 w 2210"/>
                <a:gd name="T7" fmla="*/ 0 h 25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210"/>
                <a:gd name="T13" fmla="*/ 0 h 253"/>
                <a:gd name="T14" fmla="*/ 2210 w 2210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10" h="253">
                  <a:moveTo>
                    <a:pt x="3509772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3509772" y="403860"/>
                  </a:lnTo>
                  <a:lnTo>
                    <a:pt x="3509772" y="0"/>
                  </a:lnTo>
                  <a:close/>
                </a:path>
              </a:pathLst>
            </a:custGeom>
            <a:solidFill>
              <a:srgbClr val="69B75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43" name="AutoShape 53"/>
            <p:cNvSpPr>
              <a:spLocks noChangeArrowheads="1"/>
            </p:cNvSpPr>
            <p:nvPr/>
          </p:nvSpPr>
          <p:spPr bwMode="auto">
            <a:xfrm>
              <a:off x="3512" y="1220"/>
              <a:ext cx="2210" cy="253"/>
            </a:xfrm>
            <a:custGeom>
              <a:avLst/>
              <a:gdLst>
                <a:gd name="T0" fmla="*/ 2210 w 2210"/>
                <a:gd name="T1" fmla="*/ 127 h 253"/>
                <a:gd name="T2" fmla="*/ 1105 w 2210"/>
                <a:gd name="T3" fmla="*/ 253 h 253"/>
                <a:gd name="T4" fmla="*/ 0 w 2210"/>
                <a:gd name="T5" fmla="*/ 127 h 253"/>
                <a:gd name="T6" fmla="*/ 1105 w 2210"/>
                <a:gd name="T7" fmla="*/ 0 h 25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210"/>
                <a:gd name="T13" fmla="*/ 0 h 253"/>
                <a:gd name="T14" fmla="*/ 2210 w 2210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10" h="253">
                  <a:moveTo>
                    <a:pt x="0" y="403860"/>
                  </a:moveTo>
                  <a:lnTo>
                    <a:pt x="3509772" y="403860"/>
                  </a:lnTo>
                  <a:lnTo>
                    <a:pt x="3509772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04" name="Rectangle 54"/>
          <p:cNvSpPr>
            <a:spLocks noChangeArrowheads="1"/>
          </p:cNvSpPr>
          <p:nvPr/>
        </p:nvSpPr>
        <p:spPr bwMode="auto">
          <a:xfrm>
            <a:off x="5884863" y="1979613"/>
            <a:ext cx="2786062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ТВЕРСКАЯ СПИРАЛЬ ЗДОРОВЬЯ</a:t>
            </a:r>
          </a:p>
        </p:txBody>
      </p:sp>
      <p:grpSp>
        <p:nvGrpSpPr>
          <p:cNvPr id="16405" name="Group 55"/>
          <p:cNvGrpSpPr>
            <a:grpSpLocks/>
          </p:cNvGrpSpPr>
          <p:nvPr/>
        </p:nvGrpSpPr>
        <p:grpSpPr bwMode="auto">
          <a:xfrm>
            <a:off x="5322888" y="1884363"/>
            <a:ext cx="3760787" cy="1060450"/>
            <a:chOff x="3353" y="1187"/>
            <a:chExt cx="2369" cy="668"/>
          </a:xfrm>
        </p:grpSpPr>
        <p:sp>
          <p:nvSpPr>
            <p:cNvPr id="16436" name="AutoShape 56"/>
            <p:cNvSpPr>
              <a:spLocks noChangeArrowheads="1"/>
            </p:cNvSpPr>
            <p:nvPr/>
          </p:nvSpPr>
          <p:spPr bwMode="auto">
            <a:xfrm>
              <a:off x="3353" y="1187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252983" y="0"/>
                  </a:moveTo>
                  <a:lnTo>
                    <a:pt x="207514" y="4076"/>
                  </a:lnTo>
                  <a:lnTo>
                    <a:pt x="164717" y="15829"/>
                  </a:lnTo>
                  <a:lnTo>
                    <a:pt x="125306" y="34543"/>
                  </a:lnTo>
                  <a:lnTo>
                    <a:pt x="89997" y="59504"/>
                  </a:lnTo>
                  <a:lnTo>
                    <a:pt x="59504" y="89997"/>
                  </a:lnTo>
                  <a:lnTo>
                    <a:pt x="34543" y="125306"/>
                  </a:lnTo>
                  <a:lnTo>
                    <a:pt x="15829" y="164717"/>
                  </a:lnTo>
                  <a:lnTo>
                    <a:pt x="4076" y="207514"/>
                  </a:lnTo>
                  <a:lnTo>
                    <a:pt x="0" y="252984"/>
                  </a:lnTo>
                  <a:lnTo>
                    <a:pt x="4076" y="298453"/>
                  </a:lnTo>
                  <a:lnTo>
                    <a:pt x="15829" y="341250"/>
                  </a:lnTo>
                  <a:lnTo>
                    <a:pt x="34543" y="380661"/>
                  </a:lnTo>
                  <a:lnTo>
                    <a:pt x="59504" y="415970"/>
                  </a:lnTo>
                  <a:lnTo>
                    <a:pt x="89997" y="446463"/>
                  </a:lnTo>
                  <a:lnTo>
                    <a:pt x="125306" y="471424"/>
                  </a:lnTo>
                  <a:lnTo>
                    <a:pt x="164717" y="490138"/>
                  </a:lnTo>
                  <a:lnTo>
                    <a:pt x="207514" y="501891"/>
                  </a:lnTo>
                  <a:lnTo>
                    <a:pt x="252983" y="505968"/>
                  </a:lnTo>
                  <a:lnTo>
                    <a:pt x="298453" y="501891"/>
                  </a:lnTo>
                  <a:lnTo>
                    <a:pt x="341250" y="490138"/>
                  </a:lnTo>
                  <a:lnTo>
                    <a:pt x="380661" y="471424"/>
                  </a:lnTo>
                  <a:lnTo>
                    <a:pt x="415970" y="446463"/>
                  </a:lnTo>
                  <a:lnTo>
                    <a:pt x="446463" y="415970"/>
                  </a:lnTo>
                  <a:lnTo>
                    <a:pt x="471423" y="380661"/>
                  </a:lnTo>
                  <a:lnTo>
                    <a:pt x="490138" y="341250"/>
                  </a:lnTo>
                  <a:lnTo>
                    <a:pt x="501891" y="298453"/>
                  </a:lnTo>
                  <a:lnTo>
                    <a:pt x="505967" y="252984"/>
                  </a:lnTo>
                  <a:lnTo>
                    <a:pt x="501891" y="207514"/>
                  </a:lnTo>
                  <a:lnTo>
                    <a:pt x="490138" y="164717"/>
                  </a:lnTo>
                  <a:lnTo>
                    <a:pt x="471424" y="125306"/>
                  </a:lnTo>
                  <a:lnTo>
                    <a:pt x="446463" y="89997"/>
                  </a:lnTo>
                  <a:lnTo>
                    <a:pt x="415970" y="59504"/>
                  </a:lnTo>
                  <a:lnTo>
                    <a:pt x="380661" y="34544"/>
                  </a:lnTo>
                  <a:lnTo>
                    <a:pt x="341250" y="15829"/>
                  </a:lnTo>
                  <a:lnTo>
                    <a:pt x="298453" y="4076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7" name="AutoShape 57"/>
            <p:cNvSpPr>
              <a:spLocks noChangeArrowheads="1"/>
            </p:cNvSpPr>
            <p:nvPr/>
          </p:nvSpPr>
          <p:spPr bwMode="auto">
            <a:xfrm>
              <a:off x="3353" y="1187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0" y="252984"/>
                  </a:moveTo>
                  <a:lnTo>
                    <a:pt x="4076" y="207514"/>
                  </a:lnTo>
                  <a:lnTo>
                    <a:pt x="15829" y="164717"/>
                  </a:lnTo>
                  <a:lnTo>
                    <a:pt x="34543" y="125306"/>
                  </a:lnTo>
                  <a:lnTo>
                    <a:pt x="59504" y="89997"/>
                  </a:lnTo>
                  <a:lnTo>
                    <a:pt x="89997" y="59504"/>
                  </a:lnTo>
                  <a:lnTo>
                    <a:pt x="125306" y="34543"/>
                  </a:lnTo>
                  <a:lnTo>
                    <a:pt x="164717" y="15829"/>
                  </a:lnTo>
                  <a:lnTo>
                    <a:pt x="207514" y="4076"/>
                  </a:lnTo>
                  <a:lnTo>
                    <a:pt x="252983" y="0"/>
                  </a:lnTo>
                  <a:lnTo>
                    <a:pt x="298453" y="4076"/>
                  </a:lnTo>
                  <a:lnTo>
                    <a:pt x="341250" y="15829"/>
                  </a:lnTo>
                  <a:lnTo>
                    <a:pt x="380661" y="34544"/>
                  </a:lnTo>
                  <a:lnTo>
                    <a:pt x="415970" y="59504"/>
                  </a:lnTo>
                  <a:lnTo>
                    <a:pt x="446463" y="89997"/>
                  </a:lnTo>
                  <a:lnTo>
                    <a:pt x="471424" y="125306"/>
                  </a:lnTo>
                  <a:lnTo>
                    <a:pt x="490138" y="164717"/>
                  </a:lnTo>
                  <a:lnTo>
                    <a:pt x="501891" y="207514"/>
                  </a:lnTo>
                  <a:lnTo>
                    <a:pt x="505967" y="252984"/>
                  </a:lnTo>
                  <a:lnTo>
                    <a:pt x="501891" y="298453"/>
                  </a:lnTo>
                  <a:lnTo>
                    <a:pt x="490138" y="341250"/>
                  </a:lnTo>
                  <a:lnTo>
                    <a:pt x="471423" y="380661"/>
                  </a:lnTo>
                  <a:lnTo>
                    <a:pt x="446463" y="415970"/>
                  </a:lnTo>
                  <a:lnTo>
                    <a:pt x="415970" y="446463"/>
                  </a:lnTo>
                  <a:lnTo>
                    <a:pt x="380661" y="471424"/>
                  </a:lnTo>
                  <a:lnTo>
                    <a:pt x="341250" y="490138"/>
                  </a:lnTo>
                  <a:lnTo>
                    <a:pt x="298453" y="501891"/>
                  </a:lnTo>
                  <a:lnTo>
                    <a:pt x="252983" y="505968"/>
                  </a:lnTo>
                  <a:lnTo>
                    <a:pt x="207514" y="501891"/>
                  </a:lnTo>
                  <a:lnTo>
                    <a:pt x="164717" y="490138"/>
                  </a:lnTo>
                  <a:lnTo>
                    <a:pt x="125306" y="471424"/>
                  </a:lnTo>
                  <a:lnTo>
                    <a:pt x="89997" y="446463"/>
                  </a:lnTo>
                  <a:lnTo>
                    <a:pt x="59504" y="415970"/>
                  </a:lnTo>
                  <a:lnTo>
                    <a:pt x="34543" y="380661"/>
                  </a:lnTo>
                  <a:lnTo>
                    <a:pt x="15829" y="341250"/>
                  </a:lnTo>
                  <a:lnTo>
                    <a:pt x="4076" y="298453"/>
                  </a:lnTo>
                  <a:lnTo>
                    <a:pt x="0" y="252984"/>
                  </a:lnTo>
                  <a:close/>
                </a:path>
              </a:pathLst>
            </a:custGeom>
            <a:noFill/>
            <a:ln w="25920" cap="flat">
              <a:solidFill>
                <a:srgbClr val="69B75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8" name="AutoShape 58"/>
            <p:cNvSpPr>
              <a:spLocks noChangeArrowheads="1"/>
            </p:cNvSpPr>
            <p:nvPr/>
          </p:nvSpPr>
          <p:spPr bwMode="auto">
            <a:xfrm>
              <a:off x="3639" y="1602"/>
              <a:ext cx="2083" cy="253"/>
            </a:xfrm>
            <a:custGeom>
              <a:avLst/>
              <a:gdLst>
                <a:gd name="T0" fmla="*/ 2083 w 2083"/>
                <a:gd name="T1" fmla="*/ 127 h 253"/>
                <a:gd name="T2" fmla="*/ 1042 w 2083"/>
                <a:gd name="T3" fmla="*/ 253 h 253"/>
                <a:gd name="T4" fmla="*/ 0 w 2083"/>
                <a:gd name="T5" fmla="*/ 127 h 253"/>
                <a:gd name="T6" fmla="*/ 1042 w 2083"/>
                <a:gd name="T7" fmla="*/ 0 h 25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83"/>
                <a:gd name="T13" fmla="*/ 0 h 253"/>
                <a:gd name="T14" fmla="*/ 2083 w 2083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3" h="253">
                  <a:moveTo>
                    <a:pt x="3308604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3308604" y="403860"/>
                  </a:lnTo>
                  <a:lnTo>
                    <a:pt x="3308604" y="0"/>
                  </a:lnTo>
                  <a:close/>
                </a:path>
              </a:pathLst>
            </a:custGeom>
            <a:solidFill>
              <a:srgbClr val="5CB37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9" name="AutoShape 59"/>
            <p:cNvSpPr>
              <a:spLocks noChangeArrowheads="1"/>
            </p:cNvSpPr>
            <p:nvPr/>
          </p:nvSpPr>
          <p:spPr bwMode="auto">
            <a:xfrm>
              <a:off x="3639" y="1602"/>
              <a:ext cx="2083" cy="253"/>
            </a:xfrm>
            <a:custGeom>
              <a:avLst/>
              <a:gdLst>
                <a:gd name="T0" fmla="*/ 2083 w 2083"/>
                <a:gd name="T1" fmla="*/ 127 h 253"/>
                <a:gd name="T2" fmla="*/ 1042 w 2083"/>
                <a:gd name="T3" fmla="*/ 253 h 253"/>
                <a:gd name="T4" fmla="*/ 0 w 2083"/>
                <a:gd name="T5" fmla="*/ 127 h 253"/>
                <a:gd name="T6" fmla="*/ 1042 w 2083"/>
                <a:gd name="T7" fmla="*/ 0 h 25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83"/>
                <a:gd name="T13" fmla="*/ 0 h 253"/>
                <a:gd name="T14" fmla="*/ 2083 w 2083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3" h="253">
                  <a:moveTo>
                    <a:pt x="0" y="403860"/>
                  </a:moveTo>
                  <a:lnTo>
                    <a:pt x="3308604" y="403860"/>
                  </a:lnTo>
                  <a:lnTo>
                    <a:pt x="3308604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06" name="Rectangle 60"/>
          <p:cNvSpPr>
            <a:spLocks noChangeArrowheads="1"/>
          </p:cNvSpPr>
          <p:nvPr/>
        </p:nvSpPr>
        <p:spPr bwMode="auto">
          <a:xfrm>
            <a:off x="6086475" y="2474913"/>
            <a:ext cx="2808288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7440" rIns="0" bIns="0">
            <a:spAutoFit/>
          </a:bodyPr>
          <a:lstStyle/>
          <a:p>
            <a:pPr marL="12700" eaLnBrk="1" hangingPunct="1">
              <a:lnSpc>
                <a:spcPts val="1750"/>
              </a:lnSpc>
              <a:spcBef>
                <a:spcPts val="3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НРАВСТВЕННОСТЬ КАК ОСНОВА  ЗДОРОВЬЯ</a:t>
            </a:r>
          </a:p>
        </p:txBody>
      </p:sp>
      <p:grpSp>
        <p:nvGrpSpPr>
          <p:cNvPr id="16407" name="Group 61"/>
          <p:cNvGrpSpPr>
            <a:grpSpLocks/>
          </p:cNvGrpSpPr>
          <p:nvPr/>
        </p:nvGrpSpPr>
        <p:grpSpPr bwMode="auto">
          <a:xfrm>
            <a:off x="5524500" y="2492375"/>
            <a:ext cx="3559175" cy="1060450"/>
            <a:chOff x="3480" y="1570"/>
            <a:chExt cx="2242" cy="668"/>
          </a:xfrm>
        </p:grpSpPr>
        <p:sp>
          <p:nvSpPr>
            <p:cNvPr id="16432" name="AutoShape 62"/>
            <p:cNvSpPr>
              <a:spLocks noChangeArrowheads="1"/>
            </p:cNvSpPr>
            <p:nvPr/>
          </p:nvSpPr>
          <p:spPr bwMode="auto">
            <a:xfrm>
              <a:off x="3480" y="1570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252984" y="0"/>
                  </a:moveTo>
                  <a:lnTo>
                    <a:pt x="207514" y="4076"/>
                  </a:lnTo>
                  <a:lnTo>
                    <a:pt x="164717" y="15829"/>
                  </a:lnTo>
                  <a:lnTo>
                    <a:pt x="125306" y="34543"/>
                  </a:lnTo>
                  <a:lnTo>
                    <a:pt x="89997" y="59504"/>
                  </a:lnTo>
                  <a:lnTo>
                    <a:pt x="59504" y="89997"/>
                  </a:lnTo>
                  <a:lnTo>
                    <a:pt x="34544" y="125306"/>
                  </a:lnTo>
                  <a:lnTo>
                    <a:pt x="15829" y="164717"/>
                  </a:lnTo>
                  <a:lnTo>
                    <a:pt x="4076" y="207514"/>
                  </a:lnTo>
                  <a:lnTo>
                    <a:pt x="0" y="252984"/>
                  </a:lnTo>
                  <a:lnTo>
                    <a:pt x="4076" y="298453"/>
                  </a:lnTo>
                  <a:lnTo>
                    <a:pt x="15829" y="341250"/>
                  </a:lnTo>
                  <a:lnTo>
                    <a:pt x="34543" y="380661"/>
                  </a:lnTo>
                  <a:lnTo>
                    <a:pt x="59504" y="415970"/>
                  </a:lnTo>
                  <a:lnTo>
                    <a:pt x="89997" y="446463"/>
                  </a:lnTo>
                  <a:lnTo>
                    <a:pt x="125306" y="471424"/>
                  </a:lnTo>
                  <a:lnTo>
                    <a:pt x="164717" y="490138"/>
                  </a:lnTo>
                  <a:lnTo>
                    <a:pt x="207514" y="501891"/>
                  </a:lnTo>
                  <a:lnTo>
                    <a:pt x="252984" y="505968"/>
                  </a:lnTo>
                  <a:lnTo>
                    <a:pt x="298453" y="501891"/>
                  </a:lnTo>
                  <a:lnTo>
                    <a:pt x="341250" y="490138"/>
                  </a:lnTo>
                  <a:lnTo>
                    <a:pt x="380661" y="471424"/>
                  </a:lnTo>
                  <a:lnTo>
                    <a:pt x="415970" y="446463"/>
                  </a:lnTo>
                  <a:lnTo>
                    <a:pt x="446463" y="415970"/>
                  </a:lnTo>
                  <a:lnTo>
                    <a:pt x="471424" y="380661"/>
                  </a:lnTo>
                  <a:lnTo>
                    <a:pt x="490138" y="341250"/>
                  </a:lnTo>
                  <a:lnTo>
                    <a:pt x="501891" y="298453"/>
                  </a:lnTo>
                  <a:lnTo>
                    <a:pt x="505967" y="252984"/>
                  </a:lnTo>
                  <a:lnTo>
                    <a:pt x="501891" y="207514"/>
                  </a:lnTo>
                  <a:lnTo>
                    <a:pt x="490138" y="164717"/>
                  </a:lnTo>
                  <a:lnTo>
                    <a:pt x="471424" y="125306"/>
                  </a:lnTo>
                  <a:lnTo>
                    <a:pt x="446463" y="89997"/>
                  </a:lnTo>
                  <a:lnTo>
                    <a:pt x="415970" y="59504"/>
                  </a:lnTo>
                  <a:lnTo>
                    <a:pt x="380661" y="34544"/>
                  </a:lnTo>
                  <a:lnTo>
                    <a:pt x="341250" y="15829"/>
                  </a:lnTo>
                  <a:lnTo>
                    <a:pt x="298453" y="4076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3" name="AutoShape 63"/>
            <p:cNvSpPr>
              <a:spLocks noChangeArrowheads="1"/>
            </p:cNvSpPr>
            <p:nvPr/>
          </p:nvSpPr>
          <p:spPr bwMode="auto">
            <a:xfrm>
              <a:off x="3480" y="1570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0" y="252984"/>
                  </a:moveTo>
                  <a:lnTo>
                    <a:pt x="4076" y="207514"/>
                  </a:lnTo>
                  <a:lnTo>
                    <a:pt x="15829" y="164717"/>
                  </a:lnTo>
                  <a:lnTo>
                    <a:pt x="34544" y="125306"/>
                  </a:lnTo>
                  <a:lnTo>
                    <a:pt x="59504" y="89997"/>
                  </a:lnTo>
                  <a:lnTo>
                    <a:pt x="89997" y="59504"/>
                  </a:lnTo>
                  <a:lnTo>
                    <a:pt x="125306" y="34543"/>
                  </a:lnTo>
                  <a:lnTo>
                    <a:pt x="164717" y="15829"/>
                  </a:lnTo>
                  <a:lnTo>
                    <a:pt x="207514" y="4076"/>
                  </a:lnTo>
                  <a:lnTo>
                    <a:pt x="252984" y="0"/>
                  </a:lnTo>
                  <a:lnTo>
                    <a:pt x="298453" y="4076"/>
                  </a:lnTo>
                  <a:lnTo>
                    <a:pt x="341250" y="15829"/>
                  </a:lnTo>
                  <a:lnTo>
                    <a:pt x="380661" y="34544"/>
                  </a:lnTo>
                  <a:lnTo>
                    <a:pt x="415970" y="59504"/>
                  </a:lnTo>
                  <a:lnTo>
                    <a:pt x="446463" y="89997"/>
                  </a:lnTo>
                  <a:lnTo>
                    <a:pt x="471424" y="125306"/>
                  </a:lnTo>
                  <a:lnTo>
                    <a:pt x="490138" y="164717"/>
                  </a:lnTo>
                  <a:lnTo>
                    <a:pt x="501891" y="207514"/>
                  </a:lnTo>
                  <a:lnTo>
                    <a:pt x="505967" y="252984"/>
                  </a:lnTo>
                  <a:lnTo>
                    <a:pt x="501891" y="298453"/>
                  </a:lnTo>
                  <a:lnTo>
                    <a:pt x="490138" y="341250"/>
                  </a:lnTo>
                  <a:lnTo>
                    <a:pt x="471424" y="380661"/>
                  </a:lnTo>
                  <a:lnTo>
                    <a:pt x="446463" y="415970"/>
                  </a:lnTo>
                  <a:lnTo>
                    <a:pt x="415970" y="446463"/>
                  </a:lnTo>
                  <a:lnTo>
                    <a:pt x="380661" y="471424"/>
                  </a:lnTo>
                  <a:lnTo>
                    <a:pt x="341250" y="490138"/>
                  </a:lnTo>
                  <a:lnTo>
                    <a:pt x="298453" y="501891"/>
                  </a:lnTo>
                  <a:lnTo>
                    <a:pt x="252984" y="505968"/>
                  </a:lnTo>
                  <a:lnTo>
                    <a:pt x="207514" y="501891"/>
                  </a:lnTo>
                  <a:lnTo>
                    <a:pt x="164717" y="490138"/>
                  </a:lnTo>
                  <a:lnTo>
                    <a:pt x="125306" y="471424"/>
                  </a:lnTo>
                  <a:lnTo>
                    <a:pt x="89997" y="446463"/>
                  </a:lnTo>
                  <a:lnTo>
                    <a:pt x="59504" y="415970"/>
                  </a:lnTo>
                  <a:lnTo>
                    <a:pt x="34543" y="380661"/>
                  </a:lnTo>
                  <a:lnTo>
                    <a:pt x="15829" y="341250"/>
                  </a:lnTo>
                  <a:lnTo>
                    <a:pt x="4076" y="298453"/>
                  </a:lnTo>
                  <a:lnTo>
                    <a:pt x="0" y="252984"/>
                  </a:lnTo>
                  <a:close/>
                </a:path>
              </a:pathLst>
            </a:custGeom>
            <a:noFill/>
            <a:ln w="25920" cap="flat">
              <a:solidFill>
                <a:srgbClr val="5CB37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4" name="AutoShape 64"/>
            <p:cNvSpPr>
              <a:spLocks noChangeArrowheads="1"/>
            </p:cNvSpPr>
            <p:nvPr/>
          </p:nvSpPr>
          <p:spPr bwMode="auto">
            <a:xfrm>
              <a:off x="3679" y="1984"/>
              <a:ext cx="2043" cy="254"/>
            </a:xfrm>
            <a:custGeom>
              <a:avLst/>
              <a:gdLst>
                <a:gd name="T0" fmla="*/ 2043 w 2043"/>
                <a:gd name="T1" fmla="*/ 127 h 254"/>
                <a:gd name="T2" fmla="*/ 1022 w 2043"/>
                <a:gd name="T3" fmla="*/ 254 h 254"/>
                <a:gd name="T4" fmla="*/ 0 w 2043"/>
                <a:gd name="T5" fmla="*/ 127 h 254"/>
                <a:gd name="T6" fmla="*/ 1022 w 2043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43"/>
                <a:gd name="T13" fmla="*/ 0 h 254"/>
                <a:gd name="T14" fmla="*/ 2043 w 2043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43" h="254">
                  <a:moveTo>
                    <a:pt x="3244596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3244596" y="405384"/>
                  </a:lnTo>
                  <a:lnTo>
                    <a:pt x="3244596" y="0"/>
                  </a:lnTo>
                  <a:close/>
                </a:path>
              </a:pathLst>
            </a:custGeom>
            <a:solidFill>
              <a:srgbClr val="5EAEA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5" name="AutoShape 65"/>
            <p:cNvSpPr>
              <a:spLocks noChangeArrowheads="1"/>
            </p:cNvSpPr>
            <p:nvPr/>
          </p:nvSpPr>
          <p:spPr bwMode="auto">
            <a:xfrm>
              <a:off x="3679" y="1984"/>
              <a:ext cx="2043" cy="254"/>
            </a:xfrm>
            <a:custGeom>
              <a:avLst/>
              <a:gdLst>
                <a:gd name="T0" fmla="*/ 2043 w 2043"/>
                <a:gd name="T1" fmla="*/ 127 h 254"/>
                <a:gd name="T2" fmla="*/ 1022 w 2043"/>
                <a:gd name="T3" fmla="*/ 254 h 254"/>
                <a:gd name="T4" fmla="*/ 0 w 2043"/>
                <a:gd name="T5" fmla="*/ 127 h 254"/>
                <a:gd name="T6" fmla="*/ 1022 w 2043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43"/>
                <a:gd name="T13" fmla="*/ 0 h 254"/>
                <a:gd name="T14" fmla="*/ 2043 w 2043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43" h="254">
                  <a:moveTo>
                    <a:pt x="0" y="405384"/>
                  </a:moveTo>
                  <a:lnTo>
                    <a:pt x="3244596" y="405384"/>
                  </a:lnTo>
                  <a:lnTo>
                    <a:pt x="3244596" y="0"/>
                  </a:lnTo>
                  <a:lnTo>
                    <a:pt x="0" y="0"/>
                  </a:lnTo>
                  <a:lnTo>
                    <a:pt x="0" y="405384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08" name="Rectangle 66"/>
          <p:cNvSpPr>
            <a:spLocks noChangeArrowheads="1"/>
          </p:cNvSpPr>
          <p:nvPr/>
        </p:nvSpPr>
        <p:spPr bwMode="auto">
          <a:xfrm>
            <a:off x="6149975" y="3194050"/>
            <a:ext cx="1544638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СЕРДЦЕ УЧИТЕЛЯ</a:t>
            </a:r>
          </a:p>
        </p:txBody>
      </p:sp>
      <p:grpSp>
        <p:nvGrpSpPr>
          <p:cNvPr id="16409" name="Group 67"/>
          <p:cNvGrpSpPr>
            <a:grpSpLocks/>
          </p:cNvGrpSpPr>
          <p:nvPr/>
        </p:nvGrpSpPr>
        <p:grpSpPr bwMode="auto">
          <a:xfrm>
            <a:off x="5588000" y="3098800"/>
            <a:ext cx="3495675" cy="1062038"/>
            <a:chOff x="3520" y="1952"/>
            <a:chExt cx="2202" cy="669"/>
          </a:xfrm>
        </p:grpSpPr>
        <p:sp>
          <p:nvSpPr>
            <p:cNvPr id="16428" name="AutoShape 68"/>
            <p:cNvSpPr>
              <a:spLocks noChangeArrowheads="1"/>
            </p:cNvSpPr>
            <p:nvPr/>
          </p:nvSpPr>
          <p:spPr bwMode="auto">
            <a:xfrm>
              <a:off x="3520" y="1952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252983" y="0"/>
                  </a:moveTo>
                  <a:lnTo>
                    <a:pt x="207514" y="4076"/>
                  </a:lnTo>
                  <a:lnTo>
                    <a:pt x="164717" y="15829"/>
                  </a:lnTo>
                  <a:lnTo>
                    <a:pt x="125306" y="34543"/>
                  </a:lnTo>
                  <a:lnTo>
                    <a:pt x="89997" y="59504"/>
                  </a:lnTo>
                  <a:lnTo>
                    <a:pt x="59504" y="89997"/>
                  </a:lnTo>
                  <a:lnTo>
                    <a:pt x="34543" y="125306"/>
                  </a:lnTo>
                  <a:lnTo>
                    <a:pt x="15829" y="164717"/>
                  </a:lnTo>
                  <a:lnTo>
                    <a:pt x="4076" y="207514"/>
                  </a:lnTo>
                  <a:lnTo>
                    <a:pt x="0" y="252984"/>
                  </a:lnTo>
                  <a:lnTo>
                    <a:pt x="4076" y="298453"/>
                  </a:lnTo>
                  <a:lnTo>
                    <a:pt x="15829" y="341250"/>
                  </a:lnTo>
                  <a:lnTo>
                    <a:pt x="34543" y="380661"/>
                  </a:lnTo>
                  <a:lnTo>
                    <a:pt x="59504" y="415970"/>
                  </a:lnTo>
                  <a:lnTo>
                    <a:pt x="89997" y="446463"/>
                  </a:lnTo>
                  <a:lnTo>
                    <a:pt x="125306" y="471424"/>
                  </a:lnTo>
                  <a:lnTo>
                    <a:pt x="164717" y="490138"/>
                  </a:lnTo>
                  <a:lnTo>
                    <a:pt x="207514" y="501891"/>
                  </a:lnTo>
                  <a:lnTo>
                    <a:pt x="252983" y="505968"/>
                  </a:lnTo>
                  <a:lnTo>
                    <a:pt x="298453" y="501891"/>
                  </a:lnTo>
                  <a:lnTo>
                    <a:pt x="341250" y="490138"/>
                  </a:lnTo>
                  <a:lnTo>
                    <a:pt x="380661" y="471424"/>
                  </a:lnTo>
                  <a:lnTo>
                    <a:pt x="415970" y="446463"/>
                  </a:lnTo>
                  <a:lnTo>
                    <a:pt x="446463" y="415970"/>
                  </a:lnTo>
                  <a:lnTo>
                    <a:pt x="471423" y="380661"/>
                  </a:lnTo>
                  <a:lnTo>
                    <a:pt x="490138" y="341250"/>
                  </a:lnTo>
                  <a:lnTo>
                    <a:pt x="501891" y="298453"/>
                  </a:lnTo>
                  <a:lnTo>
                    <a:pt x="505967" y="252984"/>
                  </a:lnTo>
                  <a:lnTo>
                    <a:pt x="501891" y="207514"/>
                  </a:lnTo>
                  <a:lnTo>
                    <a:pt x="490138" y="164717"/>
                  </a:lnTo>
                  <a:lnTo>
                    <a:pt x="471424" y="125306"/>
                  </a:lnTo>
                  <a:lnTo>
                    <a:pt x="446463" y="89997"/>
                  </a:lnTo>
                  <a:lnTo>
                    <a:pt x="415970" y="59504"/>
                  </a:lnTo>
                  <a:lnTo>
                    <a:pt x="380661" y="34544"/>
                  </a:lnTo>
                  <a:lnTo>
                    <a:pt x="341250" y="15829"/>
                  </a:lnTo>
                  <a:lnTo>
                    <a:pt x="298453" y="4076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9" name="AutoShape 69"/>
            <p:cNvSpPr>
              <a:spLocks noChangeArrowheads="1"/>
            </p:cNvSpPr>
            <p:nvPr/>
          </p:nvSpPr>
          <p:spPr bwMode="auto">
            <a:xfrm>
              <a:off x="3520" y="1952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0" y="252984"/>
                  </a:moveTo>
                  <a:lnTo>
                    <a:pt x="4076" y="207514"/>
                  </a:lnTo>
                  <a:lnTo>
                    <a:pt x="15829" y="164717"/>
                  </a:lnTo>
                  <a:lnTo>
                    <a:pt x="34543" y="125306"/>
                  </a:lnTo>
                  <a:lnTo>
                    <a:pt x="59504" y="89997"/>
                  </a:lnTo>
                  <a:lnTo>
                    <a:pt x="89997" y="59504"/>
                  </a:lnTo>
                  <a:lnTo>
                    <a:pt x="125306" y="34543"/>
                  </a:lnTo>
                  <a:lnTo>
                    <a:pt x="164717" y="15829"/>
                  </a:lnTo>
                  <a:lnTo>
                    <a:pt x="207514" y="4076"/>
                  </a:lnTo>
                  <a:lnTo>
                    <a:pt x="252983" y="0"/>
                  </a:lnTo>
                  <a:lnTo>
                    <a:pt x="298453" y="4076"/>
                  </a:lnTo>
                  <a:lnTo>
                    <a:pt x="341250" y="15829"/>
                  </a:lnTo>
                  <a:lnTo>
                    <a:pt x="380661" y="34544"/>
                  </a:lnTo>
                  <a:lnTo>
                    <a:pt x="415970" y="59504"/>
                  </a:lnTo>
                  <a:lnTo>
                    <a:pt x="446463" y="89997"/>
                  </a:lnTo>
                  <a:lnTo>
                    <a:pt x="471424" y="125306"/>
                  </a:lnTo>
                  <a:lnTo>
                    <a:pt x="490138" y="164717"/>
                  </a:lnTo>
                  <a:lnTo>
                    <a:pt x="501891" y="207514"/>
                  </a:lnTo>
                  <a:lnTo>
                    <a:pt x="505967" y="252984"/>
                  </a:lnTo>
                  <a:lnTo>
                    <a:pt x="501891" y="298453"/>
                  </a:lnTo>
                  <a:lnTo>
                    <a:pt x="490138" y="341250"/>
                  </a:lnTo>
                  <a:lnTo>
                    <a:pt x="471423" y="380661"/>
                  </a:lnTo>
                  <a:lnTo>
                    <a:pt x="446463" y="415970"/>
                  </a:lnTo>
                  <a:lnTo>
                    <a:pt x="415970" y="446463"/>
                  </a:lnTo>
                  <a:lnTo>
                    <a:pt x="380661" y="471424"/>
                  </a:lnTo>
                  <a:lnTo>
                    <a:pt x="341250" y="490138"/>
                  </a:lnTo>
                  <a:lnTo>
                    <a:pt x="298453" y="501891"/>
                  </a:lnTo>
                  <a:lnTo>
                    <a:pt x="252983" y="505968"/>
                  </a:lnTo>
                  <a:lnTo>
                    <a:pt x="207514" y="501891"/>
                  </a:lnTo>
                  <a:lnTo>
                    <a:pt x="164717" y="490138"/>
                  </a:lnTo>
                  <a:lnTo>
                    <a:pt x="125306" y="471424"/>
                  </a:lnTo>
                  <a:lnTo>
                    <a:pt x="89997" y="446463"/>
                  </a:lnTo>
                  <a:lnTo>
                    <a:pt x="59504" y="415970"/>
                  </a:lnTo>
                  <a:lnTo>
                    <a:pt x="34543" y="380661"/>
                  </a:lnTo>
                  <a:lnTo>
                    <a:pt x="15829" y="341250"/>
                  </a:lnTo>
                  <a:lnTo>
                    <a:pt x="4076" y="298453"/>
                  </a:lnTo>
                  <a:lnTo>
                    <a:pt x="0" y="252984"/>
                  </a:lnTo>
                  <a:close/>
                </a:path>
              </a:pathLst>
            </a:custGeom>
            <a:noFill/>
            <a:ln w="25920" cap="flat">
              <a:solidFill>
                <a:srgbClr val="5EAEA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0" name="AutoShape 70"/>
            <p:cNvSpPr>
              <a:spLocks noChangeArrowheads="1"/>
            </p:cNvSpPr>
            <p:nvPr/>
          </p:nvSpPr>
          <p:spPr bwMode="auto">
            <a:xfrm>
              <a:off x="3639" y="2367"/>
              <a:ext cx="2083" cy="254"/>
            </a:xfrm>
            <a:custGeom>
              <a:avLst/>
              <a:gdLst>
                <a:gd name="T0" fmla="*/ 2083 w 2083"/>
                <a:gd name="T1" fmla="*/ 127 h 254"/>
                <a:gd name="T2" fmla="*/ 1042 w 2083"/>
                <a:gd name="T3" fmla="*/ 254 h 254"/>
                <a:gd name="T4" fmla="*/ 0 w 2083"/>
                <a:gd name="T5" fmla="*/ 127 h 254"/>
                <a:gd name="T6" fmla="*/ 1042 w 2083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83"/>
                <a:gd name="T13" fmla="*/ 0 h 254"/>
                <a:gd name="T14" fmla="*/ 2083 w 2083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3" h="254">
                  <a:moveTo>
                    <a:pt x="3308604" y="0"/>
                  </a:moveTo>
                  <a:lnTo>
                    <a:pt x="0" y="0"/>
                  </a:lnTo>
                  <a:lnTo>
                    <a:pt x="0" y="405383"/>
                  </a:lnTo>
                  <a:lnTo>
                    <a:pt x="3308604" y="405383"/>
                  </a:lnTo>
                  <a:lnTo>
                    <a:pt x="3308604" y="0"/>
                  </a:lnTo>
                  <a:close/>
                </a:path>
              </a:pathLst>
            </a:custGeom>
            <a:solidFill>
              <a:srgbClr val="5F8BA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1" name="AutoShape 71"/>
            <p:cNvSpPr>
              <a:spLocks noChangeArrowheads="1"/>
            </p:cNvSpPr>
            <p:nvPr/>
          </p:nvSpPr>
          <p:spPr bwMode="auto">
            <a:xfrm>
              <a:off x="3639" y="2367"/>
              <a:ext cx="2083" cy="254"/>
            </a:xfrm>
            <a:custGeom>
              <a:avLst/>
              <a:gdLst>
                <a:gd name="T0" fmla="*/ 2083 w 2083"/>
                <a:gd name="T1" fmla="*/ 127 h 254"/>
                <a:gd name="T2" fmla="*/ 1042 w 2083"/>
                <a:gd name="T3" fmla="*/ 254 h 254"/>
                <a:gd name="T4" fmla="*/ 0 w 2083"/>
                <a:gd name="T5" fmla="*/ 127 h 254"/>
                <a:gd name="T6" fmla="*/ 1042 w 2083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83"/>
                <a:gd name="T13" fmla="*/ 0 h 254"/>
                <a:gd name="T14" fmla="*/ 2083 w 2083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3" h="254">
                  <a:moveTo>
                    <a:pt x="0" y="405383"/>
                  </a:moveTo>
                  <a:lnTo>
                    <a:pt x="3308604" y="405383"/>
                  </a:lnTo>
                  <a:lnTo>
                    <a:pt x="3308604" y="0"/>
                  </a:lnTo>
                  <a:lnTo>
                    <a:pt x="0" y="0"/>
                  </a:lnTo>
                  <a:lnTo>
                    <a:pt x="0" y="405383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10" name="Rectangle 72"/>
          <p:cNvSpPr>
            <a:spLocks noChangeArrowheads="1"/>
          </p:cNvSpPr>
          <p:nvPr/>
        </p:nvSpPr>
        <p:spPr bwMode="auto">
          <a:xfrm>
            <a:off x="6086475" y="3690938"/>
            <a:ext cx="2776538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7440" rIns="0" bIns="0">
            <a:spAutoFit/>
          </a:bodyPr>
          <a:lstStyle/>
          <a:p>
            <a:pPr marL="12700" eaLnBrk="1" hangingPunct="1">
              <a:lnSpc>
                <a:spcPts val="1750"/>
              </a:lnSpc>
              <a:spcBef>
                <a:spcPts val="3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ЗДОРОВЬЕ РОДИТЕЛЕЙ: НАУЧИ  ВЗРОСЛЫХ!</a:t>
            </a:r>
          </a:p>
        </p:txBody>
      </p:sp>
      <p:grpSp>
        <p:nvGrpSpPr>
          <p:cNvPr id="16411" name="Group 73"/>
          <p:cNvGrpSpPr>
            <a:grpSpLocks/>
          </p:cNvGrpSpPr>
          <p:nvPr/>
        </p:nvGrpSpPr>
        <p:grpSpPr bwMode="auto">
          <a:xfrm>
            <a:off x="5524500" y="3706813"/>
            <a:ext cx="3560763" cy="1060450"/>
            <a:chOff x="3480" y="2335"/>
            <a:chExt cx="2243" cy="668"/>
          </a:xfrm>
        </p:grpSpPr>
        <p:sp>
          <p:nvSpPr>
            <p:cNvPr id="16424" name="AutoShape 74"/>
            <p:cNvSpPr>
              <a:spLocks noChangeArrowheads="1"/>
            </p:cNvSpPr>
            <p:nvPr/>
          </p:nvSpPr>
          <p:spPr bwMode="auto">
            <a:xfrm>
              <a:off x="3480" y="2335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252984" y="0"/>
                  </a:moveTo>
                  <a:lnTo>
                    <a:pt x="207514" y="4076"/>
                  </a:lnTo>
                  <a:lnTo>
                    <a:pt x="164717" y="15829"/>
                  </a:lnTo>
                  <a:lnTo>
                    <a:pt x="125306" y="34543"/>
                  </a:lnTo>
                  <a:lnTo>
                    <a:pt x="89997" y="59504"/>
                  </a:lnTo>
                  <a:lnTo>
                    <a:pt x="59504" y="89997"/>
                  </a:lnTo>
                  <a:lnTo>
                    <a:pt x="34544" y="125306"/>
                  </a:lnTo>
                  <a:lnTo>
                    <a:pt x="15829" y="164717"/>
                  </a:lnTo>
                  <a:lnTo>
                    <a:pt x="4076" y="207514"/>
                  </a:lnTo>
                  <a:lnTo>
                    <a:pt x="0" y="252984"/>
                  </a:lnTo>
                  <a:lnTo>
                    <a:pt x="4076" y="298453"/>
                  </a:lnTo>
                  <a:lnTo>
                    <a:pt x="15829" y="341250"/>
                  </a:lnTo>
                  <a:lnTo>
                    <a:pt x="34543" y="380661"/>
                  </a:lnTo>
                  <a:lnTo>
                    <a:pt x="59504" y="415970"/>
                  </a:lnTo>
                  <a:lnTo>
                    <a:pt x="89997" y="446463"/>
                  </a:lnTo>
                  <a:lnTo>
                    <a:pt x="125306" y="471424"/>
                  </a:lnTo>
                  <a:lnTo>
                    <a:pt x="164717" y="490138"/>
                  </a:lnTo>
                  <a:lnTo>
                    <a:pt x="207514" y="501891"/>
                  </a:lnTo>
                  <a:lnTo>
                    <a:pt x="252984" y="505968"/>
                  </a:lnTo>
                  <a:lnTo>
                    <a:pt x="298453" y="501891"/>
                  </a:lnTo>
                  <a:lnTo>
                    <a:pt x="341250" y="490138"/>
                  </a:lnTo>
                  <a:lnTo>
                    <a:pt x="380661" y="471424"/>
                  </a:lnTo>
                  <a:lnTo>
                    <a:pt x="415970" y="446463"/>
                  </a:lnTo>
                  <a:lnTo>
                    <a:pt x="446463" y="415970"/>
                  </a:lnTo>
                  <a:lnTo>
                    <a:pt x="471424" y="380661"/>
                  </a:lnTo>
                  <a:lnTo>
                    <a:pt x="490138" y="341250"/>
                  </a:lnTo>
                  <a:lnTo>
                    <a:pt x="501891" y="298453"/>
                  </a:lnTo>
                  <a:lnTo>
                    <a:pt x="505967" y="252984"/>
                  </a:lnTo>
                  <a:lnTo>
                    <a:pt x="501891" y="207514"/>
                  </a:lnTo>
                  <a:lnTo>
                    <a:pt x="490138" y="164717"/>
                  </a:lnTo>
                  <a:lnTo>
                    <a:pt x="471424" y="125306"/>
                  </a:lnTo>
                  <a:lnTo>
                    <a:pt x="446463" y="89997"/>
                  </a:lnTo>
                  <a:lnTo>
                    <a:pt x="415970" y="59504"/>
                  </a:lnTo>
                  <a:lnTo>
                    <a:pt x="380661" y="34544"/>
                  </a:lnTo>
                  <a:lnTo>
                    <a:pt x="341250" y="15829"/>
                  </a:lnTo>
                  <a:lnTo>
                    <a:pt x="298453" y="4076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5" name="AutoShape 75"/>
            <p:cNvSpPr>
              <a:spLocks noChangeArrowheads="1"/>
            </p:cNvSpPr>
            <p:nvPr/>
          </p:nvSpPr>
          <p:spPr bwMode="auto">
            <a:xfrm>
              <a:off x="3480" y="2335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0" y="252984"/>
                  </a:moveTo>
                  <a:lnTo>
                    <a:pt x="4076" y="207514"/>
                  </a:lnTo>
                  <a:lnTo>
                    <a:pt x="15829" y="164717"/>
                  </a:lnTo>
                  <a:lnTo>
                    <a:pt x="34544" y="125306"/>
                  </a:lnTo>
                  <a:lnTo>
                    <a:pt x="59504" y="89997"/>
                  </a:lnTo>
                  <a:lnTo>
                    <a:pt x="89997" y="59504"/>
                  </a:lnTo>
                  <a:lnTo>
                    <a:pt x="125306" y="34543"/>
                  </a:lnTo>
                  <a:lnTo>
                    <a:pt x="164717" y="15829"/>
                  </a:lnTo>
                  <a:lnTo>
                    <a:pt x="207514" y="4076"/>
                  </a:lnTo>
                  <a:lnTo>
                    <a:pt x="252984" y="0"/>
                  </a:lnTo>
                  <a:lnTo>
                    <a:pt x="298453" y="4076"/>
                  </a:lnTo>
                  <a:lnTo>
                    <a:pt x="341250" y="15829"/>
                  </a:lnTo>
                  <a:lnTo>
                    <a:pt x="380661" y="34544"/>
                  </a:lnTo>
                  <a:lnTo>
                    <a:pt x="415970" y="59504"/>
                  </a:lnTo>
                  <a:lnTo>
                    <a:pt x="446463" y="89997"/>
                  </a:lnTo>
                  <a:lnTo>
                    <a:pt x="471424" y="125306"/>
                  </a:lnTo>
                  <a:lnTo>
                    <a:pt x="490138" y="164717"/>
                  </a:lnTo>
                  <a:lnTo>
                    <a:pt x="501891" y="207514"/>
                  </a:lnTo>
                  <a:lnTo>
                    <a:pt x="505967" y="252984"/>
                  </a:lnTo>
                  <a:lnTo>
                    <a:pt x="501891" y="298453"/>
                  </a:lnTo>
                  <a:lnTo>
                    <a:pt x="490138" y="341250"/>
                  </a:lnTo>
                  <a:lnTo>
                    <a:pt x="471424" y="380661"/>
                  </a:lnTo>
                  <a:lnTo>
                    <a:pt x="446463" y="415970"/>
                  </a:lnTo>
                  <a:lnTo>
                    <a:pt x="415970" y="446463"/>
                  </a:lnTo>
                  <a:lnTo>
                    <a:pt x="380661" y="471424"/>
                  </a:lnTo>
                  <a:lnTo>
                    <a:pt x="341250" y="490138"/>
                  </a:lnTo>
                  <a:lnTo>
                    <a:pt x="298453" y="501891"/>
                  </a:lnTo>
                  <a:lnTo>
                    <a:pt x="252984" y="505968"/>
                  </a:lnTo>
                  <a:lnTo>
                    <a:pt x="207514" y="501891"/>
                  </a:lnTo>
                  <a:lnTo>
                    <a:pt x="164717" y="490138"/>
                  </a:lnTo>
                  <a:lnTo>
                    <a:pt x="125306" y="471424"/>
                  </a:lnTo>
                  <a:lnTo>
                    <a:pt x="89997" y="446463"/>
                  </a:lnTo>
                  <a:lnTo>
                    <a:pt x="59504" y="415970"/>
                  </a:lnTo>
                  <a:lnTo>
                    <a:pt x="34543" y="380661"/>
                  </a:lnTo>
                  <a:lnTo>
                    <a:pt x="15829" y="341250"/>
                  </a:lnTo>
                  <a:lnTo>
                    <a:pt x="4076" y="298453"/>
                  </a:lnTo>
                  <a:lnTo>
                    <a:pt x="0" y="252984"/>
                  </a:lnTo>
                  <a:close/>
                </a:path>
              </a:pathLst>
            </a:custGeom>
            <a:noFill/>
            <a:ln w="25920" cap="flat">
              <a:solidFill>
                <a:srgbClr val="5F8BA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6" name="AutoShape 76"/>
            <p:cNvSpPr>
              <a:spLocks noChangeArrowheads="1"/>
            </p:cNvSpPr>
            <p:nvPr/>
          </p:nvSpPr>
          <p:spPr bwMode="auto">
            <a:xfrm>
              <a:off x="3512" y="2749"/>
              <a:ext cx="2210" cy="254"/>
            </a:xfrm>
            <a:custGeom>
              <a:avLst/>
              <a:gdLst>
                <a:gd name="T0" fmla="*/ 2210 w 2210"/>
                <a:gd name="T1" fmla="*/ 127 h 254"/>
                <a:gd name="T2" fmla="*/ 1105 w 2210"/>
                <a:gd name="T3" fmla="*/ 254 h 254"/>
                <a:gd name="T4" fmla="*/ 0 w 2210"/>
                <a:gd name="T5" fmla="*/ 127 h 254"/>
                <a:gd name="T6" fmla="*/ 1105 w 2210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210"/>
                <a:gd name="T13" fmla="*/ 0 h 254"/>
                <a:gd name="T14" fmla="*/ 2210 w 2210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10" h="254">
                  <a:moveTo>
                    <a:pt x="3509772" y="0"/>
                  </a:moveTo>
                  <a:lnTo>
                    <a:pt x="0" y="0"/>
                  </a:lnTo>
                  <a:lnTo>
                    <a:pt x="0" y="405383"/>
                  </a:lnTo>
                  <a:lnTo>
                    <a:pt x="3509772" y="405383"/>
                  </a:lnTo>
                  <a:lnTo>
                    <a:pt x="3509772" y="0"/>
                  </a:lnTo>
                  <a:close/>
                </a:path>
              </a:pathLst>
            </a:custGeom>
            <a:solidFill>
              <a:srgbClr val="6167A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7" name="AutoShape 77"/>
            <p:cNvSpPr>
              <a:spLocks noChangeArrowheads="1"/>
            </p:cNvSpPr>
            <p:nvPr/>
          </p:nvSpPr>
          <p:spPr bwMode="auto">
            <a:xfrm>
              <a:off x="3512" y="2749"/>
              <a:ext cx="2210" cy="254"/>
            </a:xfrm>
            <a:custGeom>
              <a:avLst/>
              <a:gdLst>
                <a:gd name="T0" fmla="*/ 2210 w 2210"/>
                <a:gd name="T1" fmla="*/ 127 h 254"/>
                <a:gd name="T2" fmla="*/ 1105 w 2210"/>
                <a:gd name="T3" fmla="*/ 254 h 254"/>
                <a:gd name="T4" fmla="*/ 0 w 2210"/>
                <a:gd name="T5" fmla="*/ 127 h 254"/>
                <a:gd name="T6" fmla="*/ 1105 w 2210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210"/>
                <a:gd name="T13" fmla="*/ 0 h 254"/>
                <a:gd name="T14" fmla="*/ 2210 w 2210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10" h="254">
                  <a:moveTo>
                    <a:pt x="0" y="405383"/>
                  </a:moveTo>
                  <a:lnTo>
                    <a:pt x="3509772" y="405383"/>
                  </a:lnTo>
                  <a:lnTo>
                    <a:pt x="3509772" y="0"/>
                  </a:lnTo>
                  <a:lnTo>
                    <a:pt x="0" y="0"/>
                  </a:lnTo>
                  <a:lnTo>
                    <a:pt x="0" y="405383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12" name="Rectangle 78"/>
          <p:cNvSpPr>
            <a:spLocks noChangeArrowheads="1"/>
          </p:cNvSpPr>
          <p:nvPr/>
        </p:nvSpPr>
        <p:spPr bwMode="auto">
          <a:xfrm>
            <a:off x="5884863" y="4408488"/>
            <a:ext cx="2465387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ВМЕСТЕ ПРОТИВ COVID-19!!</a:t>
            </a:r>
          </a:p>
        </p:txBody>
      </p:sp>
      <p:grpSp>
        <p:nvGrpSpPr>
          <p:cNvPr id="16413" name="Group 79"/>
          <p:cNvGrpSpPr>
            <a:grpSpLocks/>
          </p:cNvGrpSpPr>
          <p:nvPr/>
        </p:nvGrpSpPr>
        <p:grpSpPr bwMode="auto">
          <a:xfrm>
            <a:off x="5210175" y="4313238"/>
            <a:ext cx="3873500" cy="1062037"/>
            <a:chOff x="3282" y="2717"/>
            <a:chExt cx="2440" cy="669"/>
          </a:xfrm>
        </p:grpSpPr>
        <p:sp>
          <p:nvSpPr>
            <p:cNvPr id="16420" name="AutoShape 80"/>
            <p:cNvSpPr>
              <a:spLocks noChangeArrowheads="1"/>
            </p:cNvSpPr>
            <p:nvPr/>
          </p:nvSpPr>
          <p:spPr bwMode="auto">
            <a:xfrm>
              <a:off x="3353" y="2717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252983" y="0"/>
                  </a:moveTo>
                  <a:lnTo>
                    <a:pt x="207514" y="4076"/>
                  </a:lnTo>
                  <a:lnTo>
                    <a:pt x="164717" y="15829"/>
                  </a:lnTo>
                  <a:lnTo>
                    <a:pt x="125306" y="34544"/>
                  </a:lnTo>
                  <a:lnTo>
                    <a:pt x="89997" y="59504"/>
                  </a:lnTo>
                  <a:lnTo>
                    <a:pt x="59504" y="89997"/>
                  </a:lnTo>
                  <a:lnTo>
                    <a:pt x="34543" y="125306"/>
                  </a:lnTo>
                  <a:lnTo>
                    <a:pt x="15829" y="164717"/>
                  </a:lnTo>
                  <a:lnTo>
                    <a:pt x="4076" y="207514"/>
                  </a:lnTo>
                  <a:lnTo>
                    <a:pt x="0" y="252984"/>
                  </a:lnTo>
                  <a:lnTo>
                    <a:pt x="4076" y="298453"/>
                  </a:lnTo>
                  <a:lnTo>
                    <a:pt x="15829" y="341250"/>
                  </a:lnTo>
                  <a:lnTo>
                    <a:pt x="34543" y="380661"/>
                  </a:lnTo>
                  <a:lnTo>
                    <a:pt x="59504" y="415970"/>
                  </a:lnTo>
                  <a:lnTo>
                    <a:pt x="89997" y="446463"/>
                  </a:lnTo>
                  <a:lnTo>
                    <a:pt x="125306" y="471424"/>
                  </a:lnTo>
                  <a:lnTo>
                    <a:pt x="164717" y="490138"/>
                  </a:lnTo>
                  <a:lnTo>
                    <a:pt x="207514" y="501891"/>
                  </a:lnTo>
                  <a:lnTo>
                    <a:pt x="252983" y="505968"/>
                  </a:lnTo>
                  <a:lnTo>
                    <a:pt x="298453" y="501891"/>
                  </a:lnTo>
                  <a:lnTo>
                    <a:pt x="341250" y="490138"/>
                  </a:lnTo>
                  <a:lnTo>
                    <a:pt x="380661" y="471424"/>
                  </a:lnTo>
                  <a:lnTo>
                    <a:pt x="415970" y="446463"/>
                  </a:lnTo>
                  <a:lnTo>
                    <a:pt x="446463" y="415970"/>
                  </a:lnTo>
                  <a:lnTo>
                    <a:pt x="471423" y="380661"/>
                  </a:lnTo>
                  <a:lnTo>
                    <a:pt x="490138" y="341250"/>
                  </a:lnTo>
                  <a:lnTo>
                    <a:pt x="501891" y="298453"/>
                  </a:lnTo>
                  <a:lnTo>
                    <a:pt x="505967" y="252984"/>
                  </a:lnTo>
                  <a:lnTo>
                    <a:pt x="501891" y="207514"/>
                  </a:lnTo>
                  <a:lnTo>
                    <a:pt x="490138" y="164717"/>
                  </a:lnTo>
                  <a:lnTo>
                    <a:pt x="471424" y="125306"/>
                  </a:lnTo>
                  <a:lnTo>
                    <a:pt x="446463" y="89997"/>
                  </a:lnTo>
                  <a:lnTo>
                    <a:pt x="415970" y="59504"/>
                  </a:lnTo>
                  <a:lnTo>
                    <a:pt x="380661" y="34544"/>
                  </a:lnTo>
                  <a:lnTo>
                    <a:pt x="341250" y="15829"/>
                  </a:lnTo>
                  <a:lnTo>
                    <a:pt x="298453" y="4076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1" name="AutoShape 81"/>
            <p:cNvSpPr>
              <a:spLocks noChangeArrowheads="1"/>
            </p:cNvSpPr>
            <p:nvPr/>
          </p:nvSpPr>
          <p:spPr bwMode="auto">
            <a:xfrm>
              <a:off x="3353" y="2717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0" y="252984"/>
                  </a:moveTo>
                  <a:lnTo>
                    <a:pt x="4076" y="207514"/>
                  </a:lnTo>
                  <a:lnTo>
                    <a:pt x="15829" y="164717"/>
                  </a:lnTo>
                  <a:lnTo>
                    <a:pt x="34543" y="125306"/>
                  </a:lnTo>
                  <a:lnTo>
                    <a:pt x="59504" y="89997"/>
                  </a:lnTo>
                  <a:lnTo>
                    <a:pt x="89997" y="59504"/>
                  </a:lnTo>
                  <a:lnTo>
                    <a:pt x="125306" y="34544"/>
                  </a:lnTo>
                  <a:lnTo>
                    <a:pt x="164717" y="15829"/>
                  </a:lnTo>
                  <a:lnTo>
                    <a:pt x="207514" y="4076"/>
                  </a:lnTo>
                  <a:lnTo>
                    <a:pt x="252983" y="0"/>
                  </a:lnTo>
                  <a:lnTo>
                    <a:pt x="298453" y="4076"/>
                  </a:lnTo>
                  <a:lnTo>
                    <a:pt x="341250" y="15829"/>
                  </a:lnTo>
                  <a:lnTo>
                    <a:pt x="380661" y="34544"/>
                  </a:lnTo>
                  <a:lnTo>
                    <a:pt x="415970" y="59504"/>
                  </a:lnTo>
                  <a:lnTo>
                    <a:pt x="446463" y="89997"/>
                  </a:lnTo>
                  <a:lnTo>
                    <a:pt x="471424" y="125306"/>
                  </a:lnTo>
                  <a:lnTo>
                    <a:pt x="490138" y="164717"/>
                  </a:lnTo>
                  <a:lnTo>
                    <a:pt x="501891" y="207514"/>
                  </a:lnTo>
                  <a:lnTo>
                    <a:pt x="505967" y="252984"/>
                  </a:lnTo>
                  <a:lnTo>
                    <a:pt x="501891" y="298453"/>
                  </a:lnTo>
                  <a:lnTo>
                    <a:pt x="490138" y="341250"/>
                  </a:lnTo>
                  <a:lnTo>
                    <a:pt x="471423" y="380661"/>
                  </a:lnTo>
                  <a:lnTo>
                    <a:pt x="446463" y="415970"/>
                  </a:lnTo>
                  <a:lnTo>
                    <a:pt x="415970" y="446463"/>
                  </a:lnTo>
                  <a:lnTo>
                    <a:pt x="380661" y="471424"/>
                  </a:lnTo>
                  <a:lnTo>
                    <a:pt x="341250" y="490138"/>
                  </a:lnTo>
                  <a:lnTo>
                    <a:pt x="298453" y="501891"/>
                  </a:lnTo>
                  <a:lnTo>
                    <a:pt x="252983" y="505968"/>
                  </a:lnTo>
                  <a:lnTo>
                    <a:pt x="207514" y="501891"/>
                  </a:lnTo>
                  <a:lnTo>
                    <a:pt x="164717" y="490138"/>
                  </a:lnTo>
                  <a:lnTo>
                    <a:pt x="125306" y="471424"/>
                  </a:lnTo>
                  <a:lnTo>
                    <a:pt x="89997" y="446463"/>
                  </a:lnTo>
                  <a:lnTo>
                    <a:pt x="59504" y="415970"/>
                  </a:lnTo>
                  <a:lnTo>
                    <a:pt x="34543" y="380661"/>
                  </a:lnTo>
                  <a:lnTo>
                    <a:pt x="15829" y="341250"/>
                  </a:lnTo>
                  <a:lnTo>
                    <a:pt x="4076" y="298453"/>
                  </a:lnTo>
                  <a:lnTo>
                    <a:pt x="0" y="252984"/>
                  </a:lnTo>
                  <a:close/>
                </a:path>
              </a:pathLst>
            </a:custGeom>
            <a:noFill/>
            <a:ln w="25920" cap="flat">
              <a:solidFill>
                <a:srgbClr val="6167A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2" name="AutoShape 82"/>
            <p:cNvSpPr>
              <a:spLocks noChangeArrowheads="1"/>
            </p:cNvSpPr>
            <p:nvPr/>
          </p:nvSpPr>
          <p:spPr bwMode="auto">
            <a:xfrm>
              <a:off x="3282" y="3132"/>
              <a:ext cx="2440" cy="254"/>
            </a:xfrm>
            <a:custGeom>
              <a:avLst/>
              <a:gdLst>
                <a:gd name="T0" fmla="*/ 2440 w 2440"/>
                <a:gd name="T1" fmla="*/ 127 h 254"/>
                <a:gd name="T2" fmla="*/ 1220 w 2440"/>
                <a:gd name="T3" fmla="*/ 254 h 254"/>
                <a:gd name="T4" fmla="*/ 0 w 2440"/>
                <a:gd name="T5" fmla="*/ 127 h 254"/>
                <a:gd name="T6" fmla="*/ 1220 w 2440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440"/>
                <a:gd name="T13" fmla="*/ 0 h 254"/>
                <a:gd name="T14" fmla="*/ 2440 w 2440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0" h="254">
                  <a:moveTo>
                    <a:pt x="3875532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3875532" y="405384"/>
                  </a:lnTo>
                  <a:lnTo>
                    <a:pt x="3875532" y="0"/>
                  </a:lnTo>
                  <a:close/>
                </a:path>
              </a:pathLst>
            </a:custGeom>
            <a:solidFill>
              <a:srgbClr val="8063A1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3" name="AutoShape 83"/>
            <p:cNvSpPr>
              <a:spLocks noChangeArrowheads="1"/>
            </p:cNvSpPr>
            <p:nvPr/>
          </p:nvSpPr>
          <p:spPr bwMode="auto">
            <a:xfrm>
              <a:off x="3282" y="3132"/>
              <a:ext cx="2440" cy="254"/>
            </a:xfrm>
            <a:custGeom>
              <a:avLst/>
              <a:gdLst>
                <a:gd name="T0" fmla="*/ 2440 w 2440"/>
                <a:gd name="T1" fmla="*/ 127 h 254"/>
                <a:gd name="T2" fmla="*/ 1220 w 2440"/>
                <a:gd name="T3" fmla="*/ 254 h 254"/>
                <a:gd name="T4" fmla="*/ 0 w 2440"/>
                <a:gd name="T5" fmla="*/ 127 h 254"/>
                <a:gd name="T6" fmla="*/ 1220 w 2440"/>
                <a:gd name="T7" fmla="*/ 0 h 2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440"/>
                <a:gd name="T13" fmla="*/ 0 h 254"/>
                <a:gd name="T14" fmla="*/ 2440 w 2440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0" h="254">
                  <a:moveTo>
                    <a:pt x="0" y="405384"/>
                  </a:moveTo>
                  <a:lnTo>
                    <a:pt x="3875532" y="405384"/>
                  </a:lnTo>
                  <a:lnTo>
                    <a:pt x="3875532" y="0"/>
                  </a:lnTo>
                  <a:lnTo>
                    <a:pt x="0" y="0"/>
                  </a:lnTo>
                  <a:lnTo>
                    <a:pt x="0" y="405384"/>
                  </a:lnTo>
                  <a:close/>
                </a:path>
              </a:pathLst>
            </a:custGeom>
            <a:noFill/>
            <a:ln w="2592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414" name="Rectangle 84"/>
          <p:cNvSpPr>
            <a:spLocks noChangeArrowheads="1"/>
          </p:cNvSpPr>
          <p:nvPr/>
        </p:nvSpPr>
        <p:spPr bwMode="auto">
          <a:xfrm>
            <a:off x="5518150" y="5016500"/>
            <a:ext cx="2605088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>
            <a:spAutoFit/>
          </a:bodyPr>
          <a:lstStyle/>
          <a:p>
            <a:pPr marL="12700" eaLnBrk="1" hangingPunct="1">
              <a:spcBef>
                <a:spcPts val="10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ru-RU" sz="1600" b="1">
                <a:solidFill>
                  <a:srgbClr val="000000"/>
                </a:solidFill>
                <a:latin typeface="Calibri" charset="0"/>
              </a:rPr>
              <a:t>Я ИЗМЕРЯЮ ТВОЕ ДАВЛЕНИЕ</a:t>
            </a:r>
          </a:p>
        </p:txBody>
      </p:sp>
      <p:grpSp>
        <p:nvGrpSpPr>
          <p:cNvPr id="16415" name="Group 85"/>
          <p:cNvGrpSpPr>
            <a:grpSpLocks/>
          </p:cNvGrpSpPr>
          <p:nvPr/>
        </p:nvGrpSpPr>
        <p:grpSpPr bwMode="auto">
          <a:xfrm>
            <a:off x="3698875" y="2409825"/>
            <a:ext cx="1955800" cy="3016250"/>
            <a:chOff x="2330" y="1518"/>
            <a:chExt cx="1232" cy="1900"/>
          </a:xfrm>
        </p:grpSpPr>
        <p:sp>
          <p:nvSpPr>
            <p:cNvPr id="16417" name="AutoShape 86"/>
            <p:cNvSpPr>
              <a:spLocks noChangeArrowheads="1"/>
            </p:cNvSpPr>
            <p:nvPr/>
          </p:nvSpPr>
          <p:spPr bwMode="auto">
            <a:xfrm>
              <a:off x="3122" y="3100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252984" y="0"/>
                  </a:moveTo>
                  <a:lnTo>
                    <a:pt x="207514" y="4076"/>
                  </a:lnTo>
                  <a:lnTo>
                    <a:pt x="164717" y="15829"/>
                  </a:lnTo>
                  <a:lnTo>
                    <a:pt x="125306" y="34544"/>
                  </a:lnTo>
                  <a:lnTo>
                    <a:pt x="89997" y="59504"/>
                  </a:lnTo>
                  <a:lnTo>
                    <a:pt x="59504" y="89997"/>
                  </a:lnTo>
                  <a:lnTo>
                    <a:pt x="34544" y="125306"/>
                  </a:lnTo>
                  <a:lnTo>
                    <a:pt x="15829" y="164717"/>
                  </a:lnTo>
                  <a:lnTo>
                    <a:pt x="4076" y="207514"/>
                  </a:lnTo>
                  <a:lnTo>
                    <a:pt x="0" y="252984"/>
                  </a:lnTo>
                  <a:lnTo>
                    <a:pt x="4076" y="298453"/>
                  </a:lnTo>
                  <a:lnTo>
                    <a:pt x="15829" y="341250"/>
                  </a:lnTo>
                  <a:lnTo>
                    <a:pt x="34543" y="380661"/>
                  </a:lnTo>
                  <a:lnTo>
                    <a:pt x="59504" y="415970"/>
                  </a:lnTo>
                  <a:lnTo>
                    <a:pt x="89997" y="446463"/>
                  </a:lnTo>
                  <a:lnTo>
                    <a:pt x="125306" y="471424"/>
                  </a:lnTo>
                  <a:lnTo>
                    <a:pt x="164717" y="490138"/>
                  </a:lnTo>
                  <a:lnTo>
                    <a:pt x="207514" y="501891"/>
                  </a:lnTo>
                  <a:lnTo>
                    <a:pt x="252984" y="505968"/>
                  </a:lnTo>
                  <a:lnTo>
                    <a:pt x="298453" y="501891"/>
                  </a:lnTo>
                  <a:lnTo>
                    <a:pt x="341250" y="490138"/>
                  </a:lnTo>
                  <a:lnTo>
                    <a:pt x="380661" y="471424"/>
                  </a:lnTo>
                  <a:lnTo>
                    <a:pt x="415970" y="446463"/>
                  </a:lnTo>
                  <a:lnTo>
                    <a:pt x="446463" y="415970"/>
                  </a:lnTo>
                  <a:lnTo>
                    <a:pt x="471424" y="380661"/>
                  </a:lnTo>
                  <a:lnTo>
                    <a:pt x="490138" y="341250"/>
                  </a:lnTo>
                  <a:lnTo>
                    <a:pt x="501891" y="298453"/>
                  </a:lnTo>
                  <a:lnTo>
                    <a:pt x="505967" y="252984"/>
                  </a:lnTo>
                  <a:lnTo>
                    <a:pt x="501891" y="207514"/>
                  </a:lnTo>
                  <a:lnTo>
                    <a:pt x="490138" y="164717"/>
                  </a:lnTo>
                  <a:lnTo>
                    <a:pt x="471424" y="125306"/>
                  </a:lnTo>
                  <a:lnTo>
                    <a:pt x="446463" y="89997"/>
                  </a:lnTo>
                  <a:lnTo>
                    <a:pt x="415970" y="59504"/>
                  </a:lnTo>
                  <a:lnTo>
                    <a:pt x="380661" y="34544"/>
                  </a:lnTo>
                  <a:lnTo>
                    <a:pt x="341250" y="15829"/>
                  </a:lnTo>
                  <a:lnTo>
                    <a:pt x="298453" y="4076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18" name="AutoShape 87"/>
            <p:cNvSpPr>
              <a:spLocks noChangeArrowheads="1"/>
            </p:cNvSpPr>
            <p:nvPr/>
          </p:nvSpPr>
          <p:spPr bwMode="auto">
            <a:xfrm>
              <a:off x="3122" y="3100"/>
              <a:ext cx="318" cy="318"/>
            </a:xfrm>
            <a:custGeom>
              <a:avLst/>
              <a:gdLst>
                <a:gd name="T0" fmla="*/ 318 w 318"/>
                <a:gd name="T1" fmla="*/ 159 h 318"/>
                <a:gd name="T2" fmla="*/ 159 w 318"/>
                <a:gd name="T3" fmla="*/ 318 h 318"/>
                <a:gd name="T4" fmla="*/ 0 w 318"/>
                <a:gd name="T5" fmla="*/ 159 h 318"/>
                <a:gd name="T6" fmla="*/ 159 w 318"/>
                <a:gd name="T7" fmla="*/ 0 h 31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18"/>
                <a:gd name="T13" fmla="*/ 0 h 318"/>
                <a:gd name="T14" fmla="*/ 318 w 318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318">
                  <a:moveTo>
                    <a:pt x="0" y="252984"/>
                  </a:moveTo>
                  <a:lnTo>
                    <a:pt x="4076" y="207514"/>
                  </a:lnTo>
                  <a:lnTo>
                    <a:pt x="15829" y="164717"/>
                  </a:lnTo>
                  <a:lnTo>
                    <a:pt x="34544" y="125306"/>
                  </a:lnTo>
                  <a:lnTo>
                    <a:pt x="59504" y="89997"/>
                  </a:lnTo>
                  <a:lnTo>
                    <a:pt x="89997" y="59504"/>
                  </a:lnTo>
                  <a:lnTo>
                    <a:pt x="125306" y="34544"/>
                  </a:lnTo>
                  <a:lnTo>
                    <a:pt x="164717" y="15829"/>
                  </a:lnTo>
                  <a:lnTo>
                    <a:pt x="207514" y="4076"/>
                  </a:lnTo>
                  <a:lnTo>
                    <a:pt x="252984" y="0"/>
                  </a:lnTo>
                  <a:lnTo>
                    <a:pt x="298453" y="4076"/>
                  </a:lnTo>
                  <a:lnTo>
                    <a:pt x="341250" y="15829"/>
                  </a:lnTo>
                  <a:lnTo>
                    <a:pt x="380661" y="34544"/>
                  </a:lnTo>
                  <a:lnTo>
                    <a:pt x="415970" y="59504"/>
                  </a:lnTo>
                  <a:lnTo>
                    <a:pt x="446463" y="89997"/>
                  </a:lnTo>
                  <a:lnTo>
                    <a:pt x="471424" y="125306"/>
                  </a:lnTo>
                  <a:lnTo>
                    <a:pt x="490138" y="164717"/>
                  </a:lnTo>
                  <a:lnTo>
                    <a:pt x="501891" y="207514"/>
                  </a:lnTo>
                  <a:lnTo>
                    <a:pt x="505967" y="252984"/>
                  </a:lnTo>
                  <a:lnTo>
                    <a:pt x="501891" y="298453"/>
                  </a:lnTo>
                  <a:lnTo>
                    <a:pt x="490138" y="341250"/>
                  </a:lnTo>
                  <a:lnTo>
                    <a:pt x="471424" y="380661"/>
                  </a:lnTo>
                  <a:lnTo>
                    <a:pt x="446463" y="415970"/>
                  </a:lnTo>
                  <a:lnTo>
                    <a:pt x="415970" y="446463"/>
                  </a:lnTo>
                  <a:lnTo>
                    <a:pt x="380661" y="471424"/>
                  </a:lnTo>
                  <a:lnTo>
                    <a:pt x="341250" y="490138"/>
                  </a:lnTo>
                  <a:lnTo>
                    <a:pt x="298453" y="501891"/>
                  </a:lnTo>
                  <a:lnTo>
                    <a:pt x="252984" y="505968"/>
                  </a:lnTo>
                  <a:lnTo>
                    <a:pt x="207514" y="501891"/>
                  </a:lnTo>
                  <a:lnTo>
                    <a:pt x="164717" y="490138"/>
                  </a:lnTo>
                  <a:lnTo>
                    <a:pt x="125306" y="471424"/>
                  </a:lnTo>
                  <a:lnTo>
                    <a:pt x="89997" y="446463"/>
                  </a:lnTo>
                  <a:lnTo>
                    <a:pt x="59504" y="415970"/>
                  </a:lnTo>
                  <a:lnTo>
                    <a:pt x="34543" y="380661"/>
                  </a:lnTo>
                  <a:lnTo>
                    <a:pt x="15829" y="341250"/>
                  </a:lnTo>
                  <a:lnTo>
                    <a:pt x="4076" y="298453"/>
                  </a:lnTo>
                  <a:lnTo>
                    <a:pt x="0" y="252984"/>
                  </a:lnTo>
                  <a:close/>
                </a:path>
              </a:pathLst>
            </a:custGeom>
            <a:noFill/>
            <a:ln w="25920" cap="flat">
              <a:solidFill>
                <a:srgbClr val="8063A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6419" name="Picture 8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30" y="1518"/>
              <a:ext cx="1232" cy="1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16416" name="Rectangle 89"/>
          <p:cNvSpPr>
            <a:spLocks noChangeArrowheads="1"/>
          </p:cNvSpPr>
          <p:nvPr/>
        </p:nvSpPr>
        <p:spPr bwMode="auto">
          <a:xfrm>
            <a:off x="2266950" y="5734050"/>
            <a:ext cx="4824413" cy="306388"/>
          </a:xfrm>
          <a:prstGeom prst="rect">
            <a:avLst/>
          </a:prstGeom>
          <a:solidFill>
            <a:srgbClr val="D99593"/>
          </a:solidFill>
          <a:ln w="9525">
            <a:noFill/>
            <a:round/>
            <a:headEnd/>
            <a:tailEnd/>
          </a:ln>
          <a:effectLst/>
        </p:spPr>
        <p:txBody>
          <a:bodyPr lIns="0" tIns="31680" rIns="0" bIns="0">
            <a:spAutoFit/>
          </a:bodyPr>
          <a:lstStyle/>
          <a:p>
            <a:pPr marL="92075" eaLnBrk="1" hangingPunct="1">
              <a:spcBef>
                <a:spcPts val="2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ru-RU" b="1">
                <a:solidFill>
                  <a:srgbClr val="000000"/>
                </a:solidFill>
                <a:latin typeface="Calibri" charset="0"/>
              </a:rPr>
              <a:t>ДИСТАНЦИОННЫЕ ОБРАЗОВАТЕЛЬНЫЕ УРОКИ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70050" y="92075"/>
            <a:ext cx="8229600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 b="1" smtClean="0">
                <a:solidFill>
                  <a:srgbClr val="00B050"/>
                </a:solidFill>
              </a:rPr>
              <a:t>ЭТАПЫ ВНЕДРЕНИЯ ЗДОРОВЬЕСБЕРЕГАЮЩИХ ТЕХНОЛОГИЙ В ШКОЛАХ</a:t>
            </a:r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 rot="10800000">
            <a:off x="4391025" y="1628775"/>
            <a:ext cx="4752975" cy="5067300"/>
            <a:chOff x="727" y="884"/>
            <a:chExt cx="5358" cy="3192"/>
          </a:xfrm>
        </p:grpSpPr>
        <p:sp>
          <p:nvSpPr>
            <p:cNvPr id="18441" name="Rectangle 3"/>
            <p:cNvSpPr>
              <a:spLocks noChangeArrowheads="1"/>
            </p:cNvSpPr>
            <p:nvPr/>
          </p:nvSpPr>
          <p:spPr bwMode="auto">
            <a:xfrm>
              <a:off x="727" y="884"/>
              <a:ext cx="5358" cy="31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ru-RU"/>
            </a:p>
          </p:txBody>
        </p:sp>
        <p:sp>
          <p:nvSpPr>
            <p:cNvPr id="18442" name="AutoShape 4"/>
            <p:cNvSpPr>
              <a:spLocks noChangeArrowheads="1"/>
            </p:cNvSpPr>
            <p:nvPr/>
          </p:nvSpPr>
          <p:spPr bwMode="auto">
            <a:xfrm rot="10800000">
              <a:off x="1695" y="887"/>
              <a:ext cx="3562" cy="279"/>
            </a:xfrm>
            <a:custGeom>
              <a:avLst/>
              <a:gdLst>
                <a:gd name="T0" fmla="*/ 3562 w 3562"/>
                <a:gd name="T1" fmla="*/ 140 h 279"/>
                <a:gd name="T2" fmla="*/ 1781 w 3562"/>
                <a:gd name="T3" fmla="*/ 279 h 279"/>
                <a:gd name="T4" fmla="*/ 0 w 3562"/>
                <a:gd name="T5" fmla="*/ 140 h 279"/>
                <a:gd name="T6" fmla="*/ 1781 w 3562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279"/>
                <a:gd name="T14" fmla="*/ 3562 w 3562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ОБУЧЕНИЕ ВОЛОНТЕРОВ</a:t>
              </a:r>
            </a:p>
          </p:txBody>
        </p:sp>
        <p:sp>
          <p:nvSpPr>
            <p:cNvPr id="18443" name="AutoShape 5"/>
            <p:cNvSpPr>
              <a:spLocks noChangeArrowheads="1"/>
            </p:cNvSpPr>
            <p:nvPr/>
          </p:nvSpPr>
          <p:spPr bwMode="auto">
            <a:xfrm>
              <a:off x="1554" y="886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D4E0C3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4" name="AutoShape 6"/>
            <p:cNvSpPr>
              <a:spLocks noChangeArrowheads="1"/>
            </p:cNvSpPr>
            <p:nvPr/>
          </p:nvSpPr>
          <p:spPr bwMode="auto">
            <a:xfrm rot="10800000">
              <a:off x="1695" y="1251"/>
              <a:ext cx="3562" cy="279"/>
            </a:xfrm>
            <a:custGeom>
              <a:avLst/>
              <a:gdLst>
                <a:gd name="T0" fmla="*/ 3562 w 3562"/>
                <a:gd name="T1" fmla="*/ 140 h 279"/>
                <a:gd name="T2" fmla="*/ 1781 w 3562"/>
                <a:gd name="T3" fmla="*/ 279 h 279"/>
                <a:gd name="T4" fmla="*/ 0 w 3562"/>
                <a:gd name="T5" fmla="*/ 140 h 279"/>
                <a:gd name="T6" fmla="*/ 1781 w 3562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279"/>
                <a:gd name="T14" fmla="*/ 3562 w 3562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B85A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ПОДПИСАНИЕ ДОГОВОРОВ О СОТРУДНИЧЕСТВЕ</a:t>
              </a:r>
            </a:p>
          </p:txBody>
        </p:sp>
        <p:sp>
          <p:nvSpPr>
            <p:cNvPr id="18445" name="AutoShape 7"/>
            <p:cNvSpPr>
              <a:spLocks noChangeArrowheads="1"/>
            </p:cNvSpPr>
            <p:nvPr/>
          </p:nvSpPr>
          <p:spPr bwMode="auto">
            <a:xfrm>
              <a:off x="1554" y="1250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9DFC3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6" name="AutoShape 8"/>
            <p:cNvSpPr>
              <a:spLocks noChangeArrowheads="1"/>
            </p:cNvSpPr>
            <p:nvPr/>
          </p:nvSpPr>
          <p:spPr bwMode="auto">
            <a:xfrm rot="10800000">
              <a:off x="1695" y="1615"/>
              <a:ext cx="3562" cy="279"/>
            </a:xfrm>
            <a:custGeom>
              <a:avLst/>
              <a:gdLst>
                <a:gd name="T0" fmla="*/ 3562 w 3562"/>
                <a:gd name="T1" fmla="*/ 140 h 279"/>
                <a:gd name="T2" fmla="*/ 1781 w 3562"/>
                <a:gd name="T3" fmla="*/ 279 h 279"/>
                <a:gd name="T4" fmla="*/ 0 w 3562"/>
                <a:gd name="T5" fmla="*/ 140 h 279"/>
                <a:gd name="T6" fmla="*/ 1781 w 3562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279"/>
                <a:gd name="T14" fmla="*/ 3562 w 3562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B565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ОРГАНИЗАЦИЯ РОДИТЕЛЬСКИХ СОБРАНИЙ</a:t>
              </a:r>
            </a:p>
          </p:txBody>
        </p:sp>
        <p:sp>
          <p:nvSpPr>
            <p:cNvPr id="18447" name="AutoShape 9"/>
            <p:cNvSpPr>
              <a:spLocks noChangeArrowheads="1"/>
            </p:cNvSpPr>
            <p:nvPr/>
          </p:nvSpPr>
          <p:spPr bwMode="auto">
            <a:xfrm>
              <a:off x="1554" y="1613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3DEC8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8" name="AutoShape 10"/>
            <p:cNvSpPr>
              <a:spLocks noChangeArrowheads="1"/>
            </p:cNvSpPr>
            <p:nvPr/>
          </p:nvSpPr>
          <p:spPr bwMode="auto">
            <a:xfrm rot="10800000">
              <a:off x="1695" y="1978"/>
              <a:ext cx="2929" cy="279"/>
            </a:xfrm>
            <a:custGeom>
              <a:avLst/>
              <a:gdLst>
                <a:gd name="T0" fmla="*/ 2929 w 2929"/>
                <a:gd name="T1" fmla="*/ 140 h 279"/>
                <a:gd name="T2" fmla="*/ 1465 w 2929"/>
                <a:gd name="T3" fmla="*/ 279 h 279"/>
                <a:gd name="T4" fmla="*/ 0 w 2929"/>
                <a:gd name="T5" fmla="*/ 140 h 279"/>
                <a:gd name="T6" fmla="*/ 1465 w 292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929"/>
                <a:gd name="T13" fmla="*/ 0 h 279"/>
                <a:gd name="T14" fmla="*/ 2929 w 292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9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B287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ЭТАП ОБСЛЕДОВАНИЯ  СОСТОЯНИЯ ЗДОРОВЬЯ  И ЗДОРОВЬЕСБЕРЕГАЮЩЕЙ СРЕДЫ</a:t>
              </a:r>
            </a:p>
          </p:txBody>
        </p:sp>
        <p:sp>
          <p:nvSpPr>
            <p:cNvPr id="18449" name="AutoShape 11"/>
            <p:cNvSpPr>
              <a:spLocks noChangeArrowheads="1"/>
            </p:cNvSpPr>
            <p:nvPr/>
          </p:nvSpPr>
          <p:spPr bwMode="auto">
            <a:xfrm>
              <a:off x="1554" y="1977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4DDD1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0" name="AutoShape 12"/>
            <p:cNvSpPr>
              <a:spLocks noChangeArrowheads="1"/>
            </p:cNvSpPr>
            <p:nvPr/>
          </p:nvSpPr>
          <p:spPr bwMode="auto">
            <a:xfrm rot="10800000">
              <a:off x="1695" y="2342"/>
              <a:ext cx="3562" cy="279"/>
            </a:xfrm>
            <a:custGeom>
              <a:avLst/>
              <a:gdLst>
                <a:gd name="T0" fmla="*/ 3562 w 3562"/>
                <a:gd name="T1" fmla="*/ 140 h 279"/>
                <a:gd name="T2" fmla="*/ 1781 w 3562"/>
                <a:gd name="T3" fmla="*/ 279 h 279"/>
                <a:gd name="T4" fmla="*/ 0 w 3562"/>
                <a:gd name="T5" fmla="*/ 140 h 279"/>
                <a:gd name="T6" fmla="*/ 1781 w 3562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279"/>
                <a:gd name="T14" fmla="*/ 3562 w 3562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AFA6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АНАЛИЗ СОСТОЯНИЯ ЗДОРОВЬЯ И РАСПРОСТРАНЕННОСТИ ФАКТОРОВ РИСКА</a:t>
              </a:r>
            </a:p>
          </p:txBody>
        </p:sp>
        <p:sp>
          <p:nvSpPr>
            <p:cNvPr id="18451" name="AutoShape 13"/>
            <p:cNvSpPr>
              <a:spLocks noChangeArrowheads="1"/>
            </p:cNvSpPr>
            <p:nvPr/>
          </p:nvSpPr>
          <p:spPr bwMode="auto">
            <a:xfrm>
              <a:off x="1554" y="2341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4DBD9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2" name="AutoShape 14"/>
            <p:cNvSpPr>
              <a:spLocks noChangeArrowheads="1"/>
            </p:cNvSpPr>
            <p:nvPr/>
          </p:nvSpPr>
          <p:spPr bwMode="auto">
            <a:xfrm rot="10800000">
              <a:off x="1695" y="2706"/>
              <a:ext cx="3562" cy="279"/>
            </a:xfrm>
            <a:custGeom>
              <a:avLst/>
              <a:gdLst>
                <a:gd name="T0" fmla="*/ 3562 w 3562"/>
                <a:gd name="T1" fmla="*/ 140 h 279"/>
                <a:gd name="T2" fmla="*/ 1781 w 3562"/>
                <a:gd name="T3" fmla="*/ 279 h 279"/>
                <a:gd name="T4" fmla="*/ 0 w 3562"/>
                <a:gd name="T5" fmla="*/ 140 h 279"/>
                <a:gd name="T6" fmla="*/ 1781 w 3562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279"/>
                <a:gd name="T14" fmla="*/ 3562 w 3562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96AC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РАБОТА С РОДИТЕЛЯМИ</a:t>
              </a:r>
            </a:p>
          </p:txBody>
        </p:sp>
        <p:sp>
          <p:nvSpPr>
            <p:cNvPr id="18453" name="AutoShape 15"/>
            <p:cNvSpPr>
              <a:spLocks noChangeArrowheads="1"/>
            </p:cNvSpPr>
            <p:nvPr/>
          </p:nvSpPr>
          <p:spPr bwMode="auto">
            <a:xfrm>
              <a:off x="1554" y="2704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4D4DA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4" name="AutoShape 16"/>
            <p:cNvSpPr>
              <a:spLocks noChangeArrowheads="1"/>
            </p:cNvSpPr>
            <p:nvPr/>
          </p:nvSpPr>
          <p:spPr bwMode="auto">
            <a:xfrm rot="10800000">
              <a:off x="1695" y="3069"/>
              <a:ext cx="3562" cy="279"/>
            </a:xfrm>
            <a:custGeom>
              <a:avLst/>
              <a:gdLst>
                <a:gd name="T0" fmla="*/ 3562 w 3562"/>
                <a:gd name="T1" fmla="*/ 140 h 279"/>
                <a:gd name="T2" fmla="*/ 1781 w 3562"/>
                <a:gd name="T3" fmla="*/ 279 h 279"/>
                <a:gd name="T4" fmla="*/ 0 w 3562"/>
                <a:gd name="T5" fmla="*/ 140 h 279"/>
                <a:gd name="T6" fmla="*/ 1781 w 3562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279"/>
                <a:gd name="T14" fmla="*/ 3562 w 3562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DE5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УСТАНОВЛЕНИЕ КОНТАКТОВ С ПАРТНЕРАМИ ДЛЯ РЕАЛИЗАЦИИ ПРОЕКТОВ</a:t>
              </a:r>
            </a:p>
          </p:txBody>
        </p:sp>
        <p:sp>
          <p:nvSpPr>
            <p:cNvPr id="18455" name="AutoShape 17"/>
            <p:cNvSpPr>
              <a:spLocks noChangeArrowheads="1"/>
            </p:cNvSpPr>
            <p:nvPr/>
          </p:nvSpPr>
          <p:spPr bwMode="auto">
            <a:xfrm>
              <a:off x="1554" y="3068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5CCD9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6" name="AutoShape 18"/>
            <p:cNvSpPr>
              <a:spLocks noChangeArrowheads="1"/>
            </p:cNvSpPr>
            <p:nvPr/>
          </p:nvSpPr>
          <p:spPr bwMode="auto">
            <a:xfrm rot="10800000">
              <a:off x="1695" y="3433"/>
              <a:ext cx="3562" cy="279"/>
            </a:xfrm>
            <a:custGeom>
              <a:avLst/>
              <a:gdLst>
                <a:gd name="T0" fmla="*/ 3562 w 3562"/>
                <a:gd name="T1" fmla="*/ 140 h 279"/>
                <a:gd name="T2" fmla="*/ 1781 w 3562"/>
                <a:gd name="T3" fmla="*/ 279 h 279"/>
                <a:gd name="T4" fmla="*/ 0 w 3562"/>
                <a:gd name="T5" fmla="*/ 140 h 279"/>
                <a:gd name="T6" fmla="*/ 1781 w 3562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279"/>
                <a:gd name="T14" fmla="*/ 3562 w 3562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279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1DA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ОРГАНИЗАЦИЯ ЗДОРОВЬЕСЬЕРЕГАЮЩЕГО ПРОСТРАНСТВА В ШКОЛЕ</a:t>
              </a:r>
            </a:p>
          </p:txBody>
        </p:sp>
        <p:sp>
          <p:nvSpPr>
            <p:cNvPr id="18457" name="AutoShape 19"/>
            <p:cNvSpPr>
              <a:spLocks noChangeArrowheads="1"/>
            </p:cNvSpPr>
            <p:nvPr/>
          </p:nvSpPr>
          <p:spPr bwMode="auto">
            <a:xfrm>
              <a:off x="1554" y="3432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5C5D8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8" name="AutoShape 20"/>
            <p:cNvSpPr>
              <a:spLocks noChangeArrowheads="1"/>
            </p:cNvSpPr>
            <p:nvPr/>
          </p:nvSpPr>
          <p:spPr bwMode="auto">
            <a:xfrm rot="10800000">
              <a:off x="1211" y="3287"/>
              <a:ext cx="3562" cy="763"/>
            </a:xfrm>
            <a:custGeom>
              <a:avLst/>
              <a:gdLst>
                <a:gd name="T0" fmla="*/ 3562 w 3562"/>
                <a:gd name="T1" fmla="*/ 382 h 763"/>
                <a:gd name="T2" fmla="*/ 1781 w 3562"/>
                <a:gd name="T3" fmla="*/ 763 h 763"/>
                <a:gd name="T4" fmla="*/ 0 w 3562"/>
                <a:gd name="T5" fmla="*/ 382 h 763"/>
                <a:gd name="T6" fmla="*/ 1781 w 3562"/>
                <a:gd name="T7" fmla="*/ 0 h 76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3562"/>
                <a:gd name="T13" fmla="*/ 0 h 763"/>
                <a:gd name="T14" fmla="*/ 3562 w 3562"/>
                <a:gd name="T15" fmla="*/ 763 h 7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62" h="763">
                  <a:moveTo>
                    <a:pt x="0" y="0"/>
                  </a:moveTo>
                  <a:lnTo>
                    <a:pt x="1885" y="0"/>
                  </a:lnTo>
                  <a:lnTo>
                    <a:pt x="15715" y="618"/>
                  </a:lnTo>
                  <a:lnTo>
                    <a:pt x="1885" y="1235"/>
                  </a:lnTo>
                  <a:lnTo>
                    <a:pt x="0" y="1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2"/>
            </a:solidFill>
            <a:ln w="255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85320" rIns="196200" anchor="ctr"/>
            <a:lstStyle/>
            <a:p>
              <a:pPr algn="ctr" eaLnBrk="1" hangingPunct="1">
                <a:lnSpc>
                  <a:spcPct val="90000"/>
                </a:lnSpc>
                <a:spcBef>
                  <a:spcPts val="13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</a:tabLst>
              </a:pPr>
              <a:r>
                <a:rPr lang="ru-RU" sz="1400" b="1">
                  <a:solidFill>
                    <a:srgbClr val="000000"/>
                  </a:solidFill>
                  <a:latin typeface="Calibri" charset="0"/>
                </a:rPr>
                <a:t>ВНЕДРЕНИЕ ФОРМ РАБОТЫ ПО УКРЕПЛЕНИЮ ЗДОРОВЬЯ ДЕТЕЙ, УЧИТЕЛЕЙ И РОДИТЕЛЕЙ</a:t>
              </a:r>
            </a:p>
          </p:txBody>
        </p:sp>
        <p:sp>
          <p:nvSpPr>
            <p:cNvPr id="18459" name="AutoShape 21"/>
            <p:cNvSpPr>
              <a:spLocks noChangeArrowheads="1"/>
            </p:cNvSpPr>
            <p:nvPr/>
          </p:nvSpPr>
          <p:spPr bwMode="auto">
            <a:xfrm>
              <a:off x="1554" y="3795"/>
              <a:ext cx="279" cy="279"/>
            </a:xfrm>
            <a:custGeom>
              <a:avLst/>
              <a:gdLst>
                <a:gd name="T0" fmla="*/ 279 w 279"/>
                <a:gd name="T1" fmla="*/ 140 h 279"/>
                <a:gd name="T2" fmla="*/ 140 w 279"/>
                <a:gd name="T3" fmla="*/ 279 h 279"/>
                <a:gd name="T4" fmla="*/ 0 w 279"/>
                <a:gd name="T5" fmla="*/ 140 h 279"/>
                <a:gd name="T6" fmla="*/ 140 w 279"/>
                <a:gd name="T7" fmla="*/ 0 h 27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79"/>
                <a:gd name="T13" fmla="*/ 0 h 279"/>
                <a:gd name="T14" fmla="*/ 279 w 279"/>
                <a:gd name="T15" fmla="*/ 279 h 2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279">
                  <a:moveTo>
                    <a:pt x="0" y="618"/>
                  </a:moveTo>
                  <a:lnTo>
                    <a:pt x="618" y="618"/>
                  </a:lnTo>
                  <a:lnTo>
                    <a:pt x="180" y="90"/>
                  </a:lnTo>
                  <a:lnTo>
                    <a:pt x="618" y="618"/>
                  </a:lnTo>
                  <a:lnTo>
                    <a:pt x="270" y="90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CC5D7"/>
            </a:solidFill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843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1498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593975"/>
            <a:ext cx="1376363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8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481138"/>
            <a:ext cx="1376363" cy="996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9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960813"/>
            <a:ext cx="1411288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40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163" y="5180013"/>
            <a:ext cx="1449387" cy="108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4"/>
          <p:cNvSpPr>
            <a:spLocks noGrp="1"/>
          </p:cNvSpPr>
          <p:nvPr>
            <p:ph type="body" idx="1"/>
          </p:nvPr>
        </p:nvSpPr>
        <p:spPr>
          <a:xfrm>
            <a:off x="395288" y="2435225"/>
            <a:ext cx="2736850" cy="823913"/>
          </a:xfrm>
        </p:spPr>
        <p:txBody>
          <a:bodyPr/>
          <a:lstStyle/>
          <a:p>
            <a:pPr eaLnBrk="1" hangingPunct="1"/>
            <a:r>
              <a:rPr lang="ru-RU" sz="1600" b="0" smtClean="0"/>
              <a:t>Волонтеры медики ФГБОУ ВО Тверского ГМУ Минздрава России  </a:t>
            </a:r>
          </a:p>
        </p:txBody>
      </p:sp>
      <p:pic>
        <p:nvPicPr>
          <p:cNvPr id="2048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6613" y="3281363"/>
            <a:ext cx="2497137" cy="1644650"/>
          </a:xfrm>
        </p:spPr>
      </p:pic>
      <p:sp>
        <p:nvSpPr>
          <p:cNvPr id="20484" name="Текст 6"/>
          <p:cNvSpPr>
            <a:spLocks noGrp="1"/>
          </p:cNvSpPr>
          <p:nvPr>
            <p:ph type="body" sz="quarter" idx="3"/>
          </p:nvPr>
        </p:nvSpPr>
        <p:spPr>
          <a:xfrm>
            <a:off x="6443663" y="2854325"/>
            <a:ext cx="2495550" cy="873125"/>
          </a:xfrm>
        </p:spPr>
        <p:txBody>
          <a:bodyPr/>
          <a:lstStyle/>
          <a:p>
            <a:pPr algn="ctr" eaLnBrk="1" hangingPunct="1"/>
            <a:r>
              <a:rPr lang="ru-RU" sz="1800" b="0" smtClean="0"/>
              <a:t>Волонтеры-медики ГБПОУ «Тверской медицинский колледж»</a:t>
            </a:r>
          </a:p>
        </p:txBody>
      </p:sp>
      <p:sp>
        <p:nvSpPr>
          <p:cNvPr id="20485" name="Объект 7"/>
          <p:cNvSpPr>
            <a:spLocks noGrp="1"/>
          </p:cNvSpPr>
          <p:nvPr>
            <p:ph sz="quarter" idx="4"/>
          </p:nvPr>
        </p:nvSpPr>
        <p:spPr>
          <a:xfrm>
            <a:off x="3132138" y="2192338"/>
            <a:ext cx="5472112" cy="795337"/>
          </a:xfrm>
        </p:spPr>
        <p:txBody>
          <a:bodyPr/>
          <a:lstStyle/>
          <a:p>
            <a:pPr marL="0" indent="0" eaLnBrk="1" hangingPunct="1"/>
            <a:r>
              <a:rPr lang="ru-RU" smtClean="0"/>
              <a:t>Центр общественного здоровья и медицинской профилактики сотрудничает с движением волонтеры- медики.</a:t>
            </a:r>
          </a:p>
        </p:txBody>
      </p:sp>
      <p:pic>
        <p:nvPicPr>
          <p:cNvPr id="20486" name="Picture 4" descr="http://tvercmp.ru/images/novosti/071222_0/071222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50888"/>
            <a:ext cx="12223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 descr="https://sun6-20.userapi.com/impf/KIU91gR5KqJZWjYyEpjNX6dVwqCY_bUAsqDRjw/S-wbTec3Fas.jpg?size=1818x606&amp;quality=95&amp;crop=0,33,1100,366&amp;sign=1ade415fd405a11ecdea48f505163d2a&amp;type=cover_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280988"/>
            <a:ext cx="6164263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0263" y="5386388"/>
            <a:ext cx="1655762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8" descr="http://tvercmp.ru/images/novosti/061022/06102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6300" y="5051425"/>
            <a:ext cx="2252663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2" descr="http://tvercmp.ru/images/novosti/061022/061022_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6175" y="3003550"/>
            <a:ext cx="205581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4" descr="Студенты Тверского медицинского колледжа проводят «Беседы о важном» в детских больница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41988" y="3827463"/>
            <a:ext cx="241935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6" descr="Пациентов кардиологического диспансера обучили скандинавской ходьб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900" y="4948238"/>
            <a:ext cx="2163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31775"/>
            <a:ext cx="7366000" cy="1325563"/>
          </a:xfrm>
        </p:spPr>
        <p:txBody>
          <a:bodyPr/>
          <a:lstStyle/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Круглый стол «Трезвость – это  ценность и качество жизни»</a:t>
            </a:r>
          </a:p>
        </p:txBody>
      </p:sp>
      <p:sp>
        <p:nvSpPr>
          <p:cNvPr id="21507" name="Текст 2"/>
          <p:cNvSpPr>
            <a:spLocks noGrp="1"/>
          </p:cNvSpPr>
          <p:nvPr>
            <p:ph type="body" idx="1"/>
          </p:nvPr>
        </p:nvSpPr>
        <p:spPr>
          <a:xfrm>
            <a:off x="381000" y="3400425"/>
            <a:ext cx="3868738" cy="2808288"/>
          </a:xfrm>
        </p:spPr>
        <p:txBody>
          <a:bodyPr/>
          <a:lstStyle/>
          <a:p>
            <a:pPr algn="ctr" eaLnBrk="1" hangingPunct="1"/>
            <a:r>
              <a:rPr lang="ru-RU" sz="1600" b="0" smtClean="0"/>
              <a:t>В мероприятии приняли участие представители ГБУЗ «Тверской областной наркологический диспансер»,ГВС МЗТО по медицинской профилактике, руководитель ЦОЗМП, студенты тверских колледжей и Тверского медицинского университета, представители Тверской епархии и общественных организаций. Все вместе они попытались наметить направление для профилактики алкоголизма на территории региона.</a:t>
            </a:r>
          </a:p>
        </p:txBody>
      </p:sp>
      <p:sp>
        <p:nvSpPr>
          <p:cNvPr id="21508" name="Объект 5"/>
          <p:cNvSpPr>
            <a:spLocks noGrp="1"/>
          </p:cNvSpPr>
          <p:nvPr>
            <p:ph sz="quarter" idx="4"/>
          </p:nvPr>
        </p:nvSpPr>
        <p:spPr>
          <a:xfrm>
            <a:off x="4356100" y="1412875"/>
            <a:ext cx="4311650" cy="3671888"/>
          </a:xfrm>
        </p:spPr>
        <p:txBody>
          <a:bodyPr/>
          <a:lstStyle/>
          <a:p>
            <a:pPr marL="0" indent="0" algn="ctr" eaLnBrk="1" hangingPunct="1"/>
            <a:r>
              <a:rPr lang="ru-RU" sz="1600" smtClean="0"/>
              <a:t>Очень важно было мнение молодежи, так как именно в юном возрасте закладываются основные векторы поведения. Понятно, что очень многое зависит от семьи. Однако, как показывает практика, стоит дать молодым людям альтернативу потреблению алкоголя, и тогда они о нем даже не вспоминают. В этом состояло основное предложение тверских студентов, которые выступили на круглом столе. Необходимо занять молодежь настолько, чтобы у них просто не было времени и желания употреблять алкогольные напитки.</a:t>
            </a:r>
          </a:p>
          <a:p>
            <a:pPr marL="0" indent="0" algn="ctr" eaLnBrk="1" hangingPunct="1"/>
            <a:r>
              <a:rPr lang="ru-RU" sz="1600" smtClean="0"/>
              <a:t>Работа с молодежью – это правильный пусть в профилактике пагубного употребления алкоголя.</a:t>
            </a:r>
          </a:p>
          <a:p>
            <a:pPr marL="0" indent="0" algn="ctr" eaLnBrk="1" hangingPunct="1"/>
            <a:endParaRPr lang="ru-RU" smtClean="0"/>
          </a:p>
        </p:txBody>
      </p:sp>
      <p:pic>
        <p:nvPicPr>
          <p:cNvPr id="21509" name="Picture 2" descr="http://tvercmp.ru/images/novosti/100922/210922_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9413" y="1562100"/>
            <a:ext cx="3328987" cy="2249488"/>
          </a:xfrm>
        </p:spPr>
      </p:pic>
      <p:pic>
        <p:nvPicPr>
          <p:cNvPr id="21510" name="Picture 4" descr="«Трезвость – это ценность и качество жизни»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941888"/>
            <a:ext cx="2354263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260350"/>
            <a:ext cx="6537325" cy="950913"/>
          </a:xfrm>
        </p:spPr>
        <p:txBody>
          <a:bodyPr/>
          <a:lstStyle/>
          <a:p>
            <a:pPr eaLnBrk="1" hangingPunct="1"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Образовательный проект для школьников «Обсуждаем здоровье»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0638" y="1073150"/>
            <a:ext cx="7261225" cy="962025"/>
          </a:xfrm>
        </p:spPr>
        <p:txBody>
          <a:bodyPr/>
          <a:lstStyle/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Специалисты Центра общественного здоровья и медицинской профилактики совместно с Правительством Тверской области начали образовательный проект для школьников «Обсуждаем здоровье»</a:t>
            </a:r>
          </a:p>
        </p:txBody>
      </p:sp>
      <p:sp>
        <p:nvSpPr>
          <p:cNvPr id="22532" name="Объект 5"/>
          <p:cNvSpPr>
            <a:spLocks noGrp="1"/>
          </p:cNvSpPr>
          <p:nvPr>
            <p:ph sz="quarter" idx="4"/>
          </p:nvPr>
        </p:nvSpPr>
        <p:spPr>
          <a:xfrm>
            <a:off x="4211638" y="2708275"/>
            <a:ext cx="4305300" cy="2808288"/>
          </a:xfrm>
        </p:spPr>
        <p:txBody>
          <a:bodyPr/>
          <a:lstStyle/>
          <a:p>
            <a:pPr marL="0" indent="0" eaLnBrk="1" hangingPunct="1"/>
            <a:r>
              <a:rPr lang="ru-RU" sz="2000" smtClean="0"/>
              <a:t>В 3 школах прошли часовые встречи с учащимися 10 классов по формированию навыков здорового поведения.</a:t>
            </a:r>
          </a:p>
          <a:p>
            <a:pPr marL="0" indent="0" eaLnBrk="1" hangingPunct="1"/>
            <a:r>
              <a:rPr lang="ru-RU" sz="2000" smtClean="0"/>
              <a:t>Проект планируется развивать через создание лекторской группы из числа школьников и студентов колледжей, а также внедрению инновационных интерактивных форм работы.</a:t>
            </a:r>
          </a:p>
          <a:p>
            <a:pPr marL="0" indent="0" eaLnBrk="1" hangingPunct="1"/>
            <a:endParaRPr lang="ru-RU" smtClean="0"/>
          </a:p>
        </p:txBody>
      </p:sp>
      <p:pic>
        <p:nvPicPr>
          <p:cNvPr id="22533" name="Picture 2" descr="0505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3" y="2924175"/>
            <a:ext cx="31369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1422</Words>
  <Application>Microsoft Office PowerPoint</Application>
  <PresentationFormat>Экран (4:3)</PresentationFormat>
  <Paragraphs>233</Paragraphs>
  <Slides>37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Arial</vt:lpstr>
      <vt:lpstr>Microsoft YaHei</vt:lpstr>
      <vt:lpstr>Times New Roman</vt:lpstr>
      <vt:lpstr>Calibri</vt:lpstr>
      <vt:lpstr>Segoe UI</vt:lpstr>
      <vt:lpstr>Garamond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Слайд 1</vt:lpstr>
      <vt:lpstr>В 2018 году г. Тверь  в качестве пилотной площадки вошла в проект «Улучшение здоровья детей и подростков в российских школах, включая продвижение здорового питания и физической активности".  </vt:lpstr>
      <vt:lpstr>Учитывая социальную значимость проекта, возможность положительного влияния полученных результатов на демографические процессы региона, волонтеры-медики и ученые 18 кафедр ФГБОУ ВО Тверского ГМУ Минздрава России активно поддержали данное начинание и разработали инновационные методики здоровьесбережения, которые касаются не только школьников, но и их родителей  и учителей. Идеи студентов и сотрудников Университета были объединены в волонтерское движение  "Здоровое настоящее - счастливое будущее!» Торжественное открытие проекта состоялось в марте 2019 года.      </vt:lpstr>
      <vt:lpstr>ОСНОВНАЯ ИДЕЯ</vt:lpstr>
      <vt:lpstr>ПРОЕКТЫ ЗДОРОВЬЕСБЕРЕГАЮЩИХ ТЕХНОЛОГИЙ</vt:lpstr>
      <vt:lpstr>ЭТАПЫ ВНЕДРЕНИЯ ЗДОРОВЬЕСБЕРЕГАЮЩИХ ТЕХНОЛОГИЙ В ШКОЛАХ</vt:lpstr>
      <vt:lpstr>Слайд 7</vt:lpstr>
      <vt:lpstr>Круглый стол «Трезвость – это  ценность и качество жизни»</vt:lpstr>
      <vt:lpstr>Образовательный проект для школьников «Обсуждаем здоровье»</vt:lpstr>
      <vt:lpstr>ПРОЕКТ «МОБИЛЬНОЕ ЗДРАВООХРАНЕНИЕ»</vt:lpstr>
      <vt:lpstr>ПРОЕКТ «МОБИЛЬНОЕ ЗДРАВООХРАНЕНИЕ»</vt:lpstr>
      <vt:lpstr>ПРОЕКТ «МОБИЛЬНОЕ ЗДРАВООХРАНЕНИЕ»</vt:lpstr>
      <vt:lpstr>ПРОЕКТ «КРУГОСВЕТКА ПО ЗОЖ»</vt:lpstr>
      <vt:lpstr>Профилактическое консультирование жителей Тверской области</vt:lpstr>
      <vt:lpstr>ПРОЕКТ «УРОКИ ЗДОРОВОГО ПИТАНИЯ»</vt:lpstr>
      <vt:lpstr>ПРОЕКТ «ЗДОРОВЬЕ РОДИТЕЛЕЙ: НАУЧИ ВЗРОСЛЫХ!»</vt:lpstr>
      <vt:lpstr>ПРОЕКТ «ЗДОРОВЬЕ РОДИТЕЛЕЙ: НАУЧИ ВЗРОСЛЫХ!»</vt:lpstr>
      <vt:lpstr>ПРОЕКТ «Я ИЗМЕРЯЮ ТВОЕ ДАВЛЕНИЕ»</vt:lpstr>
      <vt:lpstr>ПРОЕКТ «СЕРДЦЕ УЧИТЕЛЯ»</vt:lpstr>
      <vt:lpstr>Сайт: https://онлайнздоровье.рф</vt:lpstr>
      <vt:lpstr>ПРОЕКТ «СЕРДЦЕ УЧИТЕЛЯ»</vt:lpstr>
      <vt:lpstr>ПРОЕКТ «МОЯ БЕЗОПАСНОСТЬ»</vt:lpstr>
      <vt:lpstr>Слайд 23</vt:lpstr>
      <vt:lpstr>ПРОЕКТ «НРАВСТВЕННОСТЬ КАК ОСНОВА ЗДОРОВЬЯ»</vt:lpstr>
      <vt:lpstr>ПРОЕКТ «НРАВСТВЕННОСТЬ КАК ОСНОВА ЗДОРОВЬЯ»</vt:lpstr>
      <vt:lpstr>ПРОЕКТ «ВМЕСТЕ ПРОТИВ – COVID-19!»</vt:lpstr>
      <vt:lpstr>ПРОЕКТ</vt:lpstr>
      <vt:lpstr>ПРОЕКТ</vt:lpstr>
      <vt:lpstr>ПРОЕКТ</vt:lpstr>
      <vt:lpstr>ПРОЕКТ</vt:lpstr>
      <vt:lpstr>ДИСТАНЦИОННЫЕ ОБРАЗОВАТЕЛЬНЫЕ  ПРОЕКТЫ</vt:lpstr>
      <vt:lpstr>23.11.2020 СТАРТ ПРОЕКТА В ДЕТСКИХ САДАХ «НЕДЕЛИ ЗДОРОВЬЯ»</vt:lpstr>
      <vt:lpstr>СТАРТ ПРОЕКТА В ДЕТСКИХ САДАХ</vt:lpstr>
      <vt:lpstr>Проект "Формула здорового ребенка"</vt:lpstr>
      <vt:lpstr>Слайд 35</vt:lpstr>
      <vt:lpstr>ПРОЕКТ «УРОКИ ЗДОРОВОГО ПИТАНИЯ»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modified xsi:type="dcterms:W3CDTF">2023-03-30T06:48:31Z</dcterms:modified>
</cp:coreProperties>
</file>