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26"/>
  </p:notesMasterIdLst>
  <p:sldIdLst>
    <p:sldId id="500" r:id="rId2"/>
    <p:sldId id="511" r:id="rId3"/>
    <p:sldId id="259" r:id="rId4"/>
    <p:sldId id="512" r:id="rId5"/>
    <p:sldId id="514" r:id="rId6"/>
    <p:sldId id="260" r:id="rId7"/>
    <p:sldId id="515" r:id="rId8"/>
    <p:sldId id="516" r:id="rId9"/>
    <p:sldId id="517" r:id="rId10"/>
    <p:sldId id="269" r:id="rId11"/>
    <p:sldId id="270" r:id="rId12"/>
    <p:sldId id="513" r:id="rId13"/>
    <p:sldId id="483" r:id="rId14"/>
    <p:sldId id="482" r:id="rId15"/>
    <p:sldId id="463" r:id="rId16"/>
    <p:sldId id="519" r:id="rId17"/>
    <p:sldId id="307" r:id="rId18"/>
    <p:sldId id="312" r:id="rId19"/>
    <p:sldId id="263" r:id="rId20"/>
    <p:sldId id="318" r:id="rId21"/>
    <p:sldId id="329" r:id="rId22"/>
    <p:sldId id="331" r:id="rId23"/>
    <p:sldId id="471" r:id="rId24"/>
    <p:sldId id="321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DDAF06A-8763-4F02-BF19-336B39844023}">
          <p14:sldIdLst>
            <p14:sldId id="500"/>
            <p14:sldId id="511"/>
            <p14:sldId id="259"/>
            <p14:sldId id="512"/>
            <p14:sldId id="514"/>
            <p14:sldId id="260"/>
            <p14:sldId id="515"/>
            <p14:sldId id="516"/>
            <p14:sldId id="517"/>
            <p14:sldId id="269"/>
            <p14:sldId id="270"/>
            <p14:sldId id="513"/>
            <p14:sldId id="483"/>
            <p14:sldId id="482"/>
            <p14:sldId id="463"/>
            <p14:sldId id="519"/>
            <p14:sldId id="307"/>
            <p14:sldId id="312"/>
            <p14:sldId id="263"/>
            <p14:sldId id="318"/>
            <p14:sldId id="329"/>
            <p14:sldId id="331"/>
            <p14:sldId id="471"/>
            <p14:sldId id="321"/>
          </p14:sldIdLst>
        </p14:section>
        <p14:section name="Раздел без заголовка" id="{183230AC-FDE6-472B-BD44-8EABDFB8B0B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975" autoAdjust="0"/>
  </p:normalViewPr>
  <p:slideViewPr>
    <p:cSldViewPr>
      <p:cViewPr varScale="1">
        <p:scale>
          <a:sx n="82" d="100"/>
          <a:sy n="82" d="100"/>
        </p:scale>
        <p:origin x="147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1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explosion val="14"/>
            <c:spPr>
              <a:gradFill rotWithShape="1">
                <a:gsLst>
                  <a:gs pos="0">
                    <a:schemeClr val="accent1">
                      <a:tint val="65000"/>
                      <a:lumMod val="110000"/>
                    </a:schemeClr>
                  </a:gs>
                  <a:gs pos="88000">
                    <a:schemeClr val="accent1">
                      <a:tint val="90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FE85-4EBB-9FA7-AA7FA6A4E49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65000"/>
                      <a:lumMod val="110000"/>
                    </a:schemeClr>
                  </a:gs>
                  <a:gs pos="88000">
                    <a:schemeClr val="accent2">
                      <a:tint val="90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FE85-4EBB-9FA7-AA7FA6A4E493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65000"/>
                      <a:lumMod val="110000"/>
                    </a:schemeClr>
                  </a:gs>
                  <a:gs pos="88000">
                    <a:schemeClr val="accent3">
                      <a:tint val="90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FE85-4EBB-9FA7-AA7FA6A4E493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65000"/>
                      <a:lumMod val="110000"/>
                    </a:schemeClr>
                  </a:gs>
                  <a:gs pos="88000">
                    <a:schemeClr val="accent4">
                      <a:tint val="90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FE85-4EBB-9FA7-AA7FA6A4E493}"/>
              </c:ext>
            </c:extLst>
          </c:dPt>
          <c:cat>
            <c:strRef>
              <c:f>Лист1!$A$2:$A$5</c:f>
              <c:strCache>
                <c:ptCount val="4"/>
                <c:pt idx="0">
                  <c:v>Не знают о своем заболевании</c:v>
                </c:pt>
                <c:pt idx="1">
                  <c:v>Знают, но не лечатся</c:v>
                </c:pt>
                <c:pt idx="2">
                  <c:v>Знают, принимают неэффективное лечение</c:v>
                </c:pt>
                <c:pt idx="3">
                  <c:v>Знают, принимают эффективное лечение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50</c:v>
                </c:pt>
                <c:pt idx="1">
                  <c:v>25</c:v>
                </c:pt>
                <c:pt idx="2">
                  <c:v>12.5</c:v>
                </c:pt>
                <c:pt idx="3">
                  <c:v>12.5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E85-4EBB-9FA7-AA7FA6A4E4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7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8EECD2-CD7B-4E61-A794-CC3932CF8ADA}" type="doc">
      <dgm:prSet loTypeId="urn:microsoft.com/office/officeart/2005/8/layout/vList3#1" loCatId="pictur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1294407-0AA8-4B56-8155-9C76CF6C9A54}">
      <dgm:prSet phldrT="[Текст]"/>
      <dgm:spPr/>
      <dgm:t>
        <a:bodyPr/>
        <a:lstStyle/>
        <a:p>
          <a:r>
            <a:rPr lang="ru-RU" b="0" i="0" dirty="0"/>
            <a:t>Администрация города Твери</a:t>
          </a:r>
          <a:endParaRPr lang="ru-RU" dirty="0">
            <a:solidFill>
              <a:schemeClr val="tx1"/>
            </a:solidFill>
          </a:endParaRPr>
        </a:p>
      </dgm:t>
    </dgm:pt>
    <dgm:pt modelId="{038BE8A6-6B89-4794-AD3D-DD093156EE66}" type="parTrans" cxnId="{9C59CE10-0BC9-49F4-AAC1-3FFE848F0259}">
      <dgm:prSet/>
      <dgm:spPr/>
      <dgm:t>
        <a:bodyPr/>
        <a:lstStyle/>
        <a:p>
          <a:endParaRPr lang="ru-RU"/>
        </a:p>
      </dgm:t>
    </dgm:pt>
    <dgm:pt modelId="{68A5E759-9B0F-4AA5-BDB9-C3E5DAAB1B58}" type="sibTrans" cxnId="{9C59CE10-0BC9-49F4-AAC1-3FFE848F0259}">
      <dgm:prSet/>
      <dgm:spPr/>
      <dgm:t>
        <a:bodyPr/>
        <a:lstStyle/>
        <a:p>
          <a:endParaRPr lang="ru-RU"/>
        </a:p>
      </dgm:t>
    </dgm:pt>
    <dgm:pt modelId="{2B5EEBEC-261B-4D32-AEC6-9F37A3FEF895}">
      <dgm:prSet phldrT="[Текст]"/>
      <dgm:spPr/>
      <dgm:t>
        <a:bodyPr/>
        <a:lstStyle/>
        <a:p>
          <a:r>
            <a:rPr lang="ru-RU" b="0" i="0" dirty="0"/>
            <a:t>МОУ СОШ № 46</a:t>
          </a:r>
          <a:endParaRPr lang="ru-RU" dirty="0">
            <a:solidFill>
              <a:schemeClr val="tx1"/>
            </a:solidFill>
          </a:endParaRPr>
        </a:p>
      </dgm:t>
    </dgm:pt>
    <dgm:pt modelId="{48BC57B6-49BB-4EB2-A7D2-C83A2456507F}" type="parTrans" cxnId="{7B407F18-323C-44B4-8571-EFA4A5D37F43}">
      <dgm:prSet/>
      <dgm:spPr/>
      <dgm:t>
        <a:bodyPr/>
        <a:lstStyle/>
        <a:p>
          <a:endParaRPr lang="ru-RU"/>
        </a:p>
      </dgm:t>
    </dgm:pt>
    <dgm:pt modelId="{70E86CD0-E314-426A-857F-8F166043708C}" type="sibTrans" cxnId="{7B407F18-323C-44B4-8571-EFA4A5D37F43}">
      <dgm:prSet/>
      <dgm:spPr/>
      <dgm:t>
        <a:bodyPr/>
        <a:lstStyle/>
        <a:p>
          <a:endParaRPr lang="ru-RU"/>
        </a:p>
      </dgm:t>
    </dgm:pt>
    <dgm:pt modelId="{A3B524E1-75EA-4DC3-A0DB-723F8C4504DE}">
      <dgm:prSet phldrT="[Текст]"/>
      <dgm:spPr/>
      <dgm:t>
        <a:bodyPr/>
        <a:lstStyle/>
        <a:p>
          <a:r>
            <a:rPr lang="ru-RU" b="0" i="0" dirty="0"/>
            <a:t>ФГБОУ ВО Тверской медицинский университет Минздрава России</a:t>
          </a:r>
          <a:endParaRPr lang="ru-RU" dirty="0">
            <a:solidFill>
              <a:schemeClr val="tx1"/>
            </a:solidFill>
          </a:endParaRPr>
        </a:p>
      </dgm:t>
    </dgm:pt>
    <dgm:pt modelId="{14E2A3FB-E452-4155-AF34-56E763F55603}" type="parTrans" cxnId="{BA89B7EC-ACD5-41E0-8820-102390BE57D8}">
      <dgm:prSet/>
      <dgm:spPr/>
      <dgm:t>
        <a:bodyPr/>
        <a:lstStyle/>
        <a:p>
          <a:endParaRPr lang="ru-RU"/>
        </a:p>
      </dgm:t>
    </dgm:pt>
    <dgm:pt modelId="{0247A9EE-B46B-4F23-98CC-7BD0D3591CEF}" type="sibTrans" cxnId="{BA89B7EC-ACD5-41E0-8820-102390BE57D8}">
      <dgm:prSet/>
      <dgm:spPr/>
      <dgm:t>
        <a:bodyPr/>
        <a:lstStyle/>
        <a:p>
          <a:endParaRPr lang="ru-RU"/>
        </a:p>
      </dgm:t>
    </dgm:pt>
    <dgm:pt modelId="{33D0C631-BF07-4985-8788-AEF5A18F65E4}">
      <dgm:prSet phldrT="[Текст]"/>
      <dgm:spPr/>
      <dgm:t>
        <a:bodyPr/>
        <a:lstStyle/>
        <a:p>
          <a:r>
            <a:rPr lang="ru-RU" b="0" i="0" dirty="0"/>
            <a:t>Центр медицинской профилактики Тверской области</a:t>
          </a:r>
          <a:endParaRPr lang="ru-RU" dirty="0">
            <a:solidFill>
              <a:schemeClr val="tx1"/>
            </a:solidFill>
          </a:endParaRPr>
        </a:p>
      </dgm:t>
    </dgm:pt>
    <dgm:pt modelId="{DD6A81F8-6F92-4E48-97CA-1D254248947B}" type="parTrans" cxnId="{3BD4DA94-7EEC-43D9-A0F8-E3484C63810F}">
      <dgm:prSet/>
      <dgm:spPr/>
      <dgm:t>
        <a:bodyPr/>
        <a:lstStyle/>
        <a:p>
          <a:endParaRPr lang="ru-RU"/>
        </a:p>
      </dgm:t>
    </dgm:pt>
    <dgm:pt modelId="{663C0BD7-84CF-4831-A573-16E9819B9E9D}" type="sibTrans" cxnId="{3BD4DA94-7EEC-43D9-A0F8-E3484C63810F}">
      <dgm:prSet/>
      <dgm:spPr/>
      <dgm:t>
        <a:bodyPr/>
        <a:lstStyle/>
        <a:p>
          <a:endParaRPr lang="ru-RU"/>
        </a:p>
      </dgm:t>
    </dgm:pt>
    <dgm:pt modelId="{346546D5-9919-413E-91BA-A536B3231CA9}">
      <dgm:prSet phldrT="[Текст]"/>
      <dgm:spPr/>
      <dgm:t>
        <a:bodyPr/>
        <a:lstStyle/>
        <a:p>
          <a:r>
            <a:rPr lang="ru-RU" b="0" i="0" dirty="0"/>
            <a:t>Специалисты многопрофильного медицинского центра «Маяк» ООО ДНК-Вита.</a:t>
          </a:r>
          <a:endParaRPr lang="ru-RU" dirty="0">
            <a:solidFill>
              <a:schemeClr val="tx1"/>
            </a:solidFill>
          </a:endParaRPr>
        </a:p>
      </dgm:t>
    </dgm:pt>
    <dgm:pt modelId="{A6DD450E-168A-4B9B-8EE2-D1DEA6BB0B5A}" type="parTrans" cxnId="{F3D0603E-350E-429C-8D51-D414F42E545B}">
      <dgm:prSet/>
      <dgm:spPr/>
      <dgm:t>
        <a:bodyPr/>
        <a:lstStyle/>
        <a:p>
          <a:endParaRPr lang="ru-RU"/>
        </a:p>
      </dgm:t>
    </dgm:pt>
    <dgm:pt modelId="{7BB6DC74-46C9-4FF9-8B9E-8A7C4C748B4F}" type="sibTrans" cxnId="{F3D0603E-350E-429C-8D51-D414F42E545B}">
      <dgm:prSet/>
      <dgm:spPr/>
      <dgm:t>
        <a:bodyPr/>
        <a:lstStyle/>
        <a:p>
          <a:endParaRPr lang="ru-RU"/>
        </a:p>
      </dgm:t>
    </dgm:pt>
    <dgm:pt modelId="{36670284-5067-424B-ABFF-4CEA16BA8937}" type="pres">
      <dgm:prSet presAssocID="{988EECD2-CD7B-4E61-A794-CC3932CF8ADA}" presName="linearFlow" presStyleCnt="0">
        <dgm:presLayoutVars>
          <dgm:dir/>
          <dgm:resizeHandles val="exact"/>
        </dgm:presLayoutVars>
      </dgm:prSet>
      <dgm:spPr/>
    </dgm:pt>
    <dgm:pt modelId="{79255791-1261-4650-B7E1-6449C6A04E59}" type="pres">
      <dgm:prSet presAssocID="{F1294407-0AA8-4B56-8155-9C76CF6C9A54}" presName="composite" presStyleCnt="0"/>
      <dgm:spPr/>
    </dgm:pt>
    <dgm:pt modelId="{05188878-A9F8-40E1-853F-43383A67F604}" type="pres">
      <dgm:prSet presAssocID="{F1294407-0AA8-4B56-8155-9C76CF6C9A54}" presName="imgShp" presStyleLbl="fgImgPlace1" presStyleIdx="0" presStyleCnt="5" custFlipVert="1" custFlipHor="1" custScaleX="17322" custScaleY="5592" custLinFactX="-44692" custLinFactNeighborX="-100000" custLinFactNeighborY="9306"/>
      <dgm:spPr>
        <a:prstGeom prst="rightArrow">
          <a:avLst/>
        </a:prstGeom>
        <a:noFill/>
      </dgm:spPr>
    </dgm:pt>
    <dgm:pt modelId="{2623B1EE-1900-4473-ACC2-2AD88CB472A0}" type="pres">
      <dgm:prSet presAssocID="{F1294407-0AA8-4B56-8155-9C76CF6C9A54}" presName="txShp" presStyleLbl="node1" presStyleIdx="0" presStyleCnt="5" custScaleX="113432" custLinFactNeighborX="-5611" custLinFactNeighborY="8499">
        <dgm:presLayoutVars>
          <dgm:bulletEnabled val="1"/>
        </dgm:presLayoutVars>
      </dgm:prSet>
      <dgm:spPr/>
    </dgm:pt>
    <dgm:pt modelId="{2E0F082F-A578-415E-AB21-940AA982C5E1}" type="pres">
      <dgm:prSet presAssocID="{68A5E759-9B0F-4AA5-BDB9-C3E5DAAB1B58}" presName="spacing" presStyleCnt="0"/>
      <dgm:spPr/>
    </dgm:pt>
    <dgm:pt modelId="{6A1E9734-E13A-446E-B032-AABB23D32269}" type="pres">
      <dgm:prSet presAssocID="{A3B524E1-75EA-4DC3-A0DB-723F8C4504DE}" presName="composite" presStyleCnt="0"/>
      <dgm:spPr/>
    </dgm:pt>
    <dgm:pt modelId="{E0A0F964-616F-4811-859A-6DE397A30D14}" type="pres">
      <dgm:prSet presAssocID="{A3B524E1-75EA-4DC3-A0DB-723F8C4504DE}" presName="imgShp" presStyleLbl="fgImgPlace1" presStyleIdx="1" presStyleCnt="5" custFlipHor="0" custScaleX="34783" custScaleY="40872" custLinFactX="-62677" custLinFactNeighborX="-100000" custLinFactNeighborY="-9996"/>
      <dgm:spPr>
        <a:prstGeom prst="rightArrow">
          <a:avLst/>
        </a:prstGeom>
        <a:noFill/>
      </dgm:spPr>
    </dgm:pt>
    <dgm:pt modelId="{AA7B775C-7D2F-416B-9649-2C77BE2F868D}" type="pres">
      <dgm:prSet presAssocID="{A3B524E1-75EA-4DC3-A0DB-723F8C4504DE}" presName="txShp" presStyleLbl="node1" presStyleIdx="1" presStyleCnt="5" custScaleX="113483" custLinFactNeighborX="-5611" custLinFactNeighborY="-6855">
        <dgm:presLayoutVars>
          <dgm:bulletEnabled val="1"/>
        </dgm:presLayoutVars>
      </dgm:prSet>
      <dgm:spPr/>
    </dgm:pt>
    <dgm:pt modelId="{6138C758-890C-44C5-A218-D924A500091D}" type="pres">
      <dgm:prSet presAssocID="{0247A9EE-B46B-4F23-98CC-7BD0D3591CEF}" presName="spacing" presStyleCnt="0"/>
      <dgm:spPr/>
    </dgm:pt>
    <dgm:pt modelId="{7902188C-9DE1-4504-A523-1C78D90FA39C}" type="pres">
      <dgm:prSet presAssocID="{33D0C631-BF07-4985-8788-AEF5A18F65E4}" presName="composite" presStyleCnt="0"/>
      <dgm:spPr/>
    </dgm:pt>
    <dgm:pt modelId="{C11A0BFB-6796-48C7-9116-7CEBBFEADE1B}" type="pres">
      <dgm:prSet presAssocID="{33D0C631-BF07-4985-8788-AEF5A18F65E4}" presName="imgShp" presStyleLbl="fgImgPlace1" presStyleIdx="2" presStyleCnt="5" custScaleX="17968" custScaleY="5689" custLinFactX="-75576" custLinFactNeighborX="-100000" custLinFactNeighborY="-7712"/>
      <dgm:spPr>
        <a:prstGeom prst="rightArrow">
          <a:avLst/>
        </a:prstGeom>
        <a:noFill/>
      </dgm:spPr>
    </dgm:pt>
    <dgm:pt modelId="{D9DF4A8C-C44D-47D2-B90F-A38860F6221C}" type="pres">
      <dgm:prSet presAssocID="{33D0C631-BF07-4985-8788-AEF5A18F65E4}" presName="txShp" presStyleLbl="node1" presStyleIdx="2" presStyleCnt="5" custScaleX="113467" custLinFactNeighborX="-5827" custLinFactNeighborY="-22190">
        <dgm:presLayoutVars>
          <dgm:bulletEnabled val="1"/>
        </dgm:presLayoutVars>
      </dgm:prSet>
      <dgm:spPr/>
    </dgm:pt>
    <dgm:pt modelId="{277A6252-C2E8-49B7-95C3-E3C8BBE993C7}" type="pres">
      <dgm:prSet presAssocID="{663C0BD7-84CF-4831-A573-16E9819B9E9D}" presName="spacing" presStyleCnt="0"/>
      <dgm:spPr/>
    </dgm:pt>
    <dgm:pt modelId="{35DA58D0-C087-4620-AC33-02281E9EA352}" type="pres">
      <dgm:prSet presAssocID="{2B5EEBEC-261B-4D32-AEC6-9F37A3FEF895}" presName="composite" presStyleCnt="0"/>
      <dgm:spPr/>
    </dgm:pt>
    <dgm:pt modelId="{60557EA4-E9E0-4AE4-A7BA-EE8D736F6F20}" type="pres">
      <dgm:prSet presAssocID="{2B5EEBEC-261B-4D32-AEC6-9F37A3FEF895}" presName="imgShp" presStyleLbl="fgImgPlace1" presStyleIdx="3" presStyleCnt="5" custFlipHor="1" custScaleX="52226" custScaleY="23350" custLinFactX="-75819" custLinFactNeighborX="-100000" custLinFactNeighborY="-14235"/>
      <dgm:spPr>
        <a:prstGeom prst="rightArrow">
          <a:avLst/>
        </a:prstGeom>
        <a:noFill/>
      </dgm:spPr>
    </dgm:pt>
    <dgm:pt modelId="{59E083E7-BDE9-42D0-8FC9-22BE4A554F46}" type="pres">
      <dgm:prSet presAssocID="{2B5EEBEC-261B-4D32-AEC6-9F37A3FEF895}" presName="txShp" presStyleLbl="node1" presStyleIdx="3" presStyleCnt="5" custScaleX="114466" custLinFactNeighborX="-6476" custLinFactNeighborY="-37573">
        <dgm:presLayoutVars>
          <dgm:bulletEnabled val="1"/>
        </dgm:presLayoutVars>
      </dgm:prSet>
      <dgm:spPr/>
    </dgm:pt>
    <dgm:pt modelId="{90202207-A158-4C3C-9454-5491A78800E8}" type="pres">
      <dgm:prSet presAssocID="{70E86CD0-E314-426A-857F-8F166043708C}" presName="spacing" presStyleCnt="0"/>
      <dgm:spPr/>
    </dgm:pt>
    <dgm:pt modelId="{D474FD97-C462-431E-84A2-193FF60FA1D3}" type="pres">
      <dgm:prSet presAssocID="{346546D5-9919-413E-91BA-A536B3231CA9}" presName="composite" presStyleCnt="0"/>
      <dgm:spPr/>
    </dgm:pt>
    <dgm:pt modelId="{D4B94CC4-A98B-4932-89A9-2EBB0247BB99}" type="pres">
      <dgm:prSet presAssocID="{346546D5-9919-413E-91BA-A536B3231CA9}" presName="imgShp" presStyleLbl="fgImgPlace1" presStyleIdx="4" presStyleCnt="5" custScaleX="46429" custScaleY="58646" custLinFactX="-94884" custLinFactNeighborX="-100000" custLinFactNeighborY="-38363"/>
      <dgm:spPr>
        <a:prstGeom prst="rightArrow">
          <a:avLst/>
        </a:prstGeom>
        <a:noFill/>
      </dgm:spPr>
    </dgm:pt>
    <dgm:pt modelId="{DDA0A197-66E3-4B0C-8B30-25C9764C1001}" type="pres">
      <dgm:prSet presAssocID="{346546D5-9919-413E-91BA-A536B3231CA9}" presName="txShp" presStyleLbl="node1" presStyleIdx="4" presStyleCnt="5" custScaleX="113933" custLinFactNeighborX="-5885" custLinFactNeighborY="-52957">
        <dgm:presLayoutVars>
          <dgm:bulletEnabled val="1"/>
        </dgm:presLayoutVars>
      </dgm:prSet>
      <dgm:spPr/>
    </dgm:pt>
  </dgm:ptLst>
  <dgm:cxnLst>
    <dgm:cxn modelId="{91A1CE00-5DE4-46C2-B26F-F2FE5F875580}" type="presOf" srcId="{A3B524E1-75EA-4DC3-A0DB-723F8C4504DE}" destId="{AA7B775C-7D2F-416B-9649-2C77BE2F868D}" srcOrd="0" destOrd="0" presId="urn:microsoft.com/office/officeart/2005/8/layout/vList3#1"/>
    <dgm:cxn modelId="{9C59CE10-0BC9-49F4-AAC1-3FFE848F0259}" srcId="{988EECD2-CD7B-4E61-A794-CC3932CF8ADA}" destId="{F1294407-0AA8-4B56-8155-9C76CF6C9A54}" srcOrd="0" destOrd="0" parTransId="{038BE8A6-6B89-4794-AD3D-DD093156EE66}" sibTransId="{68A5E759-9B0F-4AA5-BDB9-C3E5DAAB1B58}"/>
    <dgm:cxn modelId="{7B407F18-323C-44B4-8571-EFA4A5D37F43}" srcId="{988EECD2-CD7B-4E61-A794-CC3932CF8ADA}" destId="{2B5EEBEC-261B-4D32-AEC6-9F37A3FEF895}" srcOrd="3" destOrd="0" parTransId="{48BC57B6-49BB-4EB2-A7D2-C83A2456507F}" sibTransId="{70E86CD0-E314-426A-857F-8F166043708C}"/>
    <dgm:cxn modelId="{9313F318-9EEE-42BA-9EB7-ADC3ADEABDC0}" type="presOf" srcId="{2B5EEBEC-261B-4D32-AEC6-9F37A3FEF895}" destId="{59E083E7-BDE9-42D0-8FC9-22BE4A554F46}" srcOrd="0" destOrd="0" presId="urn:microsoft.com/office/officeart/2005/8/layout/vList3#1"/>
    <dgm:cxn modelId="{F3D0603E-350E-429C-8D51-D414F42E545B}" srcId="{988EECD2-CD7B-4E61-A794-CC3932CF8ADA}" destId="{346546D5-9919-413E-91BA-A536B3231CA9}" srcOrd="4" destOrd="0" parTransId="{A6DD450E-168A-4B9B-8EE2-D1DEA6BB0B5A}" sibTransId="{7BB6DC74-46C9-4FF9-8B9E-8A7C4C748B4F}"/>
    <dgm:cxn modelId="{4DDDE983-F344-4492-8F2F-D4EFBCFE14E8}" type="presOf" srcId="{F1294407-0AA8-4B56-8155-9C76CF6C9A54}" destId="{2623B1EE-1900-4473-ACC2-2AD88CB472A0}" srcOrd="0" destOrd="0" presId="urn:microsoft.com/office/officeart/2005/8/layout/vList3#1"/>
    <dgm:cxn modelId="{3BD4DA94-7EEC-43D9-A0F8-E3484C63810F}" srcId="{988EECD2-CD7B-4E61-A794-CC3932CF8ADA}" destId="{33D0C631-BF07-4985-8788-AEF5A18F65E4}" srcOrd="2" destOrd="0" parTransId="{DD6A81F8-6F92-4E48-97CA-1D254248947B}" sibTransId="{663C0BD7-84CF-4831-A573-16E9819B9E9D}"/>
    <dgm:cxn modelId="{7459AE97-CA06-4E88-B790-DFE8E7532147}" type="presOf" srcId="{33D0C631-BF07-4985-8788-AEF5A18F65E4}" destId="{D9DF4A8C-C44D-47D2-B90F-A38860F6221C}" srcOrd="0" destOrd="0" presId="urn:microsoft.com/office/officeart/2005/8/layout/vList3#1"/>
    <dgm:cxn modelId="{68D746C0-5FD1-4D48-8998-72D5BBA19473}" type="presOf" srcId="{346546D5-9919-413E-91BA-A536B3231CA9}" destId="{DDA0A197-66E3-4B0C-8B30-25C9764C1001}" srcOrd="0" destOrd="0" presId="urn:microsoft.com/office/officeart/2005/8/layout/vList3#1"/>
    <dgm:cxn modelId="{7065A9DB-5DB9-4891-910A-7C85FA3A9DB9}" type="presOf" srcId="{988EECD2-CD7B-4E61-A794-CC3932CF8ADA}" destId="{36670284-5067-424B-ABFF-4CEA16BA8937}" srcOrd="0" destOrd="0" presId="urn:microsoft.com/office/officeart/2005/8/layout/vList3#1"/>
    <dgm:cxn modelId="{BA89B7EC-ACD5-41E0-8820-102390BE57D8}" srcId="{988EECD2-CD7B-4E61-A794-CC3932CF8ADA}" destId="{A3B524E1-75EA-4DC3-A0DB-723F8C4504DE}" srcOrd="1" destOrd="0" parTransId="{14E2A3FB-E452-4155-AF34-56E763F55603}" sibTransId="{0247A9EE-B46B-4F23-98CC-7BD0D3591CEF}"/>
    <dgm:cxn modelId="{F2A131F5-30BA-417F-ABE9-B31415C40425}" type="presParOf" srcId="{36670284-5067-424B-ABFF-4CEA16BA8937}" destId="{79255791-1261-4650-B7E1-6449C6A04E59}" srcOrd="0" destOrd="0" presId="urn:microsoft.com/office/officeart/2005/8/layout/vList3#1"/>
    <dgm:cxn modelId="{22879C2C-F765-4579-B57F-D5E9A8608BD0}" type="presParOf" srcId="{79255791-1261-4650-B7E1-6449C6A04E59}" destId="{05188878-A9F8-40E1-853F-43383A67F604}" srcOrd="0" destOrd="0" presId="urn:microsoft.com/office/officeart/2005/8/layout/vList3#1"/>
    <dgm:cxn modelId="{6C2E0CC1-CDBE-437E-AFB9-4C4064287E49}" type="presParOf" srcId="{79255791-1261-4650-B7E1-6449C6A04E59}" destId="{2623B1EE-1900-4473-ACC2-2AD88CB472A0}" srcOrd="1" destOrd="0" presId="urn:microsoft.com/office/officeart/2005/8/layout/vList3#1"/>
    <dgm:cxn modelId="{38608C76-31DC-4076-9D32-377C2D5F04F2}" type="presParOf" srcId="{36670284-5067-424B-ABFF-4CEA16BA8937}" destId="{2E0F082F-A578-415E-AB21-940AA982C5E1}" srcOrd="1" destOrd="0" presId="urn:microsoft.com/office/officeart/2005/8/layout/vList3#1"/>
    <dgm:cxn modelId="{BFDC6E44-8859-43E4-809C-CC4843E397A9}" type="presParOf" srcId="{36670284-5067-424B-ABFF-4CEA16BA8937}" destId="{6A1E9734-E13A-446E-B032-AABB23D32269}" srcOrd="2" destOrd="0" presId="urn:microsoft.com/office/officeart/2005/8/layout/vList3#1"/>
    <dgm:cxn modelId="{F35810E1-D531-4614-9836-5ADA7CE4C98C}" type="presParOf" srcId="{6A1E9734-E13A-446E-B032-AABB23D32269}" destId="{E0A0F964-616F-4811-859A-6DE397A30D14}" srcOrd="0" destOrd="0" presId="urn:microsoft.com/office/officeart/2005/8/layout/vList3#1"/>
    <dgm:cxn modelId="{BBA05C39-AD26-48E6-AB61-D53B9D694C8B}" type="presParOf" srcId="{6A1E9734-E13A-446E-B032-AABB23D32269}" destId="{AA7B775C-7D2F-416B-9649-2C77BE2F868D}" srcOrd="1" destOrd="0" presId="urn:microsoft.com/office/officeart/2005/8/layout/vList3#1"/>
    <dgm:cxn modelId="{036BFE4A-906C-4F91-A20B-60DC7E7AB68B}" type="presParOf" srcId="{36670284-5067-424B-ABFF-4CEA16BA8937}" destId="{6138C758-890C-44C5-A218-D924A500091D}" srcOrd="3" destOrd="0" presId="urn:microsoft.com/office/officeart/2005/8/layout/vList3#1"/>
    <dgm:cxn modelId="{1CD3E750-DA90-4174-836A-923C40E05D07}" type="presParOf" srcId="{36670284-5067-424B-ABFF-4CEA16BA8937}" destId="{7902188C-9DE1-4504-A523-1C78D90FA39C}" srcOrd="4" destOrd="0" presId="urn:microsoft.com/office/officeart/2005/8/layout/vList3#1"/>
    <dgm:cxn modelId="{CD220F46-A51C-481F-AEEA-945F77D8E496}" type="presParOf" srcId="{7902188C-9DE1-4504-A523-1C78D90FA39C}" destId="{C11A0BFB-6796-48C7-9116-7CEBBFEADE1B}" srcOrd="0" destOrd="0" presId="urn:microsoft.com/office/officeart/2005/8/layout/vList3#1"/>
    <dgm:cxn modelId="{62FFD05D-98F5-4223-BD2C-1317355F1F48}" type="presParOf" srcId="{7902188C-9DE1-4504-A523-1C78D90FA39C}" destId="{D9DF4A8C-C44D-47D2-B90F-A38860F6221C}" srcOrd="1" destOrd="0" presId="urn:microsoft.com/office/officeart/2005/8/layout/vList3#1"/>
    <dgm:cxn modelId="{FF035465-D8E0-49E6-BFA4-0567760FEB0B}" type="presParOf" srcId="{36670284-5067-424B-ABFF-4CEA16BA8937}" destId="{277A6252-C2E8-49B7-95C3-E3C8BBE993C7}" srcOrd="5" destOrd="0" presId="urn:microsoft.com/office/officeart/2005/8/layout/vList3#1"/>
    <dgm:cxn modelId="{A1C226F1-A2F1-4DEC-AE0B-CEB2CB52B484}" type="presParOf" srcId="{36670284-5067-424B-ABFF-4CEA16BA8937}" destId="{35DA58D0-C087-4620-AC33-02281E9EA352}" srcOrd="6" destOrd="0" presId="urn:microsoft.com/office/officeart/2005/8/layout/vList3#1"/>
    <dgm:cxn modelId="{6B3B829C-A505-42DC-8903-00DD7BD4321A}" type="presParOf" srcId="{35DA58D0-C087-4620-AC33-02281E9EA352}" destId="{60557EA4-E9E0-4AE4-A7BA-EE8D736F6F20}" srcOrd="0" destOrd="0" presId="urn:microsoft.com/office/officeart/2005/8/layout/vList3#1"/>
    <dgm:cxn modelId="{BD04F496-E8B8-4B21-957F-54DFF3FC4163}" type="presParOf" srcId="{35DA58D0-C087-4620-AC33-02281E9EA352}" destId="{59E083E7-BDE9-42D0-8FC9-22BE4A554F46}" srcOrd="1" destOrd="0" presId="urn:microsoft.com/office/officeart/2005/8/layout/vList3#1"/>
    <dgm:cxn modelId="{07E67104-A0C0-4763-BFA1-B26E2451D4E5}" type="presParOf" srcId="{36670284-5067-424B-ABFF-4CEA16BA8937}" destId="{90202207-A158-4C3C-9454-5491A78800E8}" srcOrd="7" destOrd="0" presId="urn:microsoft.com/office/officeart/2005/8/layout/vList3#1"/>
    <dgm:cxn modelId="{87099C1B-3C8D-48D7-AB06-5B12A76F6FE9}" type="presParOf" srcId="{36670284-5067-424B-ABFF-4CEA16BA8937}" destId="{D474FD97-C462-431E-84A2-193FF60FA1D3}" srcOrd="8" destOrd="0" presId="urn:microsoft.com/office/officeart/2005/8/layout/vList3#1"/>
    <dgm:cxn modelId="{80BC8509-0835-4165-9277-4CAEC9B3AEE7}" type="presParOf" srcId="{D474FD97-C462-431E-84A2-193FF60FA1D3}" destId="{D4B94CC4-A98B-4932-89A9-2EBB0247BB99}" srcOrd="0" destOrd="0" presId="urn:microsoft.com/office/officeart/2005/8/layout/vList3#1"/>
    <dgm:cxn modelId="{FFC626F5-1B21-463B-8841-901700F28EE4}" type="presParOf" srcId="{D474FD97-C462-431E-84A2-193FF60FA1D3}" destId="{DDA0A197-66E3-4B0C-8B30-25C9764C1001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5A5C94-74C4-45A2-A02A-43ED07973851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42202CB-908A-4DA5-A12A-6B09721A0489}">
      <dgm:prSet phldrT="[Текст]"/>
      <dgm:spPr/>
      <dgm:t>
        <a:bodyPr/>
        <a:lstStyle/>
        <a:p>
          <a:r>
            <a:rPr lang="ru-RU" dirty="0"/>
            <a:t>Анкетирование</a:t>
          </a:r>
        </a:p>
      </dgm:t>
    </dgm:pt>
    <dgm:pt modelId="{05DDAA83-DF05-45B0-99A5-5A08A2231ED2}" type="parTrans" cxnId="{3CFDC89E-6546-4AA6-B471-E845C64A2497}">
      <dgm:prSet/>
      <dgm:spPr/>
      <dgm:t>
        <a:bodyPr/>
        <a:lstStyle/>
        <a:p>
          <a:endParaRPr lang="ru-RU"/>
        </a:p>
      </dgm:t>
    </dgm:pt>
    <dgm:pt modelId="{D47B82FD-81AD-469F-AEDA-998CDB7FBC44}" type="sibTrans" cxnId="{3CFDC89E-6546-4AA6-B471-E845C64A2497}">
      <dgm:prSet/>
      <dgm:spPr/>
      <dgm:t>
        <a:bodyPr/>
        <a:lstStyle/>
        <a:p>
          <a:endParaRPr lang="ru-RU"/>
        </a:p>
      </dgm:t>
    </dgm:pt>
    <dgm:pt modelId="{F01185DB-63C1-4EDB-91B8-AAE1CE34C157}">
      <dgm:prSet phldrT="[Текст]"/>
      <dgm:spPr/>
      <dgm:t>
        <a:bodyPr/>
        <a:lstStyle/>
        <a:p>
          <a:r>
            <a:rPr lang="ru-RU" dirty="0"/>
            <a:t>Антропометрия </a:t>
          </a:r>
        </a:p>
      </dgm:t>
    </dgm:pt>
    <dgm:pt modelId="{80A5C42F-3836-43ED-9D25-04487491F281}" type="parTrans" cxnId="{B4A7EB20-49D0-457F-B170-7B4A9EFCFF0F}">
      <dgm:prSet/>
      <dgm:spPr/>
      <dgm:t>
        <a:bodyPr/>
        <a:lstStyle/>
        <a:p>
          <a:endParaRPr lang="ru-RU"/>
        </a:p>
      </dgm:t>
    </dgm:pt>
    <dgm:pt modelId="{CCE7CE4E-C52A-4995-89DB-6F01EABA2CE4}" type="sibTrans" cxnId="{B4A7EB20-49D0-457F-B170-7B4A9EFCFF0F}">
      <dgm:prSet/>
      <dgm:spPr/>
      <dgm:t>
        <a:bodyPr/>
        <a:lstStyle/>
        <a:p>
          <a:endParaRPr lang="ru-RU"/>
        </a:p>
      </dgm:t>
    </dgm:pt>
    <dgm:pt modelId="{2C79E50B-70C8-48EB-A2DB-1B623C012D24}">
      <dgm:prSet phldrT="[Текст]"/>
      <dgm:spPr/>
      <dgm:t>
        <a:bodyPr/>
        <a:lstStyle/>
        <a:p>
          <a:r>
            <a:rPr lang="ru-RU" dirty="0"/>
            <a:t>Масса тела и изучение жирового состава тела</a:t>
          </a:r>
        </a:p>
      </dgm:t>
    </dgm:pt>
    <dgm:pt modelId="{71911A5E-CDCE-4811-9CEF-5E09488EF5D1}" type="parTrans" cxnId="{37456143-1423-4204-88CF-07489CFE717F}">
      <dgm:prSet/>
      <dgm:spPr/>
      <dgm:t>
        <a:bodyPr/>
        <a:lstStyle/>
        <a:p>
          <a:endParaRPr lang="ru-RU"/>
        </a:p>
      </dgm:t>
    </dgm:pt>
    <dgm:pt modelId="{28DE0693-71A5-4B9F-A1B0-5BC9D478EFAD}" type="sibTrans" cxnId="{37456143-1423-4204-88CF-07489CFE717F}">
      <dgm:prSet/>
      <dgm:spPr/>
      <dgm:t>
        <a:bodyPr/>
        <a:lstStyle/>
        <a:p>
          <a:endParaRPr lang="ru-RU"/>
        </a:p>
      </dgm:t>
    </dgm:pt>
    <dgm:pt modelId="{9A24CD15-1EF2-4279-9E4E-8F3C18F67849}">
      <dgm:prSet phldrT="[Текст]"/>
      <dgm:spPr/>
      <dgm:t>
        <a:bodyPr/>
        <a:lstStyle/>
        <a:p>
          <a:r>
            <a:rPr lang="ru-RU" dirty="0"/>
            <a:t>Уровень артериального давления</a:t>
          </a:r>
        </a:p>
      </dgm:t>
    </dgm:pt>
    <dgm:pt modelId="{FB485574-B60C-42CF-B279-2A31F5E176CE}" type="parTrans" cxnId="{417970D0-58DE-4C18-8524-4CB2B08D1B48}">
      <dgm:prSet/>
      <dgm:spPr/>
      <dgm:t>
        <a:bodyPr/>
        <a:lstStyle/>
        <a:p>
          <a:endParaRPr lang="ru-RU"/>
        </a:p>
      </dgm:t>
    </dgm:pt>
    <dgm:pt modelId="{764CFD86-A8B5-4BFD-BE7F-CB1B3091302F}" type="sibTrans" cxnId="{417970D0-58DE-4C18-8524-4CB2B08D1B48}">
      <dgm:prSet/>
      <dgm:spPr/>
      <dgm:t>
        <a:bodyPr/>
        <a:lstStyle/>
        <a:p>
          <a:endParaRPr lang="ru-RU"/>
        </a:p>
      </dgm:t>
    </dgm:pt>
    <dgm:pt modelId="{9E84F06A-6948-46A8-9F12-06D5B6BFAD48}">
      <dgm:prSet phldrT="[Текст]"/>
      <dgm:spPr/>
      <dgm:t>
        <a:bodyPr/>
        <a:lstStyle/>
        <a:p>
          <a:r>
            <a:rPr lang="ru-RU" dirty="0"/>
            <a:t>Электрокардиограмма</a:t>
          </a:r>
        </a:p>
      </dgm:t>
    </dgm:pt>
    <dgm:pt modelId="{BE85EAF2-CCEC-4844-8BC8-29FFC124DF46}" type="parTrans" cxnId="{FA5953CD-48B4-42A0-9051-7E359DBADD45}">
      <dgm:prSet/>
      <dgm:spPr/>
      <dgm:t>
        <a:bodyPr/>
        <a:lstStyle/>
        <a:p>
          <a:endParaRPr lang="ru-RU"/>
        </a:p>
      </dgm:t>
    </dgm:pt>
    <dgm:pt modelId="{F8D3E5E3-98C2-47A2-BB97-E5407A8097A1}" type="sibTrans" cxnId="{FA5953CD-48B4-42A0-9051-7E359DBADD45}">
      <dgm:prSet/>
      <dgm:spPr/>
      <dgm:t>
        <a:bodyPr/>
        <a:lstStyle/>
        <a:p>
          <a:endParaRPr lang="ru-RU"/>
        </a:p>
      </dgm:t>
    </dgm:pt>
    <dgm:pt modelId="{A7D720F7-99B2-4CFF-B5C5-1F110A5E9D56}">
      <dgm:prSet phldrT="[Текст]"/>
      <dgm:spPr/>
      <dgm:t>
        <a:bodyPr/>
        <a:lstStyle/>
        <a:p>
          <a:r>
            <a:rPr lang="ru-RU" dirty="0"/>
            <a:t>Оценка холестерина и фракций</a:t>
          </a:r>
        </a:p>
      </dgm:t>
    </dgm:pt>
    <dgm:pt modelId="{1DD7E16F-F1DA-4E8D-A3FB-9A3A2E2C75F4}" type="parTrans" cxnId="{952E51D7-1793-4DFD-BDF2-C1818C30F3A5}">
      <dgm:prSet/>
      <dgm:spPr/>
      <dgm:t>
        <a:bodyPr/>
        <a:lstStyle/>
        <a:p>
          <a:endParaRPr lang="ru-RU"/>
        </a:p>
      </dgm:t>
    </dgm:pt>
    <dgm:pt modelId="{997CDA62-2F42-411B-93F3-50E78FF23BC2}" type="sibTrans" cxnId="{952E51D7-1793-4DFD-BDF2-C1818C30F3A5}">
      <dgm:prSet/>
      <dgm:spPr/>
      <dgm:t>
        <a:bodyPr/>
        <a:lstStyle/>
        <a:p>
          <a:endParaRPr lang="ru-RU"/>
        </a:p>
      </dgm:t>
    </dgm:pt>
    <dgm:pt modelId="{2E97B31E-96C4-4950-9693-B62E3F25CA39}" type="pres">
      <dgm:prSet presAssocID="{855A5C94-74C4-45A2-A02A-43ED07973851}" presName="linear" presStyleCnt="0">
        <dgm:presLayoutVars>
          <dgm:animLvl val="lvl"/>
          <dgm:resizeHandles val="exact"/>
        </dgm:presLayoutVars>
      </dgm:prSet>
      <dgm:spPr/>
    </dgm:pt>
    <dgm:pt modelId="{B4CE9164-7BD3-4CA3-BACA-E4DD7E7AF267}" type="pres">
      <dgm:prSet presAssocID="{542202CB-908A-4DA5-A12A-6B09721A0489}" presName="parentText" presStyleLbl="node1" presStyleIdx="0" presStyleCnt="6" custScaleY="124140" custLinFactNeighborX="-660" custLinFactNeighborY="57868">
        <dgm:presLayoutVars>
          <dgm:chMax val="0"/>
          <dgm:bulletEnabled val="1"/>
        </dgm:presLayoutVars>
      </dgm:prSet>
      <dgm:spPr/>
    </dgm:pt>
    <dgm:pt modelId="{C5532FF2-E544-45B1-9EFC-B6008F2A61C3}" type="pres">
      <dgm:prSet presAssocID="{D47B82FD-81AD-469F-AEDA-998CDB7FBC44}" presName="spacer" presStyleCnt="0"/>
      <dgm:spPr/>
    </dgm:pt>
    <dgm:pt modelId="{CD59E2D7-55E9-4BD3-9F02-53025D88FAE6}" type="pres">
      <dgm:prSet presAssocID="{F01185DB-63C1-4EDB-91B8-AAE1CE34C157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4FC494BD-B718-4356-9C3E-341BB95AAE5C}" type="pres">
      <dgm:prSet presAssocID="{CCE7CE4E-C52A-4995-89DB-6F01EABA2CE4}" presName="spacer" presStyleCnt="0"/>
      <dgm:spPr/>
    </dgm:pt>
    <dgm:pt modelId="{C0DCF58C-7573-4EF1-9A71-CC56CEDAC0EC}" type="pres">
      <dgm:prSet presAssocID="{2C79E50B-70C8-48EB-A2DB-1B623C012D24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0D4C6E10-266E-4499-BDB6-A770261CB518}" type="pres">
      <dgm:prSet presAssocID="{28DE0693-71A5-4B9F-A1B0-5BC9D478EFAD}" presName="spacer" presStyleCnt="0"/>
      <dgm:spPr/>
    </dgm:pt>
    <dgm:pt modelId="{C4FEA28E-AAFB-4A8F-B5E0-E46B930224D2}" type="pres">
      <dgm:prSet presAssocID="{9A24CD15-1EF2-4279-9E4E-8F3C18F67849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76666896-B32C-4BF5-8619-4BD7D905A833}" type="pres">
      <dgm:prSet presAssocID="{764CFD86-A8B5-4BFD-BE7F-CB1B3091302F}" presName="spacer" presStyleCnt="0"/>
      <dgm:spPr/>
    </dgm:pt>
    <dgm:pt modelId="{6EC8BDC0-2DDD-4CE6-A13F-9C86050C95DA}" type="pres">
      <dgm:prSet presAssocID="{9E84F06A-6948-46A8-9F12-06D5B6BFAD48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9DCA1880-882E-4945-B9A0-2BD7CC013600}" type="pres">
      <dgm:prSet presAssocID="{F8D3E5E3-98C2-47A2-BB97-E5407A8097A1}" presName="spacer" presStyleCnt="0"/>
      <dgm:spPr/>
    </dgm:pt>
    <dgm:pt modelId="{9F6400E7-F5D0-456B-99A0-4FC31EC8E901}" type="pres">
      <dgm:prSet presAssocID="{A7D720F7-99B2-4CFF-B5C5-1F110A5E9D56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B4A7EB20-49D0-457F-B170-7B4A9EFCFF0F}" srcId="{855A5C94-74C4-45A2-A02A-43ED07973851}" destId="{F01185DB-63C1-4EDB-91B8-AAE1CE34C157}" srcOrd="1" destOrd="0" parTransId="{80A5C42F-3836-43ED-9D25-04487491F281}" sibTransId="{CCE7CE4E-C52A-4995-89DB-6F01EABA2CE4}"/>
    <dgm:cxn modelId="{E2B02E3D-D57E-4D90-AB65-7149EEBC69DE}" type="presOf" srcId="{9E84F06A-6948-46A8-9F12-06D5B6BFAD48}" destId="{6EC8BDC0-2DDD-4CE6-A13F-9C86050C95DA}" srcOrd="0" destOrd="0" presId="urn:microsoft.com/office/officeart/2005/8/layout/vList2"/>
    <dgm:cxn modelId="{117A095B-380E-4DFE-913B-443F9D675D4C}" type="presOf" srcId="{855A5C94-74C4-45A2-A02A-43ED07973851}" destId="{2E97B31E-96C4-4950-9693-B62E3F25CA39}" srcOrd="0" destOrd="0" presId="urn:microsoft.com/office/officeart/2005/8/layout/vList2"/>
    <dgm:cxn modelId="{EC41EC61-048E-4D01-B89A-B5AC43526A4E}" type="presOf" srcId="{A7D720F7-99B2-4CFF-B5C5-1F110A5E9D56}" destId="{9F6400E7-F5D0-456B-99A0-4FC31EC8E901}" srcOrd="0" destOrd="0" presId="urn:microsoft.com/office/officeart/2005/8/layout/vList2"/>
    <dgm:cxn modelId="{37456143-1423-4204-88CF-07489CFE717F}" srcId="{855A5C94-74C4-45A2-A02A-43ED07973851}" destId="{2C79E50B-70C8-48EB-A2DB-1B623C012D24}" srcOrd="2" destOrd="0" parTransId="{71911A5E-CDCE-4811-9CEF-5E09488EF5D1}" sibTransId="{28DE0693-71A5-4B9F-A1B0-5BC9D478EFAD}"/>
    <dgm:cxn modelId="{DD55BD74-287A-45DF-AAB0-F4A5EF25C961}" type="presOf" srcId="{F01185DB-63C1-4EDB-91B8-AAE1CE34C157}" destId="{CD59E2D7-55E9-4BD3-9F02-53025D88FAE6}" srcOrd="0" destOrd="0" presId="urn:microsoft.com/office/officeart/2005/8/layout/vList2"/>
    <dgm:cxn modelId="{D846AF92-72FE-46E3-8FE1-6B35EFA7D4D5}" type="presOf" srcId="{542202CB-908A-4DA5-A12A-6B09721A0489}" destId="{B4CE9164-7BD3-4CA3-BACA-E4DD7E7AF267}" srcOrd="0" destOrd="0" presId="urn:microsoft.com/office/officeart/2005/8/layout/vList2"/>
    <dgm:cxn modelId="{3CFDC89E-6546-4AA6-B471-E845C64A2497}" srcId="{855A5C94-74C4-45A2-A02A-43ED07973851}" destId="{542202CB-908A-4DA5-A12A-6B09721A0489}" srcOrd="0" destOrd="0" parTransId="{05DDAA83-DF05-45B0-99A5-5A08A2231ED2}" sibTransId="{D47B82FD-81AD-469F-AEDA-998CDB7FBC44}"/>
    <dgm:cxn modelId="{926179AA-FE84-4615-8272-5A48F5F33C18}" type="presOf" srcId="{2C79E50B-70C8-48EB-A2DB-1B623C012D24}" destId="{C0DCF58C-7573-4EF1-9A71-CC56CEDAC0EC}" srcOrd="0" destOrd="0" presId="urn:microsoft.com/office/officeart/2005/8/layout/vList2"/>
    <dgm:cxn modelId="{E4A2DFBA-D57B-4AA7-A3CF-26B5AC428D13}" type="presOf" srcId="{9A24CD15-1EF2-4279-9E4E-8F3C18F67849}" destId="{C4FEA28E-AAFB-4A8F-B5E0-E46B930224D2}" srcOrd="0" destOrd="0" presId="urn:microsoft.com/office/officeart/2005/8/layout/vList2"/>
    <dgm:cxn modelId="{FA5953CD-48B4-42A0-9051-7E359DBADD45}" srcId="{855A5C94-74C4-45A2-A02A-43ED07973851}" destId="{9E84F06A-6948-46A8-9F12-06D5B6BFAD48}" srcOrd="4" destOrd="0" parTransId="{BE85EAF2-CCEC-4844-8BC8-29FFC124DF46}" sibTransId="{F8D3E5E3-98C2-47A2-BB97-E5407A8097A1}"/>
    <dgm:cxn modelId="{417970D0-58DE-4C18-8524-4CB2B08D1B48}" srcId="{855A5C94-74C4-45A2-A02A-43ED07973851}" destId="{9A24CD15-1EF2-4279-9E4E-8F3C18F67849}" srcOrd="3" destOrd="0" parTransId="{FB485574-B60C-42CF-B279-2A31F5E176CE}" sibTransId="{764CFD86-A8B5-4BFD-BE7F-CB1B3091302F}"/>
    <dgm:cxn modelId="{952E51D7-1793-4DFD-BDF2-C1818C30F3A5}" srcId="{855A5C94-74C4-45A2-A02A-43ED07973851}" destId="{A7D720F7-99B2-4CFF-B5C5-1F110A5E9D56}" srcOrd="5" destOrd="0" parTransId="{1DD7E16F-F1DA-4E8D-A3FB-9A3A2E2C75F4}" sibTransId="{997CDA62-2F42-411B-93F3-50E78FF23BC2}"/>
    <dgm:cxn modelId="{C91BE740-AB10-4511-A35E-014B9D77175F}" type="presParOf" srcId="{2E97B31E-96C4-4950-9693-B62E3F25CA39}" destId="{B4CE9164-7BD3-4CA3-BACA-E4DD7E7AF267}" srcOrd="0" destOrd="0" presId="urn:microsoft.com/office/officeart/2005/8/layout/vList2"/>
    <dgm:cxn modelId="{7970EE7C-9D75-4BD4-94A4-AC80499C643B}" type="presParOf" srcId="{2E97B31E-96C4-4950-9693-B62E3F25CA39}" destId="{C5532FF2-E544-45B1-9EFC-B6008F2A61C3}" srcOrd="1" destOrd="0" presId="urn:microsoft.com/office/officeart/2005/8/layout/vList2"/>
    <dgm:cxn modelId="{B418A979-CAEF-4C04-B5DD-AC7E1189D971}" type="presParOf" srcId="{2E97B31E-96C4-4950-9693-B62E3F25CA39}" destId="{CD59E2D7-55E9-4BD3-9F02-53025D88FAE6}" srcOrd="2" destOrd="0" presId="urn:microsoft.com/office/officeart/2005/8/layout/vList2"/>
    <dgm:cxn modelId="{1E2F92B5-5955-4ABE-B36F-8F215C7E7806}" type="presParOf" srcId="{2E97B31E-96C4-4950-9693-B62E3F25CA39}" destId="{4FC494BD-B718-4356-9C3E-341BB95AAE5C}" srcOrd="3" destOrd="0" presId="urn:microsoft.com/office/officeart/2005/8/layout/vList2"/>
    <dgm:cxn modelId="{64B4D400-1C29-4D5C-A7FB-BA88DB28E95F}" type="presParOf" srcId="{2E97B31E-96C4-4950-9693-B62E3F25CA39}" destId="{C0DCF58C-7573-4EF1-9A71-CC56CEDAC0EC}" srcOrd="4" destOrd="0" presId="urn:microsoft.com/office/officeart/2005/8/layout/vList2"/>
    <dgm:cxn modelId="{555DD768-8A54-47C8-8D1B-D924FA5ABCD6}" type="presParOf" srcId="{2E97B31E-96C4-4950-9693-B62E3F25CA39}" destId="{0D4C6E10-266E-4499-BDB6-A770261CB518}" srcOrd="5" destOrd="0" presId="urn:microsoft.com/office/officeart/2005/8/layout/vList2"/>
    <dgm:cxn modelId="{C90F48ED-C039-4CC2-BAF5-1D4C172DADAF}" type="presParOf" srcId="{2E97B31E-96C4-4950-9693-B62E3F25CA39}" destId="{C4FEA28E-AAFB-4A8F-B5E0-E46B930224D2}" srcOrd="6" destOrd="0" presId="urn:microsoft.com/office/officeart/2005/8/layout/vList2"/>
    <dgm:cxn modelId="{6CA1CD6C-95F8-4DA8-8DF9-E09ACD7E395F}" type="presParOf" srcId="{2E97B31E-96C4-4950-9693-B62E3F25CA39}" destId="{76666896-B32C-4BF5-8619-4BD7D905A833}" srcOrd="7" destOrd="0" presId="urn:microsoft.com/office/officeart/2005/8/layout/vList2"/>
    <dgm:cxn modelId="{951C6DE8-9078-4270-8865-1E9943D6F839}" type="presParOf" srcId="{2E97B31E-96C4-4950-9693-B62E3F25CA39}" destId="{6EC8BDC0-2DDD-4CE6-A13F-9C86050C95DA}" srcOrd="8" destOrd="0" presId="urn:microsoft.com/office/officeart/2005/8/layout/vList2"/>
    <dgm:cxn modelId="{09CF9A0A-A0F8-4A79-8395-9DE78B8BC3C0}" type="presParOf" srcId="{2E97B31E-96C4-4950-9693-B62E3F25CA39}" destId="{9DCA1880-882E-4945-B9A0-2BD7CC013600}" srcOrd="9" destOrd="0" presId="urn:microsoft.com/office/officeart/2005/8/layout/vList2"/>
    <dgm:cxn modelId="{1DC27743-3BCE-4886-9C14-60CFC292289D}" type="presParOf" srcId="{2E97B31E-96C4-4950-9693-B62E3F25CA39}" destId="{9F6400E7-F5D0-456B-99A0-4FC31EC8E901}" srcOrd="10" destOrd="0" presId="urn:microsoft.com/office/officeart/2005/8/layout/vList2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23B1EE-1900-4473-ACC2-2AD88CB472A0}">
      <dsp:nvSpPr>
        <dsp:cNvPr id="0" name=""/>
        <dsp:cNvSpPr/>
      </dsp:nvSpPr>
      <dsp:spPr>
        <a:xfrm rot="10800000">
          <a:off x="806765" y="71370"/>
          <a:ext cx="7115563" cy="817791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623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0" i="0" kern="1200" dirty="0"/>
            <a:t>Администрация города Твери</a:t>
          </a:r>
          <a:endParaRPr lang="ru-RU" sz="2200" kern="1200" dirty="0">
            <a:solidFill>
              <a:schemeClr val="tx1"/>
            </a:solidFill>
          </a:endParaRPr>
        </a:p>
      </dsp:txBody>
      <dsp:txXfrm rot="10800000">
        <a:off x="1011213" y="71370"/>
        <a:ext cx="6911115" cy="817791"/>
      </dsp:txXfrm>
    </dsp:sp>
    <dsp:sp modelId="{05188878-A9F8-40E1-853F-43383A67F604}">
      <dsp:nvSpPr>
        <dsp:cNvPr id="0" name=""/>
        <dsp:cNvSpPr/>
      </dsp:nvSpPr>
      <dsp:spPr>
        <a:xfrm flipH="1" flipV="1">
          <a:off x="325927" y="464000"/>
          <a:ext cx="141657" cy="45730"/>
        </a:xfrm>
        <a:prstGeom prst="rightArrow">
          <a:avLst/>
        </a:prstGeom>
        <a:noFill/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7B775C-7D2F-416B-9649-2C77BE2F868D}">
      <dsp:nvSpPr>
        <dsp:cNvPr id="0" name=""/>
        <dsp:cNvSpPr/>
      </dsp:nvSpPr>
      <dsp:spPr>
        <a:xfrm rot="10800000">
          <a:off x="805166" y="1007715"/>
          <a:ext cx="7118762" cy="817791"/>
        </a:xfrm>
        <a:prstGeom prst="homePlate">
          <a:avLst/>
        </a:prstGeom>
        <a:solidFill>
          <a:schemeClr val="accent3">
            <a:hueOff val="-358351"/>
            <a:satOff val="295"/>
            <a:lumOff val="-24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623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0" i="0" kern="1200" dirty="0"/>
            <a:t>ФГБОУ ВО Тверской медицинский университет Минздрава России</a:t>
          </a:r>
          <a:endParaRPr lang="ru-RU" sz="2200" kern="1200" dirty="0">
            <a:solidFill>
              <a:schemeClr val="tx1"/>
            </a:solidFill>
          </a:endParaRPr>
        </a:p>
      </dsp:txBody>
      <dsp:txXfrm rot="10800000">
        <a:off x="1009614" y="1007715"/>
        <a:ext cx="6914314" cy="817791"/>
      </dsp:txXfrm>
    </dsp:sp>
    <dsp:sp modelId="{E0A0F964-616F-4811-859A-6DE397A30D14}">
      <dsp:nvSpPr>
        <dsp:cNvPr id="0" name=""/>
        <dsp:cNvSpPr/>
      </dsp:nvSpPr>
      <dsp:spPr>
        <a:xfrm>
          <a:off x="107450" y="1223800"/>
          <a:ext cx="284452" cy="334247"/>
        </a:xfrm>
        <a:prstGeom prst="rightArrow">
          <a:avLst/>
        </a:prstGeom>
        <a:noFill/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DF4A8C-C44D-47D2-B90F-A38860F6221C}">
      <dsp:nvSpPr>
        <dsp:cNvPr id="0" name=""/>
        <dsp:cNvSpPr/>
      </dsp:nvSpPr>
      <dsp:spPr>
        <a:xfrm rot="10800000">
          <a:off x="792118" y="1944216"/>
          <a:ext cx="7117758" cy="817791"/>
        </a:xfrm>
        <a:prstGeom prst="homePlate">
          <a:avLst/>
        </a:prstGeom>
        <a:solidFill>
          <a:schemeClr val="accent3">
            <a:hueOff val="-716701"/>
            <a:satOff val="590"/>
            <a:lumOff val="-49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623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0" i="0" kern="1200" dirty="0"/>
            <a:t>Центр медицинской профилактики Тверской области</a:t>
          </a:r>
          <a:endParaRPr lang="ru-RU" sz="2200" kern="1200" dirty="0">
            <a:solidFill>
              <a:schemeClr val="tx1"/>
            </a:solidFill>
          </a:endParaRPr>
        </a:p>
      </dsp:txBody>
      <dsp:txXfrm rot="10800000">
        <a:off x="996566" y="1944216"/>
        <a:ext cx="6913310" cy="817791"/>
      </dsp:txXfrm>
    </dsp:sp>
    <dsp:sp modelId="{C11A0BFB-6796-48C7-9116-7CEBBFEADE1B}">
      <dsp:nvSpPr>
        <dsp:cNvPr id="0" name=""/>
        <dsp:cNvSpPr/>
      </dsp:nvSpPr>
      <dsp:spPr>
        <a:xfrm>
          <a:off x="70718" y="2448249"/>
          <a:ext cx="146940" cy="46524"/>
        </a:xfrm>
        <a:prstGeom prst="rightArrow">
          <a:avLst/>
        </a:prstGeom>
        <a:noFill/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E083E7-BDE9-42D0-8FC9-22BE4A554F46}">
      <dsp:nvSpPr>
        <dsp:cNvPr id="0" name=""/>
        <dsp:cNvSpPr/>
      </dsp:nvSpPr>
      <dsp:spPr>
        <a:xfrm rot="10800000">
          <a:off x="720073" y="2880323"/>
          <a:ext cx="7180425" cy="817791"/>
        </a:xfrm>
        <a:prstGeom prst="homePlate">
          <a:avLst/>
        </a:prstGeom>
        <a:solidFill>
          <a:schemeClr val="accent3">
            <a:hueOff val="-1075052"/>
            <a:satOff val="885"/>
            <a:lumOff val="-736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623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0" i="0" kern="1200" dirty="0"/>
            <a:t>МОУ СОШ № 46</a:t>
          </a:r>
          <a:endParaRPr lang="ru-RU" sz="2200" kern="1200" dirty="0">
            <a:solidFill>
              <a:schemeClr val="tx1"/>
            </a:solidFill>
          </a:endParaRPr>
        </a:p>
      </dsp:txBody>
      <dsp:txXfrm rot="10800000">
        <a:off x="924521" y="2880323"/>
        <a:ext cx="6975977" cy="817791"/>
      </dsp:txXfrm>
    </dsp:sp>
    <dsp:sp modelId="{60557EA4-E9E0-4AE4-A7BA-EE8D736F6F20}">
      <dsp:nvSpPr>
        <dsp:cNvPr id="0" name=""/>
        <dsp:cNvSpPr/>
      </dsp:nvSpPr>
      <dsp:spPr>
        <a:xfrm flipH="1">
          <a:off x="0" y="3384598"/>
          <a:ext cx="427099" cy="190954"/>
        </a:xfrm>
        <a:prstGeom prst="rightArrow">
          <a:avLst/>
        </a:prstGeom>
        <a:noFill/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A0A197-66E3-4B0C-8B30-25C9764C1001}">
      <dsp:nvSpPr>
        <dsp:cNvPr id="0" name=""/>
        <dsp:cNvSpPr/>
      </dsp:nvSpPr>
      <dsp:spPr>
        <a:xfrm rot="10800000">
          <a:off x="773863" y="3816423"/>
          <a:ext cx="7146990" cy="817791"/>
        </a:xfrm>
        <a:prstGeom prst="homePlate">
          <a:avLst/>
        </a:prstGeom>
        <a:solidFill>
          <a:schemeClr val="accent3">
            <a:hueOff val="-1433403"/>
            <a:satOff val="1180"/>
            <a:lumOff val="-98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623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0" i="0" kern="1200" dirty="0"/>
            <a:t>Специалисты многопрофильного медицинского центра «Маяк» ООО ДНК-Вита.</a:t>
          </a:r>
          <a:endParaRPr lang="ru-RU" sz="2200" kern="1200" dirty="0">
            <a:solidFill>
              <a:schemeClr val="tx1"/>
            </a:solidFill>
          </a:endParaRPr>
        </a:p>
      </dsp:txBody>
      <dsp:txXfrm rot="10800000">
        <a:off x="978311" y="3816423"/>
        <a:ext cx="6942542" cy="817791"/>
      </dsp:txXfrm>
    </dsp:sp>
    <dsp:sp modelId="{D4B94CC4-A98B-4932-89A9-2EBB0247BB99}">
      <dsp:nvSpPr>
        <dsp:cNvPr id="0" name=""/>
        <dsp:cNvSpPr/>
      </dsp:nvSpPr>
      <dsp:spPr>
        <a:xfrm>
          <a:off x="0" y="4104867"/>
          <a:ext cx="379692" cy="479602"/>
        </a:xfrm>
        <a:prstGeom prst="rightArrow">
          <a:avLst/>
        </a:prstGeom>
        <a:noFill/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CE9164-7BD3-4CA3-BACA-E4DD7E7AF267}">
      <dsp:nvSpPr>
        <dsp:cNvPr id="0" name=""/>
        <dsp:cNvSpPr/>
      </dsp:nvSpPr>
      <dsp:spPr>
        <a:xfrm>
          <a:off x="0" y="230163"/>
          <a:ext cx="4631105" cy="4647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Анкетирование</a:t>
          </a:r>
        </a:p>
      </dsp:txBody>
      <dsp:txXfrm>
        <a:off x="22689" y="252852"/>
        <a:ext cx="4585727" cy="419402"/>
      </dsp:txXfrm>
    </dsp:sp>
    <dsp:sp modelId="{CD59E2D7-55E9-4BD3-9F02-53025D88FAE6}">
      <dsp:nvSpPr>
        <dsp:cNvPr id="0" name=""/>
        <dsp:cNvSpPr/>
      </dsp:nvSpPr>
      <dsp:spPr>
        <a:xfrm>
          <a:off x="0" y="714358"/>
          <a:ext cx="4631105" cy="374400"/>
        </a:xfrm>
        <a:prstGeom prst="roundRect">
          <a:avLst/>
        </a:prstGeom>
        <a:solidFill>
          <a:schemeClr val="accent4">
            <a:hueOff val="-182367"/>
            <a:satOff val="-921"/>
            <a:lumOff val="-129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Антропометрия </a:t>
          </a:r>
        </a:p>
      </dsp:txBody>
      <dsp:txXfrm>
        <a:off x="18277" y="732635"/>
        <a:ext cx="4594551" cy="337846"/>
      </dsp:txXfrm>
    </dsp:sp>
    <dsp:sp modelId="{C0DCF58C-7573-4EF1-9A71-CC56CEDAC0EC}">
      <dsp:nvSpPr>
        <dsp:cNvPr id="0" name=""/>
        <dsp:cNvSpPr/>
      </dsp:nvSpPr>
      <dsp:spPr>
        <a:xfrm>
          <a:off x="0" y="1134838"/>
          <a:ext cx="4631105" cy="374400"/>
        </a:xfrm>
        <a:prstGeom prst="roundRect">
          <a:avLst/>
        </a:prstGeom>
        <a:solidFill>
          <a:schemeClr val="accent4">
            <a:hueOff val="-364734"/>
            <a:satOff val="-1842"/>
            <a:lumOff val="-258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Масса тела и изучение жирового состава тела</a:t>
          </a:r>
        </a:p>
      </dsp:txBody>
      <dsp:txXfrm>
        <a:off x="18277" y="1153115"/>
        <a:ext cx="4594551" cy="337846"/>
      </dsp:txXfrm>
    </dsp:sp>
    <dsp:sp modelId="{C4FEA28E-AAFB-4A8F-B5E0-E46B930224D2}">
      <dsp:nvSpPr>
        <dsp:cNvPr id="0" name=""/>
        <dsp:cNvSpPr/>
      </dsp:nvSpPr>
      <dsp:spPr>
        <a:xfrm>
          <a:off x="0" y="1555318"/>
          <a:ext cx="4631105" cy="374400"/>
        </a:xfrm>
        <a:prstGeom prst="roundRect">
          <a:avLst/>
        </a:prstGeom>
        <a:solidFill>
          <a:schemeClr val="accent4">
            <a:hueOff val="-547100"/>
            <a:satOff val="-2763"/>
            <a:lumOff val="-388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Уровень артериального давления</a:t>
          </a:r>
        </a:p>
      </dsp:txBody>
      <dsp:txXfrm>
        <a:off x="18277" y="1573595"/>
        <a:ext cx="4594551" cy="337846"/>
      </dsp:txXfrm>
    </dsp:sp>
    <dsp:sp modelId="{6EC8BDC0-2DDD-4CE6-A13F-9C86050C95DA}">
      <dsp:nvSpPr>
        <dsp:cNvPr id="0" name=""/>
        <dsp:cNvSpPr/>
      </dsp:nvSpPr>
      <dsp:spPr>
        <a:xfrm>
          <a:off x="0" y="1975798"/>
          <a:ext cx="4631105" cy="374400"/>
        </a:xfrm>
        <a:prstGeom prst="roundRect">
          <a:avLst/>
        </a:prstGeom>
        <a:solidFill>
          <a:schemeClr val="accent4">
            <a:hueOff val="-729467"/>
            <a:satOff val="-3684"/>
            <a:lumOff val="-5176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Электрокардиограмма</a:t>
          </a:r>
        </a:p>
      </dsp:txBody>
      <dsp:txXfrm>
        <a:off x="18277" y="1994075"/>
        <a:ext cx="4594551" cy="337846"/>
      </dsp:txXfrm>
    </dsp:sp>
    <dsp:sp modelId="{9F6400E7-F5D0-456B-99A0-4FC31EC8E901}">
      <dsp:nvSpPr>
        <dsp:cNvPr id="0" name=""/>
        <dsp:cNvSpPr/>
      </dsp:nvSpPr>
      <dsp:spPr>
        <a:xfrm>
          <a:off x="0" y="2396278"/>
          <a:ext cx="4631105" cy="374400"/>
        </a:xfrm>
        <a:prstGeom prst="roundRect">
          <a:avLst/>
        </a:prstGeom>
        <a:solidFill>
          <a:schemeClr val="accent4">
            <a:hueOff val="-911834"/>
            <a:satOff val="-4605"/>
            <a:lumOff val="-647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Оценка холестерина и фракций</a:t>
          </a:r>
        </a:p>
      </dsp:txBody>
      <dsp:txXfrm>
        <a:off x="18277" y="2414555"/>
        <a:ext cx="4594551" cy="3378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289135-5828-43C5-86A9-279507A421D1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4E7F77-1ECA-46FF-9C10-A48AF50827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919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49252BA-47BA-4BBC-91F6-2DB8D72390DD}" type="slidenum">
              <a:rPr lang="ru-RU" altLang="ru-RU" smtClean="0"/>
              <a:pPr/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2463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49252BA-47BA-4BBC-91F6-2DB8D72390DD}" type="slidenum">
              <a:rPr lang="ru-RU" altLang="ru-RU" smtClean="0"/>
              <a:pPr/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36472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72A2-2F27-4811-A41A-F7D9997E115E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0728E-F669-4671-A2D3-80181E2CB4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93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72A2-2F27-4811-A41A-F7D9997E115E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0728E-F669-4671-A2D3-80181E2CB4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008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72A2-2F27-4811-A41A-F7D9997E115E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0728E-F669-4671-A2D3-80181E2CB4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8865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72A2-2F27-4811-A41A-F7D9997E115E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0728E-F669-4671-A2D3-80181E2CB4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65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72A2-2F27-4811-A41A-F7D9997E115E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0728E-F669-4671-A2D3-80181E2CB4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12012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72A2-2F27-4811-A41A-F7D9997E115E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0728E-F669-4671-A2D3-80181E2CB4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101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72A2-2F27-4811-A41A-F7D9997E115E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0728E-F669-4671-A2D3-80181E2CB4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405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72A2-2F27-4811-A41A-F7D9997E115E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0728E-F669-4671-A2D3-80181E2CB4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665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72A2-2F27-4811-A41A-F7D9997E115E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0728E-F669-4671-A2D3-80181E2CB4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192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72A2-2F27-4811-A41A-F7D9997E115E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0728E-F669-4671-A2D3-80181E2CB4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9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72A2-2F27-4811-A41A-F7D9997E115E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0728E-F669-4671-A2D3-80181E2CB4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774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72A2-2F27-4811-A41A-F7D9997E115E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0728E-F669-4671-A2D3-80181E2CB4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660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72A2-2F27-4811-A41A-F7D9997E115E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0728E-F669-4671-A2D3-80181E2CB4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653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72A2-2F27-4811-A41A-F7D9997E115E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0728E-F669-4671-A2D3-80181E2CB4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782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72A2-2F27-4811-A41A-F7D9997E115E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0728E-F669-4671-A2D3-80181E2CB4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028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72A2-2F27-4811-A41A-F7D9997E115E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0728E-F669-4671-A2D3-80181E2CB4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712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672A2-2F27-4811-A41A-F7D9997E115E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8B0728E-F669-4671-A2D3-80181E2CB4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211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360152"/>
            <a:ext cx="9144000" cy="194468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93" tIns="47896" rIns="95793" bIns="47896" anchor="ctr"/>
          <a:lstStyle/>
          <a:p>
            <a:pPr algn="ctr" defTabSz="957925">
              <a:defRPr/>
            </a:pPr>
            <a:r>
              <a:rPr lang="ru-RU" sz="3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проекта «Сердце учителя» среди педагогического состава общеобразовательных учреждений г. Твери</a:t>
            </a:r>
          </a:p>
        </p:txBody>
      </p:sp>
      <p:pic>
        <p:nvPicPr>
          <p:cNvPr id="2051" name="Picture 10" descr="http://img.tourbina.ru/photos.3/2/0/203423/super.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734012"/>
            <a:ext cx="1615064" cy="132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07504" y="-60026"/>
            <a:ext cx="4204800" cy="6492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5792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ФГБОУ ВО ТВЕРСКОЙ ГМУ МИНЗДРАВА РОССИИ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641482" y="6308725"/>
            <a:ext cx="1861038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6" name="Прямоугольник 17"/>
          <p:cNvSpPr>
            <a:spLocks noChangeArrowheads="1"/>
          </p:cNvSpPr>
          <p:nvPr/>
        </p:nvSpPr>
        <p:spPr bwMode="auto">
          <a:xfrm>
            <a:off x="0" y="6429376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Aft>
                <a:spcPts val="600"/>
              </a:spcAft>
            </a:pPr>
            <a:r>
              <a:rPr lang="ru-RU" altLang="ru-RU" sz="1400" b="1" dirty="0">
                <a:cs typeface="Arial" pitchFamily="34" charset="0"/>
              </a:rPr>
              <a:t>24  ноября 2020 года</a:t>
            </a:r>
            <a:endParaRPr lang="ru-RU" altLang="ru-RU" sz="1800" b="1" dirty="0">
              <a:cs typeface="Arial" pitchFamily="34" charset="0"/>
            </a:endParaRPr>
          </a:p>
        </p:txBody>
      </p:sp>
      <p:sp>
        <p:nvSpPr>
          <p:cNvPr id="2057" name="TextBox 13"/>
          <p:cNvSpPr txBox="1">
            <a:spLocks noChangeArrowheads="1"/>
          </p:cNvSpPr>
          <p:nvPr/>
        </p:nvSpPr>
        <p:spPr bwMode="auto">
          <a:xfrm>
            <a:off x="-23011" y="4408085"/>
            <a:ext cx="648072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Доцент кафедры Общественного здоровья, организации, управления и экономики здравоохранения с учебным центром «Бережливые технологии в здравоохранении», к.м.н. руководитель проекта «Мобильное здравоохранение»</a:t>
            </a:r>
          </a:p>
          <a:p>
            <a:r>
              <a:rPr lang="ru-RU" sz="2800" b="1" dirty="0">
                <a:solidFill>
                  <a:srgbClr val="7030A0"/>
                </a:solidFill>
              </a:rPr>
              <a:t>Королёва О.М.</a:t>
            </a:r>
          </a:p>
        </p:txBody>
      </p:sp>
      <p:pic>
        <p:nvPicPr>
          <p:cNvPr id="2058" name="Picture 15" descr="https://tapoc.trbo.yandex.net/tapoc_secure_proxy/f5795da537df14096e64f77ff468586a?url=http%3A%2F%2Frosvuz.ru%2Fuploads%2Fpartition103%2Funit%2F1%2Fcc31f40814672e1619962e5f5d3f3327.800_415.jpg%3Fcode%3DMjQ5NzQuODAwXzQxNQ%3D%3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6045" y="4694915"/>
            <a:ext cx="263504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BECAA6D-3980-4825-AF25-927925C932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792" y="549274"/>
            <a:ext cx="3454821" cy="19446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42DAD7D-215F-49A4-9885-8F306FC2CB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232" y="730153"/>
            <a:ext cx="2086669" cy="13786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718550"/>
            <a:ext cx="6398751" cy="48644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9228" y="1064079"/>
            <a:ext cx="762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Обучающие занятия для </a:t>
            </a:r>
            <a:r>
              <a:rPr lang="ru-RU" sz="2400" b="1" dirty="0">
                <a:solidFill>
                  <a:srgbClr val="FF0000"/>
                </a:solidFill>
              </a:rPr>
              <a:t>студентов-волонтеров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5743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64704"/>
            <a:ext cx="73173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7030A0"/>
                </a:solidFill>
              </a:rPr>
              <a:t>Собрание педагогического коллектива школы с целью объяснения цели и задач проекта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590426"/>
            <a:ext cx="4846877" cy="36771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1" y="3573016"/>
            <a:ext cx="5490425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133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:\Users\L\Pictures\полн.PNG">
            <a:extLst>
              <a:ext uri="{FF2B5EF4-FFF2-40B4-BE49-F238E27FC236}">
                <a16:creationId xmlns:a16="http://schemas.microsoft.com/office/drawing/2014/main" id="{46838F72-1156-49C5-8824-27E1303D8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11345"/>
            <a:ext cx="4050704" cy="287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9BB5B0-F54E-4480-9C2C-8088A21DFC3D}"/>
              </a:ext>
            </a:extLst>
          </p:cNvPr>
          <p:cNvSpPr txBox="1"/>
          <p:nvPr/>
        </p:nvSpPr>
        <p:spPr>
          <a:xfrm>
            <a:off x="336129" y="565247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ОБСЛЕДОВАНИЕ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DB18012A-CEE8-487E-9C69-B8E55AC8CB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4855687"/>
              </p:ext>
            </p:extLst>
          </p:nvPr>
        </p:nvGraphicFramePr>
        <p:xfrm>
          <a:off x="-18298" y="1822361"/>
          <a:ext cx="4631105" cy="2974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DCEF6F8-227E-493D-BBBF-657CD5D360DB}"/>
              </a:ext>
            </a:extLst>
          </p:cNvPr>
          <p:cNvSpPr/>
          <p:nvPr/>
        </p:nvSpPr>
        <p:spPr>
          <a:xfrm>
            <a:off x="2979260" y="26837"/>
            <a:ext cx="20817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+mn-lt"/>
                <a:cs typeface="+mn-cs"/>
              </a:rPr>
              <a:t>Медицинское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+mn-lt"/>
                <a:cs typeface="+mn-cs"/>
              </a:rPr>
              <a:t>заключение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A5C655-46F2-493B-BE92-E63C34732669}"/>
              </a:ext>
            </a:extLst>
          </p:cNvPr>
          <p:cNvSpPr txBox="1"/>
          <p:nvPr/>
        </p:nvSpPr>
        <p:spPr>
          <a:xfrm>
            <a:off x="2771800" y="825829"/>
            <a:ext cx="2496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Направление на </a:t>
            </a:r>
            <a:r>
              <a:rPr lang="ru-RU" sz="2000" b="1" dirty="0" err="1"/>
              <a:t>дообследование</a:t>
            </a:r>
            <a:endParaRPr lang="ru-RU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7D3ED4-01F1-4EAA-8821-A26D68EEB014}"/>
              </a:ext>
            </a:extLst>
          </p:cNvPr>
          <p:cNvSpPr txBox="1"/>
          <p:nvPr/>
        </p:nvSpPr>
        <p:spPr>
          <a:xfrm flipH="1">
            <a:off x="4213031" y="5085184"/>
            <a:ext cx="4644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Виртуальное общение врача с пациентом</a:t>
            </a:r>
          </a:p>
          <a:p>
            <a:r>
              <a:rPr lang="ru-RU" b="1" dirty="0"/>
              <a:t>с помощью онлайн-кабинета,  социальных сетей  и удалённого </a:t>
            </a:r>
            <a:r>
              <a:rPr lang="ru-RU" b="1" dirty="0" err="1"/>
              <a:t>кардиомониторинга</a:t>
            </a:r>
            <a:r>
              <a:rPr lang="ru-RU" b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7C7D04-9082-489B-B1DA-F032C5B414B4}"/>
              </a:ext>
            </a:extLst>
          </p:cNvPr>
          <p:cNvSpPr txBox="1"/>
          <p:nvPr/>
        </p:nvSpPr>
        <p:spPr>
          <a:xfrm>
            <a:off x="5683430" y="426747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ПРОФИЛАКТИЧЕСКОЕ КОНСУЛЬТИРОВАНИЕ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101CCDF9-4FFA-42C8-AB93-DF2B9BA96953}"/>
              </a:ext>
            </a:extLst>
          </p:cNvPr>
          <p:cNvCxnSpPr>
            <a:stCxn id="4" idx="3"/>
          </p:cNvCxnSpPr>
          <p:nvPr/>
        </p:nvCxnSpPr>
        <p:spPr>
          <a:xfrm>
            <a:off x="2352353" y="749913"/>
            <a:ext cx="41944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EAAFC2DE-AC11-4588-81BB-E072B375C3DC}"/>
              </a:ext>
            </a:extLst>
          </p:cNvPr>
          <p:cNvCxnSpPr>
            <a:cxnSpLocks/>
          </p:cNvCxnSpPr>
          <p:nvPr/>
        </p:nvCxnSpPr>
        <p:spPr>
          <a:xfrm>
            <a:off x="4889421" y="749913"/>
            <a:ext cx="75817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374C874E-A4B3-44B5-95D0-92C92BCB5758}"/>
              </a:ext>
            </a:extLst>
          </p:cNvPr>
          <p:cNvCxnSpPr>
            <a:stCxn id="4" idx="2"/>
          </p:cNvCxnSpPr>
          <p:nvPr/>
        </p:nvCxnSpPr>
        <p:spPr>
          <a:xfrm>
            <a:off x="1344241" y="934579"/>
            <a:ext cx="0" cy="98225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D598F272-0D75-41F5-8B96-E88C77CA1642}"/>
              </a:ext>
            </a:extLst>
          </p:cNvPr>
          <p:cNvCxnSpPr>
            <a:cxnSpLocks/>
          </p:cNvCxnSpPr>
          <p:nvPr/>
        </p:nvCxnSpPr>
        <p:spPr>
          <a:xfrm>
            <a:off x="6156176" y="4688481"/>
            <a:ext cx="0" cy="39670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64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6045" t="15506" r="7649" b="12021"/>
          <a:stretch/>
        </p:blipFill>
        <p:spPr>
          <a:xfrm>
            <a:off x="58158" y="1003519"/>
            <a:ext cx="9035263" cy="56875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849" y="224354"/>
            <a:ext cx="7032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Сайт: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онлайнздоровье.рф</a:t>
            </a:r>
          </a:p>
        </p:txBody>
      </p:sp>
    </p:spTree>
    <p:extLst>
      <p:ext uri="{BB962C8B-B14F-4D97-AF65-F5344CB8AC3E}">
        <p14:creationId xmlns:p14="http://schemas.microsoft.com/office/powerpoint/2010/main" val="1568542707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188640"/>
            <a:ext cx="4991115" cy="934311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 в онлайн кабинет.</a:t>
            </a: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(адрес: </a:t>
            </a:r>
            <a:r>
              <a:rPr lang="ru-RU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своездоровье.рф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логин: 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pat3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пароль: 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pat3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1111)</a:t>
            </a:r>
          </a:p>
        </p:txBody>
      </p:sp>
      <p:pic>
        <p:nvPicPr>
          <p:cNvPr id="3" name="Рисунок 2"/>
          <p:cNvPicPr/>
          <p:nvPr/>
        </p:nvPicPr>
        <p:blipFill rotWithShape="1">
          <a:blip r:embed="rId2" cstate="print"/>
          <a:srcRect l="22769" t="21958" r="38589" b="6749"/>
          <a:stretch/>
        </p:blipFill>
        <p:spPr bwMode="auto">
          <a:xfrm>
            <a:off x="314965" y="2749601"/>
            <a:ext cx="1463723" cy="18901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 cstate="print"/>
          <a:srcRect l="31427" t="11407" r="14859" b="5038"/>
          <a:stretch/>
        </p:blipFill>
        <p:spPr bwMode="auto">
          <a:xfrm>
            <a:off x="2627784" y="2060848"/>
            <a:ext cx="2393156" cy="2790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2276872"/>
            <a:ext cx="262770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2. Теория здоровья.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26159" y="1506022"/>
            <a:ext cx="211808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3. Статистика.</a:t>
            </a:r>
          </a:p>
        </p:txBody>
      </p:sp>
      <p:pic>
        <p:nvPicPr>
          <p:cNvPr id="7" name="Рисунок 6"/>
          <p:cNvPicPr/>
          <p:nvPr/>
        </p:nvPicPr>
        <p:blipFill rotWithShape="1">
          <a:blip r:embed="rId4" cstate="print"/>
          <a:srcRect l="17958" t="9410" r="7963" b="19867"/>
          <a:stretch/>
        </p:blipFill>
        <p:spPr bwMode="auto">
          <a:xfrm>
            <a:off x="5220072" y="1988840"/>
            <a:ext cx="3616166" cy="2790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17060" y="1536794"/>
            <a:ext cx="32087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4. Ваш рейтинг здоровья.</a:t>
            </a:r>
          </a:p>
        </p:txBody>
      </p:sp>
      <p:pic>
        <p:nvPicPr>
          <p:cNvPr id="9" name="Рисунок 8"/>
          <p:cNvPicPr/>
          <p:nvPr/>
        </p:nvPicPr>
        <p:blipFill rotWithShape="1">
          <a:blip r:embed="rId5" cstate="print"/>
          <a:srcRect l="18118" t="32795" r="1710" b="20722"/>
          <a:stretch/>
        </p:blipFill>
        <p:spPr bwMode="auto">
          <a:xfrm>
            <a:off x="179512" y="5305425"/>
            <a:ext cx="2813367" cy="15525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1520" y="4941168"/>
            <a:ext cx="278396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5. Дневник здоровья.</a:t>
            </a:r>
          </a:p>
        </p:txBody>
      </p:sp>
      <p:pic>
        <p:nvPicPr>
          <p:cNvPr id="11" name="Рисунок 10"/>
          <p:cNvPicPr/>
          <p:nvPr/>
        </p:nvPicPr>
        <p:blipFill rotWithShape="1">
          <a:blip r:embed="rId6" cstate="print"/>
          <a:srcRect l="18119" t="47053" r="1389" b="7320"/>
          <a:stretch/>
        </p:blipFill>
        <p:spPr bwMode="auto">
          <a:xfrm>
            <a:off x="3197542" y="5334000"/>
            <a:ext cx="2606169" cy="152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470152" y="4951873"/>
            <a:ext cx="274793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6. Тренинг здоровья.</a:t>
            </a:r>
          </a:p>
        </p:txBody>
      </p:sp>
      <p:pic>
        <p:nvPicPr>
          <p:cNvPr id="13" name="Рисунок 12"/>
          <p:cNvPicPr/>
          <p:nvPr/>
        </p:nvPicPr>
        <p:blipFill rotWithShape="1">
          <a:blip r:embed="rId7" cstate="print"/>
          <a:srcRect l="18600" t="66160" r="1711" b="7319"/>
          <a:stretch/>
        </p:blipFill>
        <p:spPr bwMode="auto">
          <a:xfrm>
            <a:off x="5950978" y="5445225"/>
            <a:ext cx="3036073" cy="12148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396068" y="4941168"/>
            <a:ext cx="274793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7. Тренинг здоровья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Рисунок 14"/>
          <p:cNvPicPr/>
          <p:nvPr/>
        </p:nvPicPr>
        <p:blipFill rotWithShape="1">
          <a:blip r:embed="rId8" cstate="print"/>
          <a:srcRect l="11064" t="20533" r="11331" b="23289"/>
          <a:stretch/>
        </p:blipFill>
        <p:spPr bwMode="auto">
          <a:xfrm>
            <a:off x="176451" y="771169"/>
            <a:ext cx="2147411" cy="1030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/>
          <p:cNvPicPr/>
          <p:nvPr/>
        </p:nvPicPr>
        <p:blipFill rotWithShape="1">
          <a:blip r:embed="rId9" cstate="print"/>
          <a:srcRect l="16832" t="55389" r="1873" b="17547"/>
          <a:stretch/>
        </p:blipFill>
        <p:spPr bwMode="auto">
          <a:xfrm>
            <a:off x="176451" y="1816513"/>
            <a:ext cx="2109294" cy="4617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44016" y="190381"/>
            <a:ext cx="241176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1. Информация </a:t>
            </a:r>
          </a:p>
          <a:p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пользователя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0"/>
            <a:ext cx="936104" cy="147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9912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96AAE2-1F0C-42DE-9E3A-9A63BEDC4CA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26" y="2450598"/>
            <a:ext cx="9028652" cy="2952328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971601" y="794674"/>
            <a:ext cx="3816424" cy="13208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B050"/>
                </a:solidFill>
              </a:rPr>
              <a:t>ПРОЕКТ </a:t>
            </a:r>
            <a:br>
              <a:rPr lang="ru-RU" sz="2800" b="1" dirty="0">
                <a:solidFill>
                  <a:srgbClr val="00B050"/>
                </a:solidFill>
              </a:rPr>
            </a:br>
            <a:r>
              <a:rPr lang="ru-RU" sz="2800" b="1" dirty="0">
                <a:solidFill>
                  <a:srgbClr val="00B050"/>
                </a:solidFill>
              </a:rPr>
              <a:t>«СЕРДЦЕ УЧИТЕЛЯ»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9FBCCC9-7445-40FB-92EE-55888D3A2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-13159"/>
            <a:ext cx="3215148" cy="26074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1118311"/>
      </p:ext>
    </p:extLst>
  </p:cSld>
  <p:clrMapOvr>
    <a:masterClrMapping/>
  </p:clrMapOvr>
  <p:transition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B4259E6-1070-42D0-B106-925B3F91622E}"/>
              </a:ext>
            </a:extLst>
          </p:cNvPr>
          <p:cNvSpPr/>
          <p:nvPr/>
        </p:nvSpPr>
        <p:spPr>
          <a:xfrm>
            <a:off x="179512" y="476672"/>
            <a:ext cx="6552728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лечебно-физкультурные тренировки ( </a:t>
            </a:r>
            <a:r>
              <a:rPr lang="ru-RU" dirty="0" err="1"/>
              <a:t>vk.ru</a:t>
            </a:r>
            <a:r>
              <a:rPr lang="ru-RU" dirty="0"/>
              <a:t>, ZOOM, </a:t>
            </a:r>
            <a:r>
              <a:rPr lang="ru-RU" dirty="0" err="1"/>
              <a:t>Teams</a:t>
            </a:r>
            <a:r>
              <a:rPr lang="ru-RU" dirty="0"/>
              <a:t>),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DF3DDFB-A00C-4209-981E-2BCA26A02CC8}"/>
              </a:ext>
            </a:extLst>
          </p:cNvPr>
          <p:cNvSpPr/>
          <p:nvPr/>
        </p:nvSpPr>
        <p:spPr>
          <a:xfrm>
            <a:off x="2771800" y="2254999"/>
            <a:ext cx="4824536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/>
              <a:t>напоминание о необходимом приеме (через онлайн- кабинет пациента)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DE66DC-319E-43BE-8F6F-41BF8B700DB0}"/>
              </a:ext>
            </a:extLst>
          </p:cNvPr>
          <p:cNvSpPr txBox="1"/>
          <p:nvPr/>
        </p:nvSpPr>
        <p:spPr>
          <a:xfrm>
            <a:off x="3275856" y="116632"/>
            <a:ext cx="1445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ЕЖЕДНЕВНО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F47A837-5838-49DA-8CF8-C45CB6B0F8FD}"/>
              </a:ext>
            </a:extLst>
          </p:cNvPr>
          <p:cNvSpPr/>
          <p:nvPr/>
        </p:nvSpPr>
        <p:spPr>
          <a:xfrm>
            <a:off x="179512" y="3715940"/>
            <a:ext cx="5976664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коррекция питания (через онлайн- кабинет пациента)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C14539-D04E-46A4-9A76-986C963996AA}"/>
              </a:ext>
            </a:extLst>
          </p:cNvPr>
          <p:cNvSpPr txBox="1"/>
          <p:nvPr/>
        </p:nvSpPr>
        <p:spPr>
          <a:xfrm>
            <a:off x="3279654" y="3244334"/>
            <a:ext cx="2059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ЕЖЕНЕДЕЛЬНО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65B94D8-BC02-405C-8955-18A81D24EF2B}"/>
              </a:ext>
            </a:extLst>
          </p:cNvPr>
          <p:cNvSpPr/>
          <p:nvPr/>
        </p:nvSpPr>
        <p:spPr>
          <a:xfrm>
            <a:off x="230463" y="6177447"/>
            <a:ext cx="8590367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психологическая поддержка (коррекция) (через онлайн- кабинета пациента)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7F3F2DA-28D7-4B34-B18A-6B62C3506D12}"/>
              </a:ext>
            </a:extLst>
          </p:cNvPr>
          <p:cNvSpPr/>
          <p:nvPr/>
        </p:nvSpPr>
        <p:spPr>
          <a:xfrm>
            <a:off x="2770018" y="4926210"/>
            <a:ext cx="3207644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упражнения на релаксацию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E984813-4CBB-47B4-B18F-C3D335D15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2577" y="268367"/>
            <a:ext cx="1909397" cy="19093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5FEA2FA-BE9D-4E80-8D37-4361F2E4D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321413"/>
            <a:ext cx="2386582" cy="15799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BF6CC92-4393-40B0-8BB8-8C5199118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572" y="3169620"/>
            <a:ext cx="2014156" cy="151061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C43EAD5-1A9A-48BE-B61A-B023932D4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463" y="4202457"/>
            <a:ext cx="2428575" cy="161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6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112C666-2E3C-44AF-B265-1D4BE6729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504" y="44624"/>
            <a:ext cx="7700354" cy="977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chemeClr val="accent5"/>
                </a:solidFill>
              </a:rPr>
              <a:t>Дистанционные викторины по здоровому образу жизни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0FE2D9-46D7-4CAC-B623-CC5375487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2" y="1022128"/>
            <a:ext cx="4078577" cy="30635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AC4EB7-605C-4514-AAD6-9C47025F3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504" y="800964"/>
            <a:ext cx="4170026" cy="31320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E2C52B-7180-49C4-A408-F2FCA0599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72" y="3645024"/>
            <a:ext cx="3512756" cy="26384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4CA4FE-F9B2-47EC-A34E-DBD9B70E98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8091" y="3351945"/>
            <a:ext cx="3846674" cy="28904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3064E2-217F-463B-B17E-97937D8C8E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864" y="4154220"/>
            <a:ext cx="3384376" cy="270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4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CBCD169-E249-49BE-982F-B105E36B00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056" y="1316797"/>
            <a:ext cx="2110979" cy="4224407"/>
          </a:xfrm>
        </p:spPr>
        <p:txBody>
          <a:bodyPr>
            <a:normAutofit/>
          </a:bodyPr>
          <a:lstStyle/>
          <a:p>
            <a:pPr algn="just"/>
            <a:r>
              <a:rPr lang="ru-RU" i="1" dirty="0"/>
              <a:t>В мае-июне 2020 года был проведен дополнительный опрос в связи с режимом самоизоляции и сменой основного режима трудовой деятельности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3F5E59-74E4-45D1-80AA-1A0D71C1B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6829" y="1133407"/>
            <a:ext cx="5093494" cy="474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0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154F110-E3BF-4426-A981-3C02A05B5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52" y="983881"/>
            <a:ext cx="3714934" cy="504345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0CD29E-38CB-4A00-981F-80907615E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155" y="1537879"/>
            <a:ext cx="3303825" cy="446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5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Объект 3">
            <a:extLst>
              <a:ext uri="{FF2B5EF4-FFF2-40B4-BE49-F238E27FC236}">
                <a16:creationId xmlns:a16="http://schemas.microsoft.com/office/drawing/2014/main" id="{227DF56E-A4D8-496D-8E7E-355CC714AF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5134570"/>
              </p:ext>
            </p:extLst>
          </p:nvPr>
        </p:nvGraphicFramePr>
        <p:xfrm>
          <a:off x="323528" y="1578675"/>
          <a:ext cx="9433048" cy="50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2F8395-D67F-47EF-97EA-726EA166F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56592" y="2775"/>
            <a:ext cx="7772400" cy="1470025"/>
          </a:xfrm>
        </p:spPr>
        <p:txBody>
          <a:bodyPr/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Участники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1655253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540146-F171-4B27-BBB6-744B917EE9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8520" y="-615559"/>
            <a:ext cx="6858000" cy="12311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50" b="1" dirty="0">
                <a:solidFill>
                  <a:schemeClr val="accent5"/>
                </a:solidFill>
              </a:rPr>
              <a:t>Итоги проведенной работы:</a:t>
            </a:r>
          </a:p>
        </p:txBody>
      </p:sp>
      <p:pic>
        <p:nvPicPr>
          <p:cNvPr id="1026" name="Picture 2" descr="https://sun9-14.userapi.com/impf/LjHbpUBdHWKZ-shGInUkGcV5u8vUBrngdF6bFQ/NqPjYmGtI1k.jpg?size=810x1080&amp;quality=96&amp;sign=6de35889f7db853c6a82c586a79afdcc">
            <a:extLst>
              <a:ext uri="{FF2B5EF4-FFF2-40B4-BE49-F238E27FC236}">
                <a16:creationId xmlns:a16="http://schemas.microsoft.com/office/drawing/2014/main" id="{AE2A6D4C-C665-40F3-B05A-AFE6A0C27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70560"/>
            <a:ext cx="3153966" cy="420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F8A2467-14AC-444F-9164-281DCE2CA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751392"/>
            <a:ext cx="4284335" cy="29080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FB775F-FB2A-424E-A29A-11EE70C0E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3592939"/>
            <a:ext cx="5740160" cy="269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0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D443EC6-4E62-44C2-84A4-9A496AF36A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783" y="904781"/>
            <a:ext cx="3641384" cy="2883881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rgbClr val="7030A0"/>
                </a:solidFill>
              </a:rPr>
              <a:t>Активная работа проекта помогла не только эмоционально поддержать учителей в сложной эпидемиологической обстановке, но и активно повлиять на распространенность приверженности здорового образа жизни среди педагогического коллектива.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34C46C-6F16-4AF7-A52F-0DABD64A0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743" y="3140968"/>
            <a:ext cx="5194753" cy="21552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596542-CD06-4D1F-AF1E-FD7D7DBEC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167" y="109322"/>
            <a:ext cx="4032053" cy="29600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63DCD2-3041-42C0-B677-008A4E563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83" y="3908270"/>
            <a:ext cx="4324428" cy="291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3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>
            <a:extLst>
              <a:ext uri="{FF2B5EF4-FFF2-40B4-BE49-F238E27FC236}">
                <a16:creationId xmlns:a16="http://schemas.microsoft.com/office/drawing/2014/main" id="{6BEDF448-A2D6-40D7-ACE2-C89404F918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36" y="4581128"/>
            <a:ext cx="7800053" cy="2046339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2700" dirty="0">
                <a:solidFill>
                  <a:srgbClr val="7030A0"/>
                </a:solidFill>
              </a:rPr>
              <a:t>Наша работа и в дальнейшем будет направлена на уменьшение смертности от гипертонической болезни среди педагогического состава общеобразовательных и дошкольных образовательных учреждений города Твери.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B92DB69-1C66-490B-AFAE-008B2FA07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987424"/>
            <a:ext cx="6079383" cy="2409211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41405DFD-F732-4469-97FF-D249BD9D824D}"/>
              </a:ext>
            </a:extLst>
          </p:cNvPr>
          <p:cNvSpPr txBox="1">
            <a:spLocks/>
          </p:cNvSpPr>
          <p:nvPr/>
        </p:nvSpPr>
        <p:spPr>
          <a:xfrm>
            <a:off x="179512" y="390345"/>
            <a:ext cx="7328721" cy="14125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>
                <a:solidFill>
                  <a:srgbClr val="7030A0"/>
                </a:solidFill>
              </a:rPr>
              <a:t>Мы искренне надеемся, что наш проект будет способствовать формированию здорового образа жизни у учителей, ведь они своим примером мотивируют детей!</a:t>
            </a:r>
          </a:p>
        </p:txBody>
      </p:sp>
    </p:spTree>
    <p:extLst>
      <p:ext uri="{BB962C8B-B14F-4D97-AF65-F5344CB8AC3E}">
        <p14:creationId xmlns:p14="http://schemas.microsoft.com/office/powerpoint/2010/main" val="230425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C2465F0-AD7F-4127-BEF0-C68C6793EB1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2420888"/>
            <a:ext cx="2376264" cy="2880320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B050"/>
                </a:solidFill>
              </a:rPr>
              <a:t>ПРОЕКТ </a:t>
            </a:r>
            <a:br>
              <a:rPr lang="ru-RU" sz="2800" b="1" dirty="0">
                <a:solidFill>
                  <a:srgbClr val="00B050"/>
                </a:solidFill>
              </a:rPr>
            </a:br>
            <a:r>
              <a:rPr lang="ru-RU" sz="2800" b="1" dirty="0">
                <a:solidFill>
                  <a:srgbClr val="00B050"/>
                </a:solidFill>
              </a:rPr>
              <a:t>«СЕРДЦЕ УЧИТЕЛЯ»</a:t>
            </a:r>
          </a:p>
        </p:txBody>
      </p:sp>
      <p:pic>
        <p:nvPicPr>
          <p:cNvPr id="9" name="Содержимое 14" descr="IMG_20190216_180554_6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60648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051720" y="1412776"/>
            <a:ext cx="67159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>
                <a:solidFill>
                  <a:srgbClr val="7030A0"/>
                </a:solidFill>
              </a:rPr>
              <a:t>Пилотный</a:t>
            </a:r>
            <a:r>
              <a:rPr lang="ru-RU" b="1" dirty="0">
                <a:solidFill>
                  <a:srgbClr val="7030A0"/>
                </a:solidFill>
              </a:rPr>
              <a:t> проект успешно завершен. Подведены первые итоги. </a:t>
            </a:r>
          </a:p>
          <a:p>
            <a:r>
              <a:rPr lang="ru-RU" b="1" dirty="0">
                <a:solidFill>
                  <a:srgbClr val="7030A0"/>
                </a:solidFill>
              </a:rPr>
              <a:t>Первые благодарности  от учителей.  </a:t>
            </a:r>
          </a:p>
          <a:p>
            <a:r>
              <a:rPr lang="ru-RU" b="1" dirty="0">
                <a:solidFill>
                  <a:srgbClr val="7030A0"/>
                </a:solidFill>
              </a:rPr>
              <a:t>Началось  тиражирование на все школы города.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1408C69-E86A-4143-8F16-3B3A2D3DD0A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420888"/>
            <a:ext cx="5198542" cy="2952328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3002396" y="3573016"/>
            <a:ext cx="5976664" cy="3168352"/>
            <a:chOff x="742952" y="934536"/>
            <a:chExt cx="7790851" cy="5066215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087278F0-11F0-407C-8949-4C7C3842A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0932" y="934536"/>
              <a:ext cx="3215282" cy="3819851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9EABA5B3-247C-4F70-80AF-8ED5E16AF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2952" y="4565679"/>
              <a:ext cx="3243262" cy="1435072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35E3FABD-21A5-43B6-B0A6-75FF0297B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97563" y="934536"/>
              <a:ext cx="3836240" cy="50662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582008"/>
      </p:ext>
    </p:extLst>
  </p:cSld>
  <p:clrMapOvr>
    <a:masterClrMapping/>
  </p:clrMapOvr>
  <p:transition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242DE6-B5DF-4BB6-B715-2962F6FDB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3429000"/>
            <a:ext cx="7886700" cy="994172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Спасибо за внимание! </a:t>
            </a:r>
          </a:p>
        </p:txBody>
      </p:sp>
      <p:pic>
        <p:nvPicPr>
          <p:cNvPr id="5" name="Содержимое 14" descr="IMG_20190216_180554_620.jpg">
            <a:extLst>
              <a:ext uri="{FF2B5EF4-FFF2-40B4-BE49-F238E27FC236}">
                <a16:creationId xmlns:a16="http://schemas.microsoft.com/office/drawing/2014/main" id="{E8681E71-24BE-4305-81A1-D5A258FB67D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53944" y="116632"/>
            <a:ext cx="1872208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https://zdorovyegoroda.ru/wp-content/uploads/2016/03/logo2.png">
            <a:extLst>
              <a:ext uri="{FF2B5EF4-FFF2-40B4-BE49-F238E27FC236}">
                <a16:creationId xmlns:a16="http://schemas.microsoft.com/office/drawing/2014/main" id="{6FA97D5F-C9AB-43D9-8B78-18C320D82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4664"/>
            <a:ext cx="6002424" cy="12741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1015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8640"/>
            <a:ext cx="61926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/>
              <a:t>Артериальная гипертензия -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560" y="580870"/>
            <a:ext cx="65304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dirty="0">
                <a:solidFill>
                  <a:srgbClr val="FF0000"/>
                </a:solidFill>
              </a:rPr>
              <a:t>«молчаливый и  таинственный убийца»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616507312"/>
              </p:ext>
            </p:extLst>
          </p:nvPr>
        </p:nvGraphicFramePr>
        <p:xfrm>
          <a:off x="-579357" y="1101425"/>
          <a:ext cx="7109460" cy="3476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863EEC-8F87-4836-8193-E4099FC6A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2808342"/>
            <a:ext cx="2975372" cy="396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7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5043E4F-3CAB-4FC9-A6E8-EB24B8562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073" y="4481059"/>
            <a:ext cx="5071927" cy="2380522"/>
          </a:xfrm>
          <a:prstGeom prst="rect">
            <a:avLst/>
          </a:prstGeom>
        </p:spPr>
      </p:pic>
      <p:sp>
        <p:nvSpPr>
          <p:cNvPr id="8" name="Блок-схема: узел 7">
            <a:extLst>
              <a:ext uri="{FF2B5EF4-FFF2-40B4-BE49-F238E27FC236}">
                <a16:creationId xmlns:a16="http://schemas.microsoft.com/office/drawing/2014/main" id="{B8A9B722-9D6B-46B7-BE31-51BFC671FD58}"/>
              </a:ext>
            </a:extLst>
          </p:cNvPr>
          <p:cNvSpPr/>
          <p:nvPr/>
        </p:nvSpPr>
        <p:spPr>
          <a:xfrm>
            <a:off x="107504" y="3288306"/>
            <a:ext cx="5544616" cy="3565133"/>
          </a:xfrm>
          <a:prstGeom prst="flowChartConnector">
            <a:avLst/>
          </a:prstGeom>
          <a:solidFill>
            <a:schemeClr val="accent3">
              <a:lumMod val="40000"/>
              <a:lumOff val="6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 настоящее время весь мир столкнулся со сложной эпидемиологической ситуацией. Ограничение массовых мероприятий, невозможность активного посещения лечебных учреждений с профилактической целью, недостаток медицинских работников в связи с их работой в COVID - госпиталях делают использование информационных технологий в профилактической работе по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здоровьесбережению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особо актуальным.</a:t>
            </a:r>
            <a:endParaRPr lang="ru-RU" sz="1600" dirty="0"/>
          </a:p>
        </p:txBody>
      </p:sp>
      <p:sp>
        <p:nvSpPr>
          <p:cNvPr id="4" name="Блок-схема: узел 3">
            <a:extLst>
              <a:ext uri="{FF2B5EF4-FFF2-40B4-BE49-F238E27FC236}">
                <a16:creationId xmlns:a16="http://schemas.microsoft.com/office/drawing/2014/main" id="{66DD86A7-DBAB-4DB2-89D1-EE943CDF22EE}"/>
              </a:ext>
            </a:extLst>
          </p:cNvPr>
          <p:cNvSpPr/>
          <p:nvPr/>
        </p:nvSpPr>
        <p:spPr>
          <a:xfrm>
            <a:off x="-15281" y="4561"/>
            <a:ext cx="4824536" cy="3424440"/>
          </a:xfrm>
          <a:prstGeom prst="flowChartConnector">
            <a:avLst/>
          </a:prstGeom>
          <a:solidFill>
            <a:schemeClr val="accent1">
              <a:lumMod val="40000"/>
              <a:lumOff val="6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ctr"/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Проблема формирования здорового образа жизни актуальна во многих странах мира, в том числе и в России. Она касается всех профессиональных групп. К сожалению, не являются исключением и учителя, которые своим примером должны мотивировать детей к здоровому образу жизни. Поэтому так важно вовлечь учителей в здоровый образ жизни.</a:t>
            </a:r>
            <a:endParaRPr lang="ru-RU" sz="1600" dirty="0"/>
          </a:p>
        </p:txBody>
      </p:sp>
      <p:sp>
        <p:nvSpPr>
          <p:cNvPr id="7" name="Блок-схема: узел 6">
            <a:extLst>
              <a:ext uri="{FF2B5EF4-FFF2-40B4-BE49-F238E27FC236}">
                <a16:creationId xmlns:a16="http://schemas.microsoft.com/office/drawing/2014/main" id="{40A82218-D5FB-4550-8077-357B78050B5A}"/>
              </a:ext>
            </a:extLst>
          </p:cNvPr>
          <p:cNvSpPr/>
          <p:nvPr/>
        </p:nvSpPr>
        <p:spPr>
          <a:xfrm>
            <a:off x="4319464" y="0"/>
            <a:ext cx="4824536" cy="4805898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Нерешенной остается проблема четкого своевременного и неукоснительного выполнения назначений врача по коррекции гипертонической болезни сердца. Перерывы в лечении, несвоевременный прием препаратов неблагоприятно сказываются на здоровье пациентов, иногда приводя к преждевременной смерти. В связи с этим, вопросы контроля по выполнению рекомендаций как лечебных, так и профилактических, остаются крайне актуальными.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61240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14" descr="IMG_20190216_180554_620.jpg">
            <a:extLst>
              <a:ext uri="{FF2B5EF4-FFF2-40B4-BE49-F238E27FC236}">
                <a16:creationId xmlns:a16="http://schemas.microsoft.com/office/drawing/2014/main" id="{B39CDA90-443F-483B-A91B-5460C56B503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96" y="116632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062CC9-E24F-45EC-BA13-0E1DB014A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744" y="4626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400" b="1" dirty="0">
                <a:solidFill>
                  <a:srgbClr val="00B050"/>
                </a:solidFill>
              </a:rPr>
              <a:t>ПРОЕКТ </a:t>
            </a:r>
            <a:br>
              <a:rPr lang="ru-RU" sz="4400" b="1" dirty="0">
                <a:solidFill>
                  <a:srgbClr val="00B050"/>
                </a:solidFill>
              </a:rPr>
            </a:br>
            <a:r>
              <a:rPr lang="ru-RU" sz="4400" b="1" dirty="0">
                <a:solidFill>
                  <a:srgbClr val="00B050"/>
                </a:solidFill>
              </a:rPr>
              <a:t>«СЕРДЦЕ УЧИТЕЛЯ»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5292788-EFB6-4B62-9040-97AAC38A06A6}"/>
              </a:ext>
            </a:extLst>
          </p:cNvPr>
          <p:cNvSpPr/>
          <p:nvPr/>
        </p:nvSpPr>
        <p:spPr>
          <a:xfrm>
            <a:off x="1403648" y="1951672"/>
            <a:ext cx="63367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7030A0"/>
                </a:solidFill>
              </a:rPr>
              <a:t>Проект предусматривает разработку и внедрение комплекса инновационных технологий по коррекции артериальной гипертензии, а также по формированию здорового образа жизни у педагогического состава общеобразовательных и дошкольных учреждений г. Твери.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340F03-631A-467B-B960-D368038B6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3501008"/>
            <a:ext cx="4729907" cy="319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3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0374" y="1141121"/>
            <a:ext cx="61994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accent5">
                    <a:lumMod val="75000"/>
                  </a:schemeClr>
                </a:solidFill>
              </a:rPr>
              <a:t>Принципы реализации проекта</a:t>
            </a:r>
            <a:endParaRPr lang="ru-RU" sz="27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50374" y="1747764"/>
            <a:ext cx="6182436" cy="71650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i="1" dirty="0"/>
              <a:t>Принципы научной доказательности и практической применимости</a:t>
            </a:r>
            <a:endParaRPr lang="ru-RU" sz="15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50374" y="2586166"/>
            <a:ext cx="6182436" cy="71650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i="1" dirty="0"/>
              <a:t>Принцип активности и сознательности</a:t>
            </a:r>
            <a:endParaRPr lang="ru-RU" sz="15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50374" y="3424567"/>
            <a:ext cx="6182436" cy="71650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i="1" dirty="0"/>
              <a:t>Принцип комплексности и единства задач образовательного процесса и </a:t>
            </a:r>
            <a:r>
              <a:rPr lang="ru-RU" sz="1500" i="1" dirty="0" err="1"/>
              <a:t>здоровьесбережения</a:t>
            </a:r>
            <a:endParaRPr lang="ru-RU" sz="15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50374" y="4262969"/>
            <a:ext cx="6182436" cy="71650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i="1" dirty="0"/>
              <a:t>Принцип системности</a:t>
            </a:r>
            <a:endParaRPr lang="ru-RU" sz="15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0374" y="5101371"/>
            <a:ext cx="6182436" cy="71650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i="1" dirty="0"/>
              <a:t>Принцип индивидуально-дифференцированного подхода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3138323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4F13A-719A-44C8-82A2-6F80A619B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З</a:t>
            </a:r>
            <a:r>
              <a:rPr lang="ru-RU" sz="4400" b="1" dirty="0">
                <a:solidFill>
                  <a:srgbClr val="00B050"/>
                </a:solidFill>
              </a:rPr>
              <a:t>адачи проекта</a:t>
            </a:r>
            <a:endParaRPr lang="ru-RU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C1A2D1C-E275-4EA7-AEE7-BDB4AD86F86D}"/>
              </a:ext>
            </a:extLst>
          </p:cNvPr>
          <p:cNvGrpSpPr/>
          <p:nvPr/>
        </p:nvGrpSpPr>
        <p:grpSpPr>
          <a:xfrm>
            <a:off x="179512" y="862439"/>
            <a:ext cx="8856984" cy="1232356"/>
            <a:chOff x="2" y="1618"/>
            <a:chExt cx="2600876" cy="1560526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9BF5A924-6646-4552-8DBB-11B786C09F12}"/>
                </a:ext>
              </a:extLst>
            </p:cNvPr>
            <p:cNvSpPr/>
            <p:nvPr/>
          </p:nvSpPr>
          <p:spPr>
            <a:xfrm>
              <a:off x="2" y="1618"/>
              <a:ext cx="2600876" cy="156052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AF2229D-4282-43CA-9C4C-50E26D84600F}"/>
                </a:ext>
              </a:extLst>
            </p:cNvPr>
            <p:cNvSpPr txBox="1"/>
            <p:nvPr/>
          </p:nvSpPr>
          <p:spPr>
            <a:xfrm>
              <a:off x="26764" y="276301"/>
              <a:ext cx="2547351" cy="12858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just"/>
              <a:r>
                <a:rPr lang="ru-RU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1. Провести скрининговое обследование состояния здоровья и распространенности факторов риска хронических неинфекционных</a:t>
              </a:r>
            </a:p>
            <a:p>
              <a:pPr algn="just"/>
              <a:r>
                <a:rPr lang="ru-RU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заболеваний, в том числе гипертонической болезни, у педагогического состава общеобразовательной школы города Твери с помощью IT-технологий.</a:t>
              </a:r>
            </a:p>
            <a:p>
              <a:pPr marL="0" lvl="0" indent="0" algn="just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06520DB-1293-42BC-AA5D-27870241A03E}"/>
              </a:ext>
            </a:extLst>
          </p:cNvPr>
          <p:cNvGrpSpPr/>
          <p:nvPr/>
        </p:nvGrpSpPr>
        <p:grpSpPr>
          <a:xfrm>
            <a:off x="179510" y="2094795"/>
            <a:ext cx="8856983" cy="744912"/>
            <a:chOff x="2860966" y="1618"/>
            <a:chExt cx="2600876" cy="1560526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5BA0C683-7CBE-4565-A4EB-E94FE7D01061}"/>
                </a:ext>
              </a:extLst>
            </p:cNvPr>
            <p:cNvSpPr/>
            <p:nvPr/>
          </p:nvSpPr>
          <p:spPr>
            <a:xfrm>
              <a:off x="2860966" y="1618"/>
              <a:ext cx="2600876" cy="15605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920F41F-D9CC-4814-9D25-0891F8E97357}"/>
                </a:ext>
              </a:extLst>
            </p:cNvPr>
            <p:cNvSpPr txBox="1"/>
            <p:nvPr/>
          </p:nvSpPr>
          <p:spPr>
            <a:xfrm>
              <a:off x="2889111" y="1618"/>
              <a:ext cx="2510805" cy="15605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just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2. Разработать, апробировать и внедрить методики общественного здравоохранения, направленные на формирование у учителей ценностей здоровья и здорового образа жизни, включая здоровое питание и физическую активность.</a:t>
              </a: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DD45537B-3A35-4C9E-8A5C-AD25BE829D73}"/>
              </a:ext>
            </a:extLst>
          </p:cNvPr>
          <p:cNvGrpSpPr/>
          <p:nvPr/>
        </p:nvGrpSpPr>
        <p:grpSpPr>
          <a:xfrm>
            <a:off x="179508" y="2846353"/>
            <a:ext cx="8856985" cy="1108269"/>
            <a:chOff x="5721931" y="1618"/>
            <a:chExt cx="3170546" cy="1560526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5EB0B28-A0E6-4293-B016-C51FBAE67D5E}"/>
                </a:ext>
              </a:extLst>
            </p:cNvPr>
            <p:cNvSpPr/>
            <p:nvPr/>
          </p:nvSpPr>
          <p:spPr>
            <a:xfrm>
              <a:off x="5721931" y="1618"/>
              <a:ext cx="3170546" cy="156052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A113E84-44F4-49C1-A6A1-CF9D8EF355B6}"/>
                </a:ext>
              </a:extLst>
            </p:cNvPr>
            <p:cNvSpPr txBox="1"/>
            <p:nvPr/>
          </p:nvSpPr>
          <p:spPr>
            <a:xfrm>
              <a:off x="5755762" y="510478"/>
              <a:ext cx="3101370" cy="8707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just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3. Разработать и внедрить методики по постоянному дистанционному контролю (с использованием консультаций со специалистами через онлайн-кабинеты) за приемом лекарственных препаратов, уровнем физической активности, приверженностью к рациональному питанию учителей МОУ СОШ № 46.</a:t>
              </a:r>
            </a:p>
            <a:p>
              <a:pPr marL="0" lvl="0" indent="0" algn="just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7F116D4-6545-4301-BA53-EBB186444859}"/>
              </a:ext>
            </a:extLst>
          </p:cNvPr>
          <p:cNvGrpSpPr/>
          <p:nvPr/>
        </p:nvGrpSpPr>
        <p:grpSpPr>
          <a:xfrm>
            <a:off x="188407" y="3961268"/>
            <a:ext cx="8848085" cy="979900"/>
            <a:chOff x="2886416" y="1823849"/>
            <a:chExt cx="2600876" cy="1560526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862A93ED-1380-41BE-BCA4-D8F7C1B41C2D}"/>
                </a:ext>
              </a:extLst>
            </p:cNvPr>
            <p:cNvSpPr/>
            <p:nvPr/>
          </p:nvSpPr>
          <p:spPr>
            <a:xfrm>
              <a:off x="2886416" y="1823849"/>
              <a:ext cx="2600876" cy="156052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FBEA78-CE25-4AFE-AA08-31B02B67E297}"/>
                </a:ext>
              </a:extLst>
            </p:cNvPr>
            <p:cNvSpPr txBox="1"/>
            <p:nvPr/>
          </p:nvSpPr>
          <p:spPr>
            <a:xfrm>
              <a:off x="2913039" y="2115202"/>
              <a:ext cx="2550473" cy="8384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just"/>
              <a:r>
                <a:rPr lang="ru-RU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4. Организовать динамическое наблюдение за состоянием здоровья, а также непрерывный мониторинг по коррекции образа жизни педагогического коллектива общеобразовательной школы города Твери</a:t>
              </a:r>
            </a:p>
          </p:txBody>
        </p:sp>
      </p:grp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2C8DCFC-0CC9-4758-BBD9-1ECFB1315B21}"/>
              </a:ext>
            </a:extLst>
          </p:cNvPr>
          <p:cNvSpPr/>
          <p:nvPr/>
        </p:nvSpPr>
        <p:spPr>
          <a:xfrm>
            <a:off x="188407" y="4955274"/>
            <a:ext cx="8848085" cy="7235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5. Создать современную предметно-пространственную среду, способствующую  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внедрению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здоровьесбергегающих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технологий в практику работы школ.</a:t>
            </a:r>
          </a:p>
          <a:p>
            <a:endParaRPr lang="ru-RU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E571D8AF-5929-4364-9D96-72BA9F9F9607}"/>
              </a:ext>
            </a:extLst>
          </p:cNvPr>
          <p:cNvSpPr/>
          <p:nvPr/>
        </p:nvSpPr>
        <p:spPr>
          <a:xfrm>
            <a:off x="188407" y="5678790"/>
            <a:ext cx="8848085" cy="72351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6. Разработать методические рекомендации и практико-ориентированные мероприятия 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 взаимодействию школы и семьи в вопросах формирования здорового образа жизни.</a:t>
            </a:r>
          </a:p>
        </p:txBody>
      </p:sp>
    </p:spTree>
    <p:extLst>
      <p:ext uri="{BB962C8B-B14F-4D97-AF65-F5344CB8AC3E}">
        <p14:creationId xmlns:p14="http://schemas.microsoft.com/office/powerpoint/2010/main" val="2118070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76CB42-870C-4AD3-AE5D-FDDA6812A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50"/>
                </a:solidFill>
              </a:rPr>
              <a:t>Этапы реализации проекта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E10840-45AB-4AD3-98BD-8BC11FF336F5}"/>
              </a:ext>
            </a:extLst>
          </p:cNvPr>
          <p:cNvSpPr txBox="1"/>
          <p:nvPr/>
        </p:nvSpPr>
        <p:spPr>
          <a:xfrm>
            <a:off x="429646" y="1196542"/>
            <a:ext cx="6184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Этап 1 (январь – февраль 2020 г.)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F431B96-067D-41E9-A742-7D6649256933}"/>
              </a:ext>
            </a:extLst>
          </p:cNvPr>
          <p:cNvGrpSpPr/>
          <p:nvPr/>
        </p:nvGrpSpPr>
        <p:grpSpPr>
          <a:xfrm>
            <a:off x="179512" y="1958439"/>
            <a:ext cx="8784975" cy="984961"/>
            <a:chOff x="806765" y="71370"/>
            <a:chExt cx="7115563" cy="817791"/>
          </a:xfrm>
        </p:grpSpPr>
        <p:sp>
          <p:nvSpPr>
            <p:cNvPr id="11" name="Стрелка: пятиугольник 10">
              <a:extLst>
                <a:ext uri="{FF2B5EF4-FFF2-40B4-BE49-F238E27FC236}">
                  <a16:creationId xmlns:a16="http://schemas.microsoft.com/office/drawing/2014/main" id="{7A8B79B3-94FE-4DF2-A2C7-D2C442FE94B6}"/>
                </a:ext>
              </a:extLst>
            </p:cNvPr>
            <p:cNvSpPr/>
            <p:nvPr/>
          </p:nvSpPr>
          <p:spPr>
            <a:xfrm rot="10800000">
              <a:off x="806765" y="71370"/>
              <a:ext cx="7115563" cy="817791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Стрелка: пятиугольник 4">
              <a:extLst>
                <a:ext uri="{FF2B5EF4-FFF2-40B4-BE49-F238E27FC236}">
                  <a16:creationId xmlns:a16="http://schemas.microsoft.com/office/drawing/2014/main" id="{F8283B4D-B655-4735-8A50-15413A5D0A0D}"/>
                </a:ext>
              </a:extLst>
            </p:cNvPr>
            <p:cNvSpPr txBox="1"/>
            <p:nvPr/>
          </p:nvSpPr>
          <p:spPr>
            <a:xfrm rot="21600000">
              <a:off x="1011213" y="71370"/>
              <a:ext cx="6911115" cy="8177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0623" tIns="87630" rIns="163576" bIns="8763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Определение цели и задач планирования проекта, методы его реализации.</a:t>
              </a:r>
              <a:endParaRPr lang="ru-RU" sz="23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39BE6982-A477-41E7-A2BF-CA903AC9FD1A}"/>
              </a:ext>
            </a:extLst>
          </p:cNvPr>
          <p:cNvGrpSpPr/>
          <p:nvPr/>
        </p:nvGrpSpPr>
        <p:grpSpPr>
          <a:xfrm>
            <a:off x="179512" y="3020104"/>
            <a:ext cx="8784975" cy="984960"/>
            <a:chOff x="805166" y="1007715"/>
            <a:chExt cx="7118762" cy="817791"/>
          </a:xfrm>
        </p:grpSpPr>
        <p:sp>
          <p:nvSpPr>
            <p:cNvPr id="14" name="Стрелка: пятиугольник 13">
              <a:extLst>
                <a:ext uri="{FF2B5EF4-FFF2-40B4-BE49-F238E27FC236}">
                  <a16:creationId xmlns:a16="http://schemas.microsoft.com/office/drawing/2014/main" id="{045824A7-036D-4DA4-8B06-E013D442CFBA}"/>
                </a:ext>
              </a:extLst>
            </p:cNvPr>
            <p:cNvSpPr/>
            <p:nvPr/>
          </p:nvSpPr>
          <p:spPr>
            <a:xfrm rot="10800000">
              <a:off x="805166" y="1007715"/>
              <a:ext cx="7118762" cy="817791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812566"/>
                <a:satOff val="-4220"/>
                <a:lumOff val="-686"/>
                <a:alphaOff val="0"/>
              </a:schemeClr>
            </a:fillRef>
            <a:effectRef idx="0">
              <a:schemeClr val="accent3">
                <a:hueOff val="2812566"/>
                <a:satOff val="-4220"/>
                <a:lumOff val="-68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трелка: пятиугольник 4">
              <a:extLst>
                <a:ext uri="{FF2B5EF4-FFF2-40B4-BE49-F238E27FC236}">
                  <a16:creationId xmlns:a16="http://schemas.microsoft.com/office/drawing/2014/main" id="{4A0C8A2D-E700-409C-B602-59541716DED3}"/>
                </a:ext>
              </a:extLst>
            </p:cNvPr>
            <p:cNvSpPr txBox="1"/>
            <p:nvPr/>
          </p:nvSpPr>
          <p:spPr>
            <a:xfrm rot="21600000">
              <a:off x="1009614" y="1007715"/>
              <a:ext cx="6914314" cy="8177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0623" tIns="87630" rIns="163576" bIns="8763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Создание на платформе </a:t>
              </a:r>
              <a:r>
                <a:rPr lang="ru-RU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google-forum</a:t>
              </a:r>
              <a:r>
                <a:rPr lang="ru-RU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опросника по оценке образа жизни учителей. Организация проведения опроса. Анализ полученных результатов.</a:t>
              </a:r>
              <a:endParaRPr lang="ru-RU" sz="23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3585B041-E79F-4F2E-852E-2D1A6D1F2C0A}"/>
              </a:ext>
            </a:extLst>
          </p:cNvPr>
          <p:cNvGrpSpPr/>
          <p:nvPr/>
        </p:nvGrpSpPr>
        <p:grpSpPr>
          <a:xfrm>
            <a:off x="179513" y="4090659"/>
            <a:ext cx="8784974" cy="984961"/>
            <a:chOff x="792118" y="1944216"/>
            <a:chExt cx="7117758" cy="817791"/>
          </a:xfrm>
        </p:grpSpPr>
        <p:sp>
          <p:nvSpPr>
            <p:cNvPr id="17" name="Стрелка: пятиугольник 16">
              <a:extLst>
                <a:ext uri="{FF2B5EF4-FFF2-40B4-BE49-F238E27FC236}">
                  <a16:creationId xmlns:a16="http://schemas.microsoft.com/office/drawing/2014/main" id="{E7C6CE03-1FE4-40DF-B783-8B2C0E95B6E2}"/>
                </a:ext>
              </a:extLst>
            </p:cNvPr>
            <p:cNvSpPr/>
            <p:nvPr/>
          </p:nvSpPr>
          <p:spPr>
            <a:xfrm rot="10800000">
              <a:off x="792118" y="1944216"/>
              <a:ext cx="7117758" cy="817791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Стрелка: пятиугольник 4">
              <a:extLst>
                <a:ext uri="{FF2B5EF4-FFF2-40B4-BE49-F238E27FC236}">
                  <a16:creationId xmlns:a16="http://schemas.microsoft.com/office/drawing/2014/main" id="{B50B4196-78E9-4EEE-BD7A-53B1E206F5D0}"/>
                </a:ext>
              </a:extLst>
            </p:cNvPr>
            <p:cNvSpPr txBox="1"/>
            <p:nvPr/>
          </p:nvSpPr>
          <p:spPr>
            <a:xfrm rot="21600000">
              <a:off x="996566" y="1944216"/>
              <a:ext cx="6913310" cy="8177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0623" tIns="87630" rIns="163576" bIns="8763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Организация подключения индивидуального личного кабинета на сайте </a:t>
              </a:r>
              <a:r>
                <a:rPr lang="ru-RU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онлайнздоровье.рф</a:t>
              </a:r>
              <a:r>
                <a:rPr lang="ru-RU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.</a:t>
              </a:r>
              <a:endParaRPr lang="ru-RU" sz="23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8B47EEA4-F460-444B-B559-EE88F4475BC0}"/>
              </a:ext>
            </a:extLst>
          </p:cNvPr>
          <p:cNvGrpSpPr/>
          <p:nvPr/>
        </p:nvGrpSpPr>
        <p:grpSpPr>
          <a:xfrm>
            <a:off x="179512" y="5161214"/>
            <a:ext cx="8784975" cy="984961"/>
            <a:chOff x="720073" y="2880323"/>
            <a:chExt cx="7180425" cy="817791"/>
          </a:xfrm>
        </p:grpSpPr>
        <p:sp>
          <p:nvSpPr>
            <p:cNvPr id="20" name="Стрелка: пятиугольник 19">
              <a:extLst>
                <a:ext uri="{FF2B5EF4-FFF2-40B4-BE49-F238E27FC236}">
                  <a16:creationId xmlns:a16="http://schemas.microsoft.com/office/drawing/2014/main" id="{07027133-0944-4FEC-965E-6639D6E72212}"/>
                </a:ext>
              </a:extLst>
            </p:cNvPr>
            <p:cNvSpPr/>
            <p:nvPr/>
          </p:nvSpPr>
          <p:spPr>
            <a:xfrm rot="10800000">
              <a:off x="720073" y="2880323"/>
              <a:ext cx="7180425" cy="817791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8437698"/>
                <a:satOff val="-12660"/>
                <a:lumOff val="-2059"/>
                <a:alphaOff val="0"/>
              </a:schemeClr>
            </a:fillRef>
            <a:effectRef idx="0">
              <a:schemeClr val="accent3">
                <a:hueOff val="8437698"/>
                <a:satOff val="-12660"/>
                <a:lumOff val="-205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Стрелка: пятиугольник 4">
              <a:extLst>
                <a:ext uri="{FF2B5EF4-FFF2-40B4-BE49-F238E27FC236}">
                  <a16:creationId xmlns:a16="http://schemas.microsoft.com/office/drawing/2014/main" id="{C1BD7E40-CBA8-4F63-92E2-CAC530661B62}"/>
                </a:ext>
              </a:extLst>
            </p:cNvPr>
            <p:cNvSpPr txBox="1"/>
            <p:nvPr/>
          </p:nvSpPr>
          <p:spPr>
            <a:xfrm rot="21600000">
              <a:off x="924521" y="2880323"/>
              <a:ext cx="6975977" cy="8177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0623" tIns="87630" rIns="163576" bIns="8763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Организация обучающих занятий для студентов-волонтеров</a:t>
              </a:r>
              <a:endParaRPr lang="ru-RU" sz="2300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8021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EE10840-45AB-4AD3-98BD-8BC11FF336F5}"/>
              </a:ext>
            </a:extLst>
          </p:cNvPr>
          <p:cNvSpPr txBox="1"/>
          <p:nvPr/>
        </p:nvSpPr>
        <p:spPr>
          <a:xfrm>
            <a:off x="166763" y="37706"/>
            <a:ext cx="6184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Этап 2 (март – ноябрь 2020 г.)</a:t>
            </a:r>
          </a:p>
        </p:txBody>
      </p:sp>
      <p:sp>
        <p:nvSpPr>
          <p:cNvPr id="11" name="Стрелка: пятиугольник 10">
            <a:extLst>
              <a:ext uri="{FF2B5EF4-FFF2-40B4-BE49-F238E27FC236}">
                <a16:creationId xmlns:a16="http://schemas.microsoft.com/office/drawing/2014/main" id="{7A8B79B3-94FE-4DF2-A2C7-D2C442FE94B6}"/>
              </a:ext>
            </a:extLst>
          </p:cNvPr>
          <p:cNvSpPr/>
          <p:nvPr/>
        </p:nvSpPr>
        <p:spPr>
          <a:xfrm>
            <a:off x="177050" y="1175956"/>
            <a:ext cx="8784975" cy="984961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Индивидуальное профилактическое консультирование с выявлением факторов риска ХНИЗ, в том числе ГБ. Создание индивидуальных рекомендаций по здоровому образу жизни, правильному питанию, индивидуальной физической нагрузке.</a:t>
            </a:r>
            <a:endParaRPr lang="ru-RU" dirty="0"/>
          </a:p>
        </p:txBody>
      </p:sp>
      <p:sp>
        <p:nvSpPr>
          <p:cNvPr id="14" name="Стрелка: пятиугольник 13">
            <a:extLst>
              <a:ext uri="{FF2B5EF4-FFF2-40B4-BE49-F238E27FC236}">
                <a16:creationId xmlns:a16="http://schemas.microsoft.com/office/drawing/2014/main" id="{045824A7-036D-4DA4-8B06-E013D442CFBA}"/>
              </a:ext>
            </a:extLst>
          </p:cNvPr>
          <p:cNvSpPr/>
          <p:nvPr/>
        </p:nvSpPr>
        <p:spPr>
          <a:xfrm>
            <a:off x="165651" y="560926"/>
            <a:ext cx="8784975" cy="656543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812566"/>
              <a:satOff val="-4220"/>
              <a:lumOff val="-686"/>
              <a:alphaOff val="0"/>
            </a:schemeClr>
          </a:fillRef>
          <a:effectRef idx="0">
            <a:schemeClr val="accent3">
              <a:hueOff val="2812566"/>
              <a:satOff val="-4220"/>
              <a:lumOff val="-686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Проведение собрания педагогического коллектива МОУ СОШ № 46 с целью объяснения цели и задач проекта.</a:t>
            </a:r>
            <a:endParaRPr lang="ru-RU" dirty="0"/>
          </a:p>
        </p:txBody>
      </p:sp>
      <p:sp>
        <p:nvSpPr>
          <p:cNvPr id="17" name="Стрелка: пятиугольник 16">
            <a:extLst>
              <a:ext uri="{FF2B5EF4-FFF2-40B4-BE49-F238E27FC236}">
                <a16:creationId xmlns:a16="http://schemas.microsoft.com/office/drawing/2014/main" id="{E7C6CE03-1FE4-40DF-B783-8B2C0E95B6E2}"/>
              </a:ext>
            </a:extLst>
          </p:cNvPr>
          <p:cNvSpPr/>
          <p:nvPr/>
        </p:nvSpPr>
        <p:spPr>
          <a:xfrm>
            <a:off x="202077" y="2119403"/>
            <a:ext cx="8784974" cy="984960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5625132"/>
              <a:satOff val="-8440"/>
              <a:lumOff val="-1373"/>
              <a:alphaOff val="0"/>
            </a:schemeClr>
          </a:fillRef>
          <a:effectRef idx="0">
            <a:schemeClr val="accent3">
              <a:hueOff val="5625132"/>
              <a:satOff val="-8440"/>
              <a:lumOff val="-1373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Проведение консультаций врача - кардиолога лицам с выявленной ГБ и/или сахарного диабета. Формирование назначений с целью купирования проявлений основного заболевания.</a:t>
            </a:r>
            <a:endParaRPr lang="ru-RU" dirty="0"/>
          </a:p>
        </p:txBody>
      </p:sp>
      <p:sp>
        <p:nvSpPr>
          <p:cNvPr id="20" name="Стрелка: пятиугольник 19">
            <a:extLst>
              <a:ext uri="{FF2B5EF4-FFF2-40B4-BE49-F238E27FC236}">
                <a16:creationId xmlns:a16="http://schemas.microsoft.com/office/drawing/2014/main" id="{07027133-0944-4FEC-965E-6639D6E72212}"/>
              </a:ext>
            </a:extLst>
          </p:cNvPr>
          <p:cNvSpPr/>
          <p:nvPr/>
        </p:nvSpPr>
        <p:spPr>
          <a:xfrm>
            <a:off x="182584" y="5528472"/>
            <a:ext cx="8784975" cy="1169779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8437698"/>
              <a:satOff val="-12660"/>
              <a:lumOff val="-2059"/>
              <a:alphaOff val="0"/>
            </a:schemeClr>
          </a:fillRef>
          <a:effectRef idx="0">
            <a:schemeClr val="accent3">
              <a:hueOff val="8437698"/>
              <a:satOff val="-12660"/>
              <a:lumOff val="-2059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Организация с помощью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google-forum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повторного опроса по оценке образа жизни учителей. Анализ полученных результатов. Сопоставление их с результатами первого опроса. Выводы. Коррекция при необходимости профилактических мероприятий.</a:t>
            </a:r>
            <a:endParaRPr lang="ru-RU" dirty="0"/>
          </a:p>
        </p:txBody>
      </p:sp>
      <p:sp>
        <p:nvSpPr>
          <p:cNvPr id="22" name="Стрелка: пятиугольник 21">
            <a:extLst>
              <a:ext uri="{FF2B5EF4-FFF2-40B4-BE49-F238E27FC236}">
                <a16:creationId xmlns:a16="http://schemas.microsoft.com/office/drawing/2014/main" id="{1C82D85E-E66F-4856-8CAE-E66555CCE363}"/>
              </a:ext>
            </a:extLst>
          </p:cNvPr>
          <p:cNvSpPr/>
          <p:nvPr/>
        </p:nvSpPr>
        <p:spPr>
          <a:xfrm>
            <a:off x="177049" y="4041404"/>
            <a:ext cx="8784975" cy="984961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8437698"/>
              <a:satOff val="-12660"/>
              <a:lumOff val="-2059"/>
              <a:alphaOff val="0"/>
            </a:schemeClr>
          </a:fillRef>
          <a:effectRef idx="0">
            <a:schemeClr val="accent3">
              <a:hueOff val="8437698"/>
              <a:satOff val="-12660"/>
              <a:lumOff val="-2059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Проведение психологической поддержки (коррекции) еженедельно и по индивидуальной необходимости с использованием онлайн- кабинета пациента.</a:t>
            </a:r>
            <a:endParaRPr lang="ru-RU" dirty="0"/>
          </a:p>
        </p:txBody>
      </p:sp>
      <p:sp>
        <p:nvSpPr>
          <p:cNvPr id="23" name="Стрелка: пятиугольник 22">
            <a:extLst>
              <a:ext uri="{FF2B5EF4-FFF2-40B4-BE49-F238E27FC236}">
                <a16:creationId xmlns:a16="http://schemas.microsoft.com/office/drawing/2014/main" id="{4B707D24-39B2-4D9B-B070-AD3613635BF2}"/>
              </a:ext>
            </a:extLst>
          </p:cNvPr>
          <p:cNvSpPr/>
          <p:nvPr/>
        </p:nvSpPr>
        <p:spPr>
          <a:xfrm>
            <a:off x="165651" y="3056443"/>
            <a:ext cx="8784975" cy="984961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Организация непрерывного контроля приема лекарственных препаратов, лечебно-физкультурных тренировок, а так же коррекция питания учителей с помощью IT-технологий (на платформах vk.ru, ZOOM,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Teams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через онлайн-кабинет пациента).</a:t>
            </a:r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5AC7DD-427E-46A6-B4DC-8C7D1646F7AB}"/>
              </a:ext>
            </a:extLst>
          </p:cNvPr>
          <p:cNvSpPr txBox="1"/>
          <p:nvPr/>
        </p:nvSpPr>
        <p:spPr>
          <a:xfrm>
            <a:off x="146880" y="5004049"/>
            <a:ext cx="6184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Этап 3 (декабрь 2020 г.)</a:t>
            </a:r>
          </a:p>
        </p:txBody>
      </p:sp>
    </p:spTree>
    <p:extLst>
      <p:ext uri="{BB962C8B-B14F-4D97-AF65-F5344CB8AC3E}">
        <p14:creationId xmlns:p14="http://schemas.microsoft.com/office/powerpoint/2010/main" val="2618707979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4152</TotalTime>
  <Words>1031</Words>
  <Application>Microsoft Office PowerPoint</Application>
  <PresentationFormat>Экран (4:3)</PresentationFormat>
  <Paragraphs>95</Paragraphs>
  <Slides>24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Times New Roman</vt:lpstr>
      <vt:lpstr>Trebuchet MS</vt:lpstr>
      <vt:lpstr>Wingdings 3</vt:lpstr>
      <vt:lpstr>Аспект</vt:lpstr>
      <vt:lpstr>Презентация PowerPoint</vt:lpstr>
      <vt:lpstr>Участники проекта</vt:lpstr>
      <vt:lpstr>Презентация PowerPoint</vt:lpstr>
      <vt:lpstr>Презентация PowerPoint</vt:lpstr>
      <vt:lpstr>ПРОЕКТ  «СЕРДЦЕ УЧИТЕЛЯ»</vt:lpstr>
      <vt:lpstr>Презентация PowerPoint</vt:lpstr>
      <vt:lpstr>Задачи проекта</vt:lpstr>
      <vt:lpstr>Этапы реализации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ход в онлайн кабинет.  (адрес: своездоровье.рф; логин: pat3; пароль: pat31111)</vt:lpstr>
      <vt:lpstr>ПРОЕКТ  «СЕРДЦЕ УЧИТЕЛЯ»</vt:lpstr>
      <vt:lpstr>Презентация PowerPoint</vt:lpstr>
      <vt:lpstr>Презентация PowerPoint</vt:lpstr>
      <vt:lpstr>Презентация PowerPoint</vt:lpstr>
      <vt:lpstr>Презентация PowerPoint</vt:lpstr>
      <vt:lpstr>Итоги проведенной работы:</vt:lpstr>
      <vt:lpstr>Презентация PowerPoint</vt:lpstr>
      <vt:lpstr>Презентация PowerPoint</vt:lpstr>
      <vt:lpstr>ПРОЕКТ  «СЕРДЦЕ УЧИТЕЛЯ»</vt:lpstr>
      <vt:lpstr>Спасибо за внимание!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потенциала студентов в создании здоровьесберегающей среды</dc:title>
  <dc:creator>PC</dc:creator>
  <cp:lastModifiedBy>Оксана Оксана</cp:lastModifiedBy>
  <cp:revision>86</cp:revision>
  <dcterms:created xsi:type="dcterms:W3CDTF">2020-11-17T18:12:21Z</dcterms:created>
  <dcterms:modified xsi:type="dcterms:W3CDTF">2020-11-23T13:50:11Z</dcterms:modified>
</cp:coreProperties>
</file>