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9" r:id="rId16"/>
    <p:sldId id="270" r:id="rId17"/>
    <p:sldId id="271" r:id="rId18"/>
    <p:sldId id="278" r:id="rId19"/>
    <p:sldId id="273" r:id="rId20"/>
    <p:sldId id="274" r:id="rId21"/>
    <p:sldId id="275" r:id="rId22"/>
    <p:sldId id="277" r:id="rId23"/>
    <p:sldId id="276" r:id="rId24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86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83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627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22840"/>
            <a:ext cx="10972440" cy="12466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892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91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02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483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20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30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64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2A54C80-263E-416B-A8E0-580EDEADCBDC}" type="datetimeFigureOut">
              <a:rPr lang="en-US" smtClean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82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4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886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tvercmp@mail.ru" TargetMode="External"/><Relationship Id="rId2" Type="http://schemas.openxmlformats.org/officeDocument/2006/relationships/hyperlink" Target="http://tvercmp.ru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1708920" y="1828800"/>
            <a:ext cx="9142920" cy="2210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4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О разработке и реализации муниципальных программ по укреплению общественного здоровья</a:t>
            </a:r>
            <a:endParaRPr lang="ru-RU" sz="4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CustomShape 2"/>
          <p:cNvSpPr/>
          <p:nvPr/>
        </p:nvSpPr>
        <p:spPr>
          <a:xfrm>
            <a:off x="1431360" y="4909680"/>
            <a:ext cx="9142920" cy="12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1001"/>
              </a:spcBef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Елена Андреевна Низова, к.м.н, Магистр общественного здоровья, Руководитель Центра общественного здоровья и медицинской профилактики Тверской области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30.11.2020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9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  <p:pic>
        <p:nvPicPr>
          <p:cNvPr id="170" name="Рисунок 1"/>
          <p:cNvPicPr/>
          <p:nvPr/>
        </p:nvPicPr>
        <p:blipFill>
          <a:blip r:embed="rId3"/>
          <a:srcRect t="7343"/>
          <a:stretch/>
        </p:blipFill>
        <p:spPr>
          <a:xfrm>
            <a:off x="3799440" y="90360"/>
            <a:ext cx="4015440" cy="1593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7257240" y="365040"/>
            <a:ext cx="409536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Рабочие группы</a:t>
            </a:r>
            <a:endParaRPr lang="ru-RU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20000"/>
          </a:bodyPr>
          <a:lstStyle/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Их создание отразить в характеристике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Утверждены нормативно-правовым актом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Состав – межведомственный!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Зам Главы муниципального образования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Главный врач района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Специалисты отделения или кабинета мед профилактики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Волонтеры и/или НКО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Работодатели, руководители предприятий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Представители силовых ведомств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Другие специалисты: ИТ-специалист!?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0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Характеристика муниципального образования -15 пунктов методических рекомендаций</a:t>
            </a:r>
            <a:endParaRPr lang="ru-RU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5000" lnSpcReduction="20000"/>
          </a:bodyPr>
          <a:lstStyle/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Общая характеристика, социально-экономические показатели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заболеваемость, диспансерные осмотры, выявление основных групп заболеваний и факторов риска за последние 2 года (из 131-формы  по диспансеризации и анализ)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Распространенность факторов риска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Служба здравоохранения и ресурсы службы профилактики (кабинет, отделение, центр здоровья)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Социально-ориентированные некоммерческие организации и волонтерские движения.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Предприятия и организации, на которых возможно и планируется внедрение корпоративных программ по общественному здоровью, и руководители которых могут войти в состав рабочих групп по реализации программ.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Другие пункты, отмеченные в «методических рекомендациях».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3217680" y="365040"/>
            <a:ext cx="81349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Цель муниципальной программы</a:t>
            </a:r>
            <a:endParaRPr lang="ru-RU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Формирование среди жителей муниципального образования Н. мотивации к здоровому образу жизни, снижение показателей смертности, а также снижение риска развития заболеваний, в первую очередь, хронических неинфекционных заболеваний.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6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2477160" y="425160"/>
            <a:ext cx="887544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Задачи муниципальной программы: как пример</a:t>
            </a:r>
            <a:endParaRPr lang="ru-RU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8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5000" lnSpcReduction="20000"/>
          </a:bodyPr>
          <a:lstStyle/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1.Снижение смертности и улучшение здоровья населения, в первую очередь, трудоспособного, за счет снижения распространенности факторов риска, выявления заболеваний на ранней стадии и путем проведения профилактических осмотров и диспансеризации.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2.Создание в муниципальном образовании среды, способствующей ведению здорового образа жизни, выполнение запретительных мер в отношении курения и чрезмерного потребления алкоголя.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3.Проведение информационно-коммуникативных мероприятий на предприятиях и в организациях культуры, образования, соцзащиты по вопросам укрепления здоровья и профилактики хронических неинфекционных заболеваний.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4. Развитие волонтерского движения  и НКО через разработку и внедрение социально-ориентированных проектов и участия волонтеров в реализации задач программы.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9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1273320" y="365040"/>
            <a:ext cx="10208160" cy="145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77500" lnSpcReduction="20000"/>
          </a:bodyPr>
          <a:lstStyle/>
          <a:p>
            <a:pPr algn="r">
              <a:lnSpc>
                <a:spcPct val="90000"/>
              </a:lnSpc>
            </a:pPr>
            <a:r>
              <a:rPr lang="ru-RU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Задача 1</a:t>
            </a:r>
            <a:r>
              <a:rPr lang="ru-RU" sz="27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. </a:t>
            </a:r>
            <a:r>
              <a:rPr lang="ru-RU" sz="31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Снижение смертности и улучшение здоровья населения, в первую очередь, трудоспособного, за счет снижения распространенности факторов риска, выявления заболеваний на ранней стадии и путем проведения профилактических осмотров и диспансеризации.</a:t>
            </a:r>
            <a:r>
              <a:t/>
            </a:r>
            <a:br/>
            <a:endParaRPr lang="ru-RU" sz="3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62500" lnSpcReduction="20000"/>
          </a:bodyPr>
          <a:lstStyle/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1.1.Мероприятия, направленные на снижение смертности мужчин в возрасте 16-59 лет – целевой показатель по годам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1.2.Мероприятия, направленные на снижение смертности женщин в возрасте 16-54 лет – целевой показатель по годам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1.3.Содействие повышению охвата профилактическими осмотрами и диспансеризацией  -показатель %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- взрослого  населения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-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детского населения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1.4. Заслушивание вопросов о ходе профилактических осмотров – ежеквартально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1.5. Распространение материалов, повышающих мотивацию о заботе о здоровье и профилактических осмотрах – количество, где, кому, когда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1.5. Организация и проведение Дней отказа от курения – показатель – 2 раза в год, участников – 500-1000 (как пример)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1.6. Внедрение программ укрепления здоровья на рабочих местах – количество программ, количество работающих и участвующих в программах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2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Содействие проведению диспансеризации и профилактических осмотров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800" dirty="0" smtClean="0">
                <a:solidFill>
                  <a:schemeClr val="tx1"/>
                </a:solidFill>
              </a:rPr>
              <a:t>Информирование и организационные процедуры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Разграничение потоков- пространственное и временное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Мотивация на баланс между соблюдением мер безопасности и заботой о своем здоровье</a:t>
            </a:r>
            <a:endParaRPr lang="ru-RU" sz="2800" dirty="0">
              <a:solidFill>
                <a:schemeClr val="tx1"/>
              </a:solidFill>
            </a:endParaRP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chemeClr val="tx1"/>
                </a:solidFill>
              </a:rPr>
              <a:t>Реализация «дорожной карты» Минздрава Тверской области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108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ustomShape 1"/>
          <p:cNvSpPr/>
          <p:nvPr/>
        </p:nvSpPr>
        <p:spPr>
          <a:xfrm>
            <a:off x="1412280" y="365040"/>
            <a:ext cx="10254600" cy="191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90000"/>
              </a:lnSpc>
            </a:pP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Задача 3.Проведение</a:t>
            </a: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 </a:t>
            </a:r>
            <a:r>
              <a:rPr lang="ru-RU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информационно-коммуникативных мероприятий на предприятиях и в организациях культуры, образования, соцзащиты по вопросам укрепления здоровья и профилактики хронических неинфекционных заболеваний</a:t>
            </a: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.</a:t>
            </a:r>
            <a:r>
              <a:t/>
            </a:r>
            <a:br/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4" name="CustomShape 2"/>
          <p:cNvSpPr/>
          <p:nvPr/>
        </p:nvSpPr>
        <p:spPr>
          <a:xfrm>
            <a:off x="838080" y="2060280"/>
            <a:ext cx="10514520" cy="411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3.1.Проведение праздников, дней здоровья, уроков здоровья, спортивных и культурных мероприятий – количество мероприятий и участников, их оценка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3.1.1.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3.1.2.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Проведение Дней здоровья (8-9 в год)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5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1736280" y="520920"/>
            <a:ext cx="9616320" cy="1168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47500" lnSpcReduction="20000"/>
          </a:bodyPr>
          <a:lstStyle/>
          <a:p>
            <a:pPr>
              <a:lnSpc>
                <a:spcPct val="90000"/>
              </a:lnSpc>
            </a:pPr>
            <a:r>
              <a:rPr lang="ru-RU" sz="5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Задача 4.Развитие волонтерского движения  и НКО через разработку и внедрение социально-ориентированных проектов и участия волонтеров в реализации задач программы.</a:t>
            </a:r>
            <a:r>
              <a:rPr sz="5100" dirty="0"/>
              <a:t/>
            </a:r>
            <a:br>
              <a:rPr sz="5100" dirty="0"/>
            </a:br>
            <a:r>
              <a:rPr dirty="0"/>
              <a:t/>
            </a:r>
            <a:br>
              <a:rPr dirty="0"/>
            </a:br>
            <a:endParaRPr lang="ru-RU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838080" y="2532926"/>
            <a:ext cx="10514520" cy="39282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60">
              <a:lnSpc>
                <a:spcPct val="90000"/>
              </a:lnSpc>
              <a:spcBef>
                <a:spcPts val="1001"/>
              </a:spcBef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4. 1. Привлечение  волонтеров к мероприятиям – количество волонтеров и мероприятий 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4.2.Тренинги для волонтеров – количество мероприятий и участников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4.3.Участие в грантах –указать какие 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8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4"/>
          <p:cNvPicPr/>
          <p:nvPr/>
        </p:nvPicPr>
        <p:blipFill>
          <a:blip r:embed="rId3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  <p:sp>
        <p:nvSpPr>
          <p:cNvPr id="4" name="CustomShape 1"/>
          <p:cNvSpPr/>
          <p:nvPr/>
        </p:nvSpPr>
        <p:spPr>
          <a:xfrm>
            <a:off x="1633043" y="35820"/>
            <a:ext cx="10264680" cy="9826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90000"/>
              </a:lnSpc>
            </a:pPr>
            <a:r>
              <a:rPr lang="ru-RU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Пример фрагмента Плана мероприятий….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Table 2"/>
          <p:cNvGraphicFramePr/>
          <p:nvPr>
            <p:extLst>
              <p:ext uri="{D42A27DB-BD31-4B8C-83A1-F6EECF244321}">
                <p14:modId xmlns:p14="http://schemas.microsoft.com/office/powerpoint/2010/main" val="407762776"/>
              </p:ext>
            </p:extLst>
          </p:nvPr>
        </p:nvGraphicFramePr>
        <p:xfrm>
          <a:off x="936554" y="1184123"/>
          <a:ext cx="10269720" cy="4794700"/>
        </p:xfrm>
        <a:graphic>
          <a:graphicData uri="http://schemas.openxmlformats.org/drawingml/2006/table">
            <a:tbl>
              <a:tblPr/>
              <a:tblGrid>
                <a:gridCol w="568080"/>
                <a:gridCol w="1804320"/>
                <a:gridCol w="1803240"/>
                <a:gridCol w="1986840"/>
                <a:gridCol w="1851480"/>
                <a:gridCol w="1427400"/>
                <a:gridCol w="828360"/>
              </a:tblGrid>
              <a:tr h="2444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№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Ответственный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Источник финансирования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Показатель/год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Показатель /год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……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</a:tr>
              <a:tr h="407520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Задача 2. 2.Создание в муниципальном образовании среды, способствующей ведению здорового образа жизни, выполнение запретительных мер в отношении курения и чрезмерного потребления алкоголя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570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2.1.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Размещение в соответствии с ФЗ-15 знаков о запрете курения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Иванова СП, зам главы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Муниципальный  бюджет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25% общественных мест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35%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55%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15490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2.2.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Размещение в печатных и электронных СМИ материалов о вреде курения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Не менее 5 материалов в год, обновление ежемесячно, постоянно действующий раздел с обновлением 1 раз в 2 месяца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Не менее 5 материалов в год, обновление ежемесячно, постоянно действующий раздел с обновлением 1 раз в 2 месяца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</a:tr>
              <a:tr h="913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2.3.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Рассмотрение вопросов, связанных с избыточным потреблением алкоголя на ___, общественные слушания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423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Calibri"/>
                        </a:rPr>
                        <a:t>2.4.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104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CustomShape 1"/>
          <p:cNvSpPr/>
          <p:nvPr/>
        </p:nvSpPr>
        <p:spPr>
          <a:xfrm>
            <a:off x="1608840" y="365040"/>
            <a:ext cx="974376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90000"/>
              </a:lnSpc>
            </a:pPr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Мероприятия он-лайн: почему и как?</a:t>
            </a: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Интернет в нашей жизни и особенно жизни молодежи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Простота, дешевизна 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Визуальность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Правильная подача материала «Хочешь убить комара думай как комар»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Создание разделов на сайтах – обязанности ИТ-специалистам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Проще, </a:t>
            </a: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меньше, 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 быстрее и ярче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25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1097280" y="388080"/>
            <a:ext cx="10514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                    Благодарность</a:t>
            </a: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1097280" y="1840680"/>
            <a:ext cx="5001840" cy="4489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45000">
            <a:normAutofit fontScale="92500" lnSpcReduction="10000"/>
          </a:bodyPr>
          <a:lstStyle/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"/>
            </a:pPr>
            <a:r>
              <a:rPr lang="ru-RU" sz="1800" b="0" strike="noStrike" spc="-1" dirty="0" err="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Корнетовой</a:t>
            </a: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О.А. – заместителю главы администрации </a:t>
            </a:r>
            <a:r>
              <a:rPr lang="ru-RU" sz="1800" b="0" strike="noStrike" spc="-1" dirty="0" err="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Бежецкого</a:t>
            </a: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"/>
            </a:pPr>
            <a:r>
              <a:rPr lang="ru-RU" sz="1800" b="0" strike="noStrike" spc="-1" dirty="0" err="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Калининой</a:t>
            </a: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О.Е. – первому заместителю главы администрации </a:t>
            </a:r>
            <a:r>
              <a:rPr lang="ru-RU" sz="1800" b="0" strike="noStrike" spc="-1" dirty="0" err="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Вышневолоцкого</a:t>
            </a: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городского округа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"/>
            </a:pP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Леонтьевой Н.И. – заместителю главы администрации Калининского 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"/>
            </a:pP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Давыдовой Ю.В. – заместителю главы администрации </a:t>
            </a:r>
            <a:r>
              <a:rPr lang="ru-RU" sz="1800" b="0" strike="noStrike" spc="-1" dirty="0" err="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Кашинского</a:t>
            </a: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городского округа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"/>
            </a:pP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Мироновой И.Н. – главе Кимрского 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"/>
            </a:pP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Артемьевой А.В. - заместителю главы администрации </a:t>
            </a:r>
            <a:r>
              <a:rPr lang="ru-RU" sz="1800" b="0" strike="noStrike" spc="-1" dirty="0" err="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Лихославльского</a:t>
            </a: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6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"/>
            </a:pP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Кузнецовой Л.В. - Директору </a:t>
            </a:r>
            <a:r>
              <a:rPr lang="ru-RU" sz="1800" b="0" strike="noStrike" spc="-1" dirty="0" smtClean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МКУ «Управление </a:t>
            </a:r>
            <a:r>
              <a:rPr lang="ru-RU" sz="18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социальной политики</a:t>
            </a:r>
            <a:r>
              <a:rPr lang="ru-RU" sz="1800" b="0" strike="noStrike" spc="-1" dirty="0" smtClean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» г. Твери</a:t>
            </a:r>
          </a:p>
          <a:p>
            <a:pPr marL="286470" indent="-285750">
              <a:lnSpc>
                <a:spcPct val="6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Arial" panose="020B0604020202020204" pitchFamily="34" charset="0"/>
              <a:buChar char="•"/>
            </a:pPr>
            <a:r>
              <a:rPr lang="ru-RU" spc="-1" smtClean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Ямщиковой  </a:t>
            </a:r>
            <a:r>
              <a:rPr lang="ru-RU" spc="-1" dirty="0" smtClean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Е.Н. –заместителю Главы Администрации города Ржева</a:t>
            </a:r>
            <a:endParaRPr lang="ru-RU" sz="1800" b="0" strike="noStrike" spc="-1" dirty="0" smtClean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86470" indent="-28575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Arial" panose="020B0604020202020204" pitchFamily="34" charset="0"/>
              <a:buChar char="•"/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Font typeface="Arial" panose="020B0604020202020204" pitchFamily="34" charset="0"/>
              <a:buChar char="•"/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3"/>
          <p:cNvSpPr/>
          <p:nvPr/>
        </p:nvSpPr>
        <p:spPr>
          <a:xfrm>
            <a:off x="6354720" y="1875600"/>
            <a:ext cx="4937040" cy="4022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45000">
            <a:normAutofit lnSpcReduction="10000"/>
          </a:bodyPr>
          <a:lstStyle/>
          <a:p>
            <a:pPr marL="91440" indent="-9072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Calibri"/>
              <a:buChar char=" "/>
            </a:pPr>
            <a:r>
              <a:rPr lang="ru-RU" sz="2000" b="0" u="sng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Кураторам, сотрудникам ЦОЗМП ТО: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"/>
            </a:pPr>
            <a:r>
              <a:rPr lang="ru-RU" sz="2000" b="0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Соловьевой А.В. – главному внештатному специалисту по профилактике МЗ ТО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"/>
            </a:pPr>
            <a:r>
              <a:rPr lang="ru-RU" sz="2000" b="0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Низовой Е.А. – заведующей Центром общественного здоровья и медицинской профилактики Тверской области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"/>
            </a:pPr>
            <a:r>
              <a:rPr lang="ru-RU" sz="2000" b="0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Королёвой О.М. – руководителю волонтерского проекта «Мобильное здравоохранение»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"/>
            </a:pPr>
            <a:r>
              <a:rPr lang="ru-RU" sz="2000" b="0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Сосновской Г.Д. – начальнику отдела ОМОПР 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</a:pP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4" name="Рисунок 6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CustomShape 1"/>
          <p:cNvSpPr/>
          <p:nvPr/>
        </p:nvSpPr>
        <p:spPr>
          <a:xfrm>
            <a:off x="2141280" y="365040"/>
            <a:ext cx="92113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90000"/>
              </a:lnSpc>
            </a:pPr>
            <a:r>
              <a:rPr lang="ru-RU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Корпоративные </a:t>
            </a:r>
            <a:r>
              <a:rPr lang="ru-RU" sz="4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программы на предприятиях и в организациях </a:t>
            </a:r>
            <a:endParaRPr lang="ru-RU" sz="4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Непременная часть программы/проектов (на один из годов реализации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Необходимо заключение соглашения между организацией и администрацией муниципального образования (типового)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Содержательно программа может повторять разделы муниципальной программы с учетом особенностей предприятия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28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2037240" y="500040"/>
            <a:ext cx="931536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Мониторинг и оценка программы</a:t>
            </a:r>
            <a:r>
              <a:rPr dirty="0"/>
              <a:t/>
            </a:r>
            <a:br>
              <a:rPr dirty="0"/>
            </a:br>
            <a:endParaRPr lang="ru-RU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Обязательный подраздел подпрограммы после плана реализации мероприятий программы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Отчетность – где и кому (Администрации, Минсемьи и ЦОЗМП) – 2 раза  в год с анализом выполнения показателей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31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266593"/>
              </p:ext>
            </p:extLst>
          </p:nvPr>
        </p:nvGraphicFramePr>
        <p:xfrm>
          <a:off x="1272240" y="1608991"/>
          <a:ext cx="9507128" cy="47278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7891"/>
                <a:gridCol w="1842223"/>
                <a:gridCol w="1020309"/>
                <a:gridCol w="869151"/>
                <a:gridCol w="1184061"/>
                <a:gridCol w="1322621"/>
                <a:gridCol w="859704"/>
                <a:gridCol w="2031168"/>
              </a:tblGrid>
              <a:tr h="3191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4.2.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Задача 2  Создание в ___________  среды, способствующей ведению здорового образа жизни, выполнение запретительных мер в отношении курения и чрезмерного потребления алкоголя 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49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план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1 полугодие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2е полугодие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темы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количество участников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ссылки, примечания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</a:tr>
              <a:tr h="37339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4.2.1.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 dirty="0">
                          <a:effectLst/>
                        </a:rPr>
                        <a:t>Размещение в соответствии с ФЗ-15 знаков о запрете курения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</a:tr>
              <a:tr h="125714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4.2.2. 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 dirty="0">
                          <a:effectLst/>
                        </a:rPr>
                        <a:t>Размещение в печатных и электронных СМИ материалов о вреде курения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Не менее 5 материалов в год, обновление ежемесячно, постоянно действующий раздел с обновлением 1 раз в 2 месяца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sng" strike="noStrike">
                          <a:effectLst/>
                        </a:rPr>
                        <a:t> </a:t>
                      </a:r>
                      <a:endParaRPr lang="ru-RU" sz="105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/>
                </a:tc>
              </a:tr>
              <a:tr h="7046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4.2.3.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 dirty="0">
                          <a:effectLst/>
                        </a:rPr>
                        <a:t>Рассмотрение вопросов, связанных с избыточным потреблением алкоголя на заседаниях </a:t>
                      </a:r>
                      <a:r>
                        <a:rPr lang="ru-RU" sz="1050" u="none" strike="noStrike" dirty="0" err="1">
                          <a:effectLst/>
                        </a:rPr>
                        <a:t>КДНиЗП</a:t>
                      </a:r>
                      <a:r>
                        <a:rPr lang="ru-RU" sz="1050" u="none" strike="noStrike" dirty="0">
                          <a:effectLst/>
                        </a:rPr>
                        <a:t>, Совета общественности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1 раз в квартал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Протоколы МКДН И ЗП, родительских собраний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</a:tr>
              <a:tr h="48179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4.2.4.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 dirty="0">
                          <a:effectLst/>
                        </a:rPr>
                        <a:t>Организация и проведение Дней отказа от курения и отказа от табака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31.05.2020, 3 четверг  ноября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31.05.2020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3 четверг  ноября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sng" strike="noStrike" dirty="0">
                          <a:effectLst/>
                        </a:rPr>
                        <a:t> </a:t>
                      </a:r>
                      <a:endParaRPr lang="ru-RU" sz="105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/>
                </a:tc>
              </a:tr>
              <a:tr h="93347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4.2.5.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none" strike="noStrike">
                          <a:effectLst/>
                        </a:rPr>
                        <a:t>Координация совместной работы МО МВД  с Администрацией города и СМИ в части, касающейся безопасности дорожного движения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постоянно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 dirty="0">
                          <a:effectLst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49" marR="5649" marT="564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50" u="sng" strike="noStrike" dirty="0">
                          <a:effectLst/>
                        </a:rPr>
                        <a:t> </a:t>
                      </a:r>
                      <a:endParaRPr lang="ru-RU" sz="105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/>
                </a:tc>
              </a:tr>
            </a:tbl>
          </a:graphicData>
        </a:graphic>
      </p:graphicFrame>
      <p:pic>
        <p:nvPicPr>
          <p:cNvPr id="3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  <p:sp>
        <p:nvSpPr>
          <p:cNvPr id="4" name="CustomShape 1"/>
          <p:cNvSpPr/>
          <p:nvPr/>
        </p:nvSpPr>
        <p:spPr>
          <a:xfrm>
            <a:off x="2132130" y="284903"/>
            <a:ext cx="9315360" cy="7335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3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Пример отчета</a:t>
            </a:r>
            <a:endParaRPr lang="ru-RU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56929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609480" y="1915070"/>
            <a:ext cx="10972440" cy="397728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Сайт: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tvercmp.ru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Почта : </a:t>
            </a:r>
            <a:r>
              <a:rPr lang="en-US" dirty="0" smtClean="0">
                <a:hlinkClick r:id="rId3"/>
              </a:rPr>
              <a:t>tvercmp@mail.ru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Телефон рабочий 8-48-22- 65-61-02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Телефоны личные с 9.00-15.00 для </a:t>
            </a:r>
            <a:r>
              <a:rPr lang="en-US" dirty="0" err="1" smtClean="0"/>
              <a:t>WhatsApp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ru-RU" sz="2400" dirty="0" smtClean="0"/>
              <a:t>903-63-00-365 Елена Андреевна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910-935-03-63 Галина Дмитриевна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8468" y="222840"/>
            <a:ext cx="10253452" cy="1246680"/>
          </a:xfrm>
        </p:spPr>
        <p:txBody>
          <a:bodyPr/>
          <a:lstStyle/>
          <a:p>
            <a:pPr algn="r"/>
            <a:r>
              <a:rPr lang="ru-RU" sz="3600" b="1" dirty="0" smtClean="0"/>
              <a:t>Контакты  специалистов Центра общественного здоровья и медицинской профилактики</a:t>
            </a:r>
            <a:endParaRPr lang="ru-RU" sz="3600" b="1" dirty="0"/>
          </a:p>
        </p:txBody>
      </p:sp>
      <p:pic>
        <p:nvPicPr>
          <p:cNvPr id="4" name="Рисунок 3"/>
          <p:cNvPicPr/>
          <p:nvPr/>
        </p:nvPicPr>
        <p:blipFill>
          <a:blip r:embed="rId4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776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1937553" y="207034"/>
            <a:ext cx="10514520" cy="136073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ru-RU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Региональный компонент национального проекта «Укрепление общественного здоровья» 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1001"/>
              </a:spcBef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Формирование системы мотивации граждан к ведению здорового образа жизни включая здоровое питание и отказ от вредных привычек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2019-2024 годы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Компонент проекта «Демография»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7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2176200" y="365040"/>
            <a:ext cx="917640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90000"/>
              </a:lnSpc>
            </a:pPr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Общественное здоровье – просто о концепции</a:t>
            </a: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Здоровье граждан муниципального </a:t>
            </a: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образования: что 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такое здоровье и его показатели? </a:t>
            </a: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Здоровье 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больница</a:t>
            </a: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? 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т.д.)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Меры на поддержание и улучшение здоровья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Комплексные и разнообразные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Требуют ресурсов – </a:t>
            </a: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организационных, временных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кадровых</a:t>
            </a: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информационных, </a:t>
            </a:r>
            <a:r>
              <a:rPr lang="ru-RU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финансовых </a:t>
            </a: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Логистическая </a:t>
            </a: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цепочка, мониторинг и т.д</a:t>
            </a:r>
            <a:r>
              <a:rPr lang="ru-RU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.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80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1"/>
          <p:cNvSpPr/>
          <p:nvPr/>
        </p:nvSpPr>
        <p:spPr>
          <a:xfrm>
            <a:off x="2766240" y="272880"/>
            <a:ext cx="8586360" cy="74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90000"/>
              </a:lnSpc>
            </a:pPr>
            <a:r>
              <a:rPr lang="ru-RU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Показатели проекта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83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  <p:graphicFrame>
        <p:nvGraphicFramePr>
          <p:cNvPr id="184" name="Table 3"/>
          <p:cNvGraphicFramePr/>
          <p:nvPr>
            <p:extLst>
              <p:ext uri="{D42A27DB-BD31-4B8C-83A1-F6EECF244321}">
                <p14:modId xmlns:p14="http://schemas.microsoft.com/office/powerpoint/2010/main" val="443394019"/>
              </p:ext>
            </p:extLst>
          </p:nvPr>
        </p:nvGraphicFramePr>
        <p:xfrm>
          <a:off x="1167120" y="1018440"/>
          <a:ext cx="10185480" cy="5503296"/>
        </p:xfrm>
        <a:graphic>
          <a:graphicData uri="http://schemas.openxmlformats.org/drawingml/2006/table">
            <a:tbl>
              <a:tblPr/>
              <a:tblGrid>
                <a:gridCol w="659520"/>
                <a:gridCol w="2613600"/>
                <a:gridCol w="1185480"/>
                <a:gridCol w="1072800"/>
                <a:gridCol w="1072800"/>
                <a:gridCol w="592200"/>
                <a:gridCol w="592200"/>
                <a:gridCol w="592200"/>
                <a:gridCol w="592200"/>
                <a:gridCol w="605520"/>
                <a:gridCol w="606960"/>
              </a:tblGrid>
              <a:tr h="758024">
                <a:tc gridSpan="11">
                  <a:txBody>
                    <a:bodyPr/>
                    <a:lstStyle/>
                    <a:p>
                      <a:pPr marL="450360" indent="-44964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Увеличение доли граждан, ведущих здоровый образ жизни (тверская область)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34271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№ п/п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Наименование показателя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Единица измерения    (по ОКЕИ)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Базовое значение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Период, год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2019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2021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2022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2023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2024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12238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Значение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11577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Розничные продажи алкогольной продукции на душу, (в литрах этанола) 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Литр чистого (100%) спирта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8.1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31.12.2016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7,8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7,7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7,6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7,5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7,5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7,4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886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Смертность женщин в возрасте 16-54 лет  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 100 тысяч человек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285,6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31.12.2017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279,6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275,5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271,4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267,3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261,9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256,4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886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Смертность мужчин в возрасте 16-59 лет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 100 тысяч человек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944,5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31.12.2017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875,6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831,9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788,3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751,0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718,9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681,6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36000" marR="36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CustomShape 1"/>
          <p:cNvSpPr/>
          <p:nvPr/>
        </p:nvSpPr>
        <p:spPr>
          <a:xfrm>
            <a:off x="1871932" y="93600"/>
            <a:ext cx="9916268" cy="8294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90000"/>
              </a:lnSpc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Число умерших в Тверской области за январь-октябрь 2020года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CustomShape 2"/>
          <p:cNvSpPr/>
          <p:nvPr/>
        </p:nvSpPr>
        <p:spPr>
          <a:xfrm>
            <a:off x="858960" y="1561680"/>
            <a:ext cx="10514520" cy="4613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87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  <p:graphicFrame>
        <p:nvGraphicFramePr>
          <p:cNvPr id="188" name="Table 3"/>
          <p:cNvGraphicFramePr/>
          <p:nvPr>
            <p:extLst>
              <p:ext uri="{D42A27DB-BD31-4B8C-83A1-F6EECF244321}">
                <p14:modId xmlns:p14="http://schemas.microsoft.com/office/powerpoint/2010/main" val="3312671409"/>
              </p:ext>
            </p:extLst>
          </p:nvPr>
        </p:nvGraphicFramePr>
        <p:xfrm>
          <a:off x="2027207" y="699267"/>
          <a:ext cx="9531768" cy="5634356"/>
        </p:xfrm>
        <a:graphic>
          <a:graphicData uri="http://schemas.openxmlformats.org/drawingml/2006/table">
            <a:tbl>
              <a:tblPr/>
              <a:tblGrid>
                <a:gridCol w="2107964"/>
                <a:gridCol w="3817878"/>
                <a:gridCol w="3605926"/>
              </a:tblGrid>
              <a:tr h="43341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месяц 2020г.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число умерших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4334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женщин в возрасте 16-54 года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мужчин в возрасте 16-59 лет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433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январь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94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318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433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февраль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54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213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433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март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80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275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433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апрель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73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288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433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май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65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297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433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июнь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88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315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433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июль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85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331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433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август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65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261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433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сентябрь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79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266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433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октябрь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67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271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  <a:tr h="433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январь-октябрь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750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2835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5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3857760" y="284040"/>
            <a:ext cx="749484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ru-RU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Название программы/проекта</a:t>
            </a: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838080" y="2380890"/>
            <a:ext cx="10514520" cy="37949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ПРОГРАММА ПО УКРЕПЛЕНИЮ ОБЩЕСТВЕННОГО ЗДОРОВЬЯ, УЛУЧШЕНИЮ ДЕМОГРАФИЧЕСКОЙ СИТУАЦИИ И УКРЕПЛЕНИЮ СЕМЬИ МУНИЦИПАЛЬНОГО ОБРАЗОВАНИЯ  Н. ТВЕРСКОЙ ОБЛАСТИ НА 2020-2024 ГОДЫ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 подпрограммы 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Подпрограмма 1. «Укрепление общественного здоровья муниципального образования Н</a:t>
            </a: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 Тверской 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 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1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4375080" y="365040"/>
            <a:ext cx="6977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Принципы разработки программ</a:t>
            </a:r>
            <a:endParaRPr lang="ru-RU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3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  <p:sp>
        <p:nvSpPr>
          <p:cNvPr id="194" name="CustomShape 2"/>
          <p:cNvSpPr/>
          <p:nvPr/>
        </p:nvSpPr>
        <p:spPr>
          <a:xfrm>
            <a:off x="1139400" y="1802880"/>
            <a:ext cx="10057680" cy="447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45000">
            <a:normAutofit fontScale="92500" lnSpcReduction="20000"/>
          </a:bodyPr>
          <a:lstStyle/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"/>
            </a:pPr>
            <a:r>
              <a:rPr lang="ru-RU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Значимость развития и формирования институтов общественного здоровья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"/>
            </a:pPr>
            <a:r>
              <a:rPr lang="ru-RU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Анализ причин смертности трудоспособного населения, распространенности факторов риска, а также иных факторов, воздействующих на показатели федерального и национального проекта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"/>
            </a:pPr>
            <a:r>
              <a:rPr lang="ru-RU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Научность и обоснованность выбираемых мер, включаемых в муниципальные программы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"/>
            </a:pPr>
            <a:r>
              <a:rPr lang="ru-RU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Приоритет межведомственного и межсекторального подхода при подготовке и реализации муниципальных программ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"/>
            </a:pPr>
            <a:r>
              <a:rPr lang="ru-RU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Вовлечение гражданского сообщества, в том числе НКО и добровольцев, в том числе волонтеров-медиков, к участию в реализации мероприятий муниципальных программ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"/>
            </a:pPr>
            <a:r>
              <a:rPr lang="ru-RU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Организация вовлечения обучающихся образовательных организаций среднего, среднего специального и высшего образования в реализации мероприятий муниципальной программы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" indent="-90720"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Wingdings" charset="2"/>
              <a:buChar char=""/>
            </a:pPr>
            <a:r>
              <a:rPr lang="ru-RU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Использование современных каналов коммуникации и интерактивных способов преподнесения информации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</a:pP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spcAft>
                <a:spcPts val="201"/>
              </a:spcAft>
            </a:pP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4051080" y="365040"/>
            <a:ext cx="7301520" cy="13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ru-RU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  <a:ea typeface="DejaVu Sans"/>
              </a:rPr>
              <a:t>Разделы программы/проекта</a:t>
            </a: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6" name="CustomShape 2"/>
          <p:cNvSpPr/>
          <p:nvPr/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Характеристика муниципального образования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Паспорт муниципального образования</a:t>
            </a: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Положительные моменты и достижения</a:t>
            </a: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Проблемы</a:t>
            </a: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Рабочая группа</a:t>
            </a: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Цель, задачи программы</a:t>
            </a: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Подпрограмма 1.</a:t>
            </a: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7" name="Рисунок 3"/>
          <p:cNvPicPr/>
          <p:nvPr/>
        </p:nvPicPr>
        <p:blipFill>
          <a:blip r:embed="rId2"/>
          <a:srcRect r="79836"/>
          <a:stretch/>
        </p:blipFill>
        <p:spPr>
          <a:xfrm>
            <a:off x="444240" y="347400"/>
            <a:ext cx="828000" cy="671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Override1.xml><?xml version="1.0" encoding="utf-8"?>
<a:themeOverride xmlns:a="http://schemas.openxmlformats.org/drawingml/2006/main">
  <a:clrScheme name="Ретро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1583</Words>
  <Application>Microsoft Office PowerPoint</Application>
  <PresentationFormat>Широкоэкранный</PresentationFormat>
  <Paragraphs>298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DejaVu Sans</vt:lpstr>
      <vt:lpstr>Times New Roman</vt:lpstr>
      <vt:lpstr>Wingdings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Содействие проведению диспансеризации и профилактических осмотров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Контакты  специалистов Центра общественного здоровья и медицинской профилактики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Лена</dc:creator>
  <dc:description/>
  <cp:lastModifiedBy>Лена</cp:lastModifiedBy>
  <cp:revision>51</cp:revision>
  <dcterms:created xsi:type="dcterms:W3CDTF">2020-05-26T08:36:02Z</dcterms:created>
  <dcterms:modified xsi:type="dcterms:W3CDTF">2020-12-07T05:54:54Z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SPecialiST RePack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Широкоэкранный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20</vt:i4>
  </property>
</Properties>
</file>