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  <p:sldMasterId id="2147483779" r:id="rId2"/>
  </p:sldMasterIdLst>
  <p:notesMasterIdLst>
    <p:notesMasterId r:id="rId32"/>
  </p:notesMasterIdLst>
  <p:sldIdLst>
    <p:sldId id="376" r:id="rId3"/>
    <p:sldId id="370" r:id="rId4"/>
    <p:sldId id="343" r:id="rId5"/>
    <p:sldId id="356" r:id="rId6"/>
    <p:sldId id="345" r:id="rId7"/>
    <p:sldId id="346" r:id="rId8"/>
    <p:sldId id="364" r:id="rId9"/>
    <p:sldId id="363" r:id="rId10"/>
    <p:sldId id="359" r:id="rId11"/>
    <p:sldId id="361" r:id="rId12"/>
    <p:sldId id="372" r:id="rId13"/>
    <p:sldId id="373" r:id="rId14"/>
    <p:sldId id="374" r:id="rId15"/>
    <p:sldId id="375" r:id="rId16"/>
    <p:sldId id="379" r:id="rId17"/>
    <p:sldId id="377" r:id="rId18"/>
    <p:sldId id="378" r:id="rId19"/>
    <p:sldId id="380" r:id="rId20"/>
    <p:sldId id="344" r:id="rId21"/>
    <p:sldId id="381" r:id="rId22"/>
    <p:sldId id="352" r:id="rId23"/>
    <p:sldId id="351" r:id="rId24"/>
    <p:sldId id="353" r:id="rId25"/>
    <p:sldId id="354" r:id="rId26"/>
    <p:sldId id="355" r:id="rId27"/>
    <p:sldId id="291" r:id="rId28"/>
    <p:sldId id="383" r:id="rId29"/>
    <p:sldId id="382" r:id="rId30"/>
    <p:sldId id="369" r:id="rId31"/>
  </p:sldIdLst>
  <p:sldSz cx="12192000" cy="6858000"/>
  <p:notesSz cx="6669088" cy="9820275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buChar char="n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buChar char="n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buChar char="n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buChar char="n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buChar char="n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0033CC"/>
    <a:srgbClr val="3333CC"/>
    <a:srgbClr val="0000FF"/>
    <a:srgbClr val="FF3399"/>
    <a:srgbClr val="FF3300"/>
    <a:srgbClr val="FF6699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88927" autoAdjust="0"/>
  </p:normalViewPr>
  <p:slideViewPr>
    <p:cSldViewPr showGuides="1">
      <p:cViewPr varScale="1">
        <p:scale>
          <a:sx n="76" d="100"/>
          <a:sy n="76" d="100"/>
        </p:scale>
        <p:origin x="835" y="53"/>
      </p:cViewPr>
      <p:guideLst>
        <p:guide orient="horz" pos="107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3500" y="736600"/>
            <a:ext cx="6545263" cy="3683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64075"/>
            <a:ext cx="5335588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815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2815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0B60A321-3601-407A-BE20-FAF109049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159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500" y="736600"/>
            <a:ext cx="6545263" cy="368300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94322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8699FB-7BE6-4520-BECC-40A156C1498F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42950"/>
            <a:ext cx="6524625" cy="36703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834" y="4665572"/>
            <a:ext cx="4889420" cy="4135678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04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D1348F-A0B8-446F-BD38-4DE24DC916AB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42950"/>
            <a:ext cx="6524625" cy="36703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834" y="4665572"/>
            <a:ext cx="4889420" cy="4135678"/>
          </a:xfrm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13030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44BF0A-7185-4421-8955-F9BF92B5D67B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42950"/>
            <a:ext cx="6524625" cy="36703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834" y="4665572"/>
            <a:ext cx="4889420" cy="4135678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610542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B65B4-6C32-4AC9-9010-6E698184D830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42950"/>
            <a:ext cx="6524625" cy="36703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834" y="4665572"/>
            <a:ext cx="4889420" cy="4135678"/>
          </a:xfrm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63779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777128" y="9328007"/>
            <a:ext cx="2890405" cy="490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2D43EA7-06D3-4596-B5FB-8AC2DD7D47DE}" type="slidenum">
              <a:rPr lang="en-GB"/>
              <a:pPr/>
              <a:t>20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42950"/>
            <a:ext cx="6524625" cy="36703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01881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E2937-1DDE-4F98-A7B2-BE554D915C78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500" y="736600"/>
            <a:ext cx="6545263" cy="368300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58545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FB3EE-D959-4A3E-98AF-970D3BDD39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9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B3817-7307-450F-B830-902E2D26B4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29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CB917-40B8-4EF1-AFE3-300308F277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330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24418" y="1500189"/>
            <a:ext cx="10864849" cy="4351337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1723246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781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62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881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95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9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3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91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8F3EE-870A-49CE-A772-E3C973248A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903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410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405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687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7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D9FDE-E822-4198-BCB1-C45B6128A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69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135D1-C667-4A95-A4DE-97DBE39E1C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15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FE29B-24FA-4A17-BC66-18D3CD993A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9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024CE-1C6B-4586-B7CF-B3164FC8B7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4E2E2E-0551-4F35-8111-17F585DF31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50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27149-3533-4A54-9503-B3E26638C5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2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168ED-A536-4CFF-BB29-8F919C209F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1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3A32D4-D34E-47C4-8875-45C531B28B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92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05.08.2020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346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82888" y="3717032"/>
            <a:ext cx="9927232" cy="1572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buClrTx/>
              <a:buSzTx/>
            </a:pPr>
            <a:r>
              <a:rPr lang="ru-RU" sz="4800" dirty="0"/>
              <a:t>Этические аспекты исследования. Информированное согласие.</a:t>
            </a:r>
            <a:endParaRPr lang="ru-RU" sz="4600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960096" y="1628800"/>
            <a:ext cx="5159896" cy="1689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buClrTx/>
              <a:buSzTx/>
              <a:buFontTx/>
              <a:buNone/>
            </a:pPr>
            <a:r>
              <a:rPr lang="ru-RU" sz="2400" dirty="0" smtClean="0">
                <a:solidFill>
                  <a:srgbClr val="9BBB59">
                    <a:lumMod val="50000"/>
                  </a:srgbClr>
                </a:solidFill>
              </a:rPr>
              <a:t>Национальный медицинский исследовательский центр </a:t>
            </a:r>
          </a:p>
          <a:p>
            <a:pPr algn="r" fontAlgn="auto">
              <a:spcAft>
                <a:spcPts val="0"/>
              </a:spcAft>
              <a:buClrTx/>
              <a:buSzTx/>
              <a:buFontTx/>
              <a:buNone/>
            </a:pPr>
            <a:r>
              <a:rPr lang="ru-RU" sz="2400" dirty="0" smtClean="0">
                <a:solidFill>
                  <a:srgbClr val="9BBB59">
                    <a:lumMod val="50000"/>
                  </a:srgbClr>
                </a:solidFill>
              </a:rPr>
              <a:t>профилактической медицины</a:t>
            </a:r>
            <a:endParaRPr lang="ru-RU" sz="2400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75920" y="5687713"/>
            <a:ext cx="6734200" cy="682937"/>
          </a:xfrm>
        </p:spPr>
        <p:txBody>
          <a:bodyPr>
            <a:noAutofit/>
          </a:bodyPr>
          <a:lstStyle/>
          <a:p>
            <a:pPr algn="r"/>
            <a:r>
              <a:rPr lang="ru-RU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.м.н., </a:t>
            </a:r>
            <a:r>
              <a:rPr lang="ru-RU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.н.с. отдела эпидемиологии ХНИЗ</a:t>
            </a:r>
          </a:p>
          <a:p>
            <a:pPr algn="r"/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Имаева А.Э. </a:t>
            </a:r>
            <a:endParaRPr lang="ru-RU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11663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altLang="ru-RU" sz="3800" dirty="0">
                <a:solidFill>
                  <a:schemeClr val="tx1"/>
                </a:solidFill>
              </a:rPr>
              <a:t>Техника интервьюирования </a:t>
            </a:r>
            <a:endParaRPr lang="ru-RU" sz="3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3552" y="980728"/>
            <a:ext cx="835184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ru-RU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Уточняем вопрос, если участник</a:t>
            </a:r>
            <a:r>
              <a:rPr lang="en-GB" altLang="ru-RU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400" dirty="0"/>
              <a:t>Не может ответить на заданный вопрос</a:t>
            </a:r>
            <a:endParaRPr lang="en-GB" altLang="ru-RU" sz="2400" dirty="0"/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dirty="0"/>
              <a:t>Вероятно понял вопрос, но дал не соответствующий ответ</a:t>
            </a:r>
            <a:endParaRPr lang="en-GB" altLang="ru-RU" dirty="0"/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400" dirty="0"/>
              <a:t>Просит повторить часть вопроса</a:t>
            </a:r>
            <a:endParaRPr lang="en-GB" altLang="ru-RU" sz="2400" dirty="0"/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400" dirty="0"/>
              <a:t>Просить пояснить определенный термин</a:t>
            </a:r>
            <a:endParaRPr lang="en-GB" altLang="ru-RU" sz="2400" dirty="0"/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400" dirty="0"/>
              <a:t>Просит повторить один из вариантов</a:t>
            </a:r>
            <a:endParaRPr lang="en-US" altLang="ru-RU" sz="2800" dirty="0"/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dirty="0"/>
              <a:t>Неправильно интерпретировал вопрос</a:t>
            </a:r>
            <a:endParaRPr lang="en-GB" altLang="ru-RU" dirty="0"/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dirty="0"/>
              <a:t>Отклоняется от темы или дает не относящуюся к делу информацию</a:t>
            </a:r>
            <a:endParaRPr lang="en-GB" altLang="ru-RU" dirty="0"/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dirty="0"/>
              <a:t>Дает не полную информацию или ответ не ясен</a:t>
            </a:r>
            <a:endParaRPr lang="en-GB" altLang="ru-RU" dirty="0"/>
          </a:p>
          <a:p>
            <a:pPr lvl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dirty="0"/>
              <a:t>Говорит, что он или она не знает ответа</a:t>
            </a:r>
          </a:p>
        </p:txBody>
      </p:sp>
    </p:spTree>
    <p:extLst>
      <p:ext uri="{BB962C8B-B14F-4D97-AF65-F5344CB8AC3E}">
        <p14:creationId xmlns:p14="http://schemas.microsoft.com/office/powerpoint/2010/main" val="305092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60648"/>
            <a:ext cx="9144000" cy="864096"/>
          </a:xfrm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ru-RU" altLang="ru-RU" dirty="0" smtClean="0">
                <a:solidFill>
                  <a:schemeClr val="tx1"/>
                </a:solidFill>
              </a:rPr>
              <a:t>Техника интервьюирования</a:t>
            </a:r>
            <a:endParaRPr lang="en-US" sz="3100" i="1" dirty="0">
              <a:solidFill>
                <a:schemeClr val="tx1"/>
              </a:solidFill>
            </a:endParaRPr>
          </a:p>
        </p:txBody>
      </p:sp>
      <p:graphicFrame>
        <p:nvGraphicFramePr>
          <p:cNvPr id="278569" name="Group 41"/>
          <p:cNvGraphicFramePr>
            <a:graphicFrameLocks noGrp="1"/>
          </p:cNvGraphicFramePr>
          <p:nvPr>
            <p:ph type="tbl" idx="1"/>
          </p:nvPr>
        </p:nvGraphicFramePr>
        <p:xfrm>
          <a:off x="1744663" y="1412875"/>
          <a:ext cx="8763000" cy="4635500"/>
        </p:xfrm>
        <a:graphic>
          <a:graphicData uri="http://schemas.openxmlformats.org/drawingml/2006/table">
            <a:tbl>
              <a:tblPr/>
              <a:tblGrid>
                <a:gridCol w="2911177"/>
                <a:gridCol w="5851823"/>
              </a:tblGrid>
              <a:tr h="429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Поведение</a:t>
                      </a: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Инструкции</a:t>
                      </a: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1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Уважение конфиденциальности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Обеспечьте конфиденциальность всей полученной информации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1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Уважайте время участника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 просите участника выделить Вам время, поэтому будьте вежливы и готовы к объяснениям</a:t>
                      </a: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1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Тактичность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Если Вы чувствует</a:t>
                      </a:r>
                      <a:r>
                        <a:rPr kumimoji="0" lang="da-DK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что человек не готов помочь Вам, не заставляйте его, однако предложите возвратиться позже</a:t>
                      </a: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1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Дружественный характер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Действуйте как будто Вы ожидаете получить дружественное сотрудничество и ведите себя соответственно</a:t>
                      </a: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31504" y="0"/>
            <a:ext cx="9036496" cy="980728"/>
          </a:xfrm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ru-RU" altLang="ru-RU" dirty="0" smtClean="0">
                <a:solidFill>
                  <a:schemeClr val="tx1"/>
                </a:solidFill>
              </a:rPr>
              <a:t>Техника интервьюирования</a:t>
            </a:r>
            <a:endParaRPr lang="en-US" sz="3100" i="1" dirty="0"/>
          </a:p>
        </p:txBody>
      </p:sp>
      <p:graphicFrame>
        <p:nvGraphicFramePr>
          <p:cNvPr id="280625" name="Group 49"/>
          <p:cNvGraphicFramePr>
            <a:graphicFrameLocks noGrp="1"/>
          </p:cNvGraphicFramePr>
          <p:nvPr>
            <p:ph type="tbl" idx="1"/>
          </p:nvPr>
        </p:nvGraphicFramePr>
        <p:xfrm>
          <a:off x="1847528" y="980729"/>
          <a:ext cx="8568952" cy="4896543"/>
        </p:xfrm>
        <a:graphic>
          <a:graphicData uri="http://schemas.openxmlformats.org/drawingml/2006/table">
            <a:tbl>
              <a:tblPr/>
              <a:tblGrid>
                <a:gridCol w="1856606"/>
                <a:gridCol w="6712346"/>
              </a:tblGrid>
              <a:tr h="38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Поведение</a:t>
                      </a: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Инструкции</a:t>
                      </a: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Язык тела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Установите хороший зрительный контакт и используйте соответствующий язык тела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07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Скорость интервью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 спешите с интервью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Предоставьте достаточно времени участнику для понимания и ответа на вопрос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Если давить, то участник может ответить первое, что придет ему в голову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Терпение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Будьте терпеливы и вежливы на протяжении всего интервью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0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Принятие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Вне зависимости от того, какие даны ответы на вопросы, не судите образ жизни участника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Выражение какой-либо критики приведет к отказу или скрытию важной инфомации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Выражение благодарности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Поблагодарите их за помощь и сотрудничество.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16632"/>
            <a:ext cx="9144000" cy="936104"/>
          </a:xfrm>
        </p:spPr>
        <p:txBody>
          <a:bodyPr vert="horz" lIns="92075" tIns="46038" rIns="92075" bIns="4603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ru-RU" altLang="ru-RU" dirty="0" smtClean="0">
                <a:solidFill>
                  <a:schemeClr val="tx1"/>
                </a:solidFill>
              </a:rPr>
              <a:t>Техника интервьюирования</a:t>
            </a:r>
            <a:endParaRPr lang="en-US" sz="3100" i="1" dirty="0"/>
          </a:p>
        </p:txBody>
      </p:sp>
      <p:graphicFrame>
        <p:nvGraphicFramePr>
          <p:cNvPr id="290858" name="Group 42"/>
          <p:cNvGraphicFramePr>
            <a:graphicFrameLocks noGrp="1"/>
          </p:cNvGraphicFramePr>
          <p:nvPr>
            <p:ph type="tbl" idx="1"/>
          </p:nvPr>
        </p:nvGraphicFramePr>
        <p:xfrm>
          <a:off x="1703512" y="1124744"/>
          <a:ext cx="8856984" cy="4752528"/>
        </p:xfrm>
        <a:graphic>
          <a:graphicData uri="http://schemas.openxmlformats.org/drawingml/2006/table">
            <a:tbl>
              <a:tblPr/>
              <a:tblGrid>
                <a:gridCol w="1612796"/>
                <a:gridCol w="7244188"/>
              </a:tblGrid>
              <a:tr h="442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Техника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Инструкции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80000"/>
                        </a:spcBef>
                        <a:spcAft>
                          <a:spcPct val="0"/>
                        </a:spcAft>
                        <a:buClr>
                          <a:srgbClr val="1E7FB8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Повторите вопрос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Участнику может прийти в голову ответ, если он/она услышит вопрос во второй раз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0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Сделайте паузу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Это даст участнику время собраться с мыслями и расширить свой ответ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6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Повторите ответ участника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Часто это очень эффективный путь для осмысления участником ответа, который он только что дал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90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Используйте нейтральные попытки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Избегайте предвзятых ответов и проб.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Никогда не выражайте свое одобрение или неодобрение по отношению к тому, что сказал участник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или то, что их ответы правильны или нет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Вместо этого, если Вы хотите получить больше информации, спросите «что-нибудь ещё»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?,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или «можете ли Вы рассказать мне больше об этом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…?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»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sz="3400" dirty="0">
                <a:solidFill>
                  <a:schemeClr val="tx1"/>
                </a:solidFill>
              </a:rPr>
              <a:t>Управление трудными ситуациями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992314" y="1598614"/>
            <a:ext cx="8148637" cy="449468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ru-RU" dirty="0" smtClean="0"/>
              <a:t>Прерывания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Могут случаться во время интервью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Если очень долгие или их много, предложите вернуться в другое время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Оставайтесь терпеливыми и вежливыми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ru-RU" dirty="0" smtClean="0"/>
              <a:t>Отказы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Некоторые участники могут отказаться от интервью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Никогда не заставляйте участников принять участие в исследовании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dirty="0" smtClean="0"/>
              <a:t>Однако, большое количество отказов повлияет на качество исследования в целом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783632" y="1600201"/>
            <a:ext cx="8798768" cy="45259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Приглашение в исследование</a:t>
            </a:r>
          </a:p>
          <a:p>
            <a:r>
              <a:rPr lang="ru-RU" sz="3600" dirty="0" smtClean="0"/>
              <a:t>Информированное согласие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6766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116632"/>
            <a:ext cx="9036496" cy="990600"/>
          </a:xfrm>
        </p:spPr>
        <p:txBody>
          <a:bodyPr>
            <a:noAutofit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</a:rPr>
              <a:t>Представление и объяснение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1268761"/>
            <a:ext cx="8229600" cy="4738531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ru-RU" sz="3200" dirty="0"/>
              <a:t>Оденьте </a:t>
            </a:r>
            <a:r>
              <a:rPr lang="ru-RU" sz="3200" dirty="0" err="1"/>
              <a:t>бейдж</a:t>
            </a:r>
            <a:r>
              <a:rPr lang="ru-RU" sz="3200" dirty="0"/>
              <a:t> с Вашим именем и убедитесь, что он хорошо виден</a:t>
            </a:r>
            <a:endParaRPr lang="ru-RU" altLang="ru-RU" sz="3300" dirty="0"/>
          </a:p>
          <a:p>
            <a:pPr>
              <a:spcBef>
                <a:spcPts val="1200"/>
              </a:spcBef>
            </a:pPr>
            <a:r>
              <a:rPr lang="ru-RU" altLang="ru-RU" sz="3300" dirty="0"/>
              <a:t>Представьтесь и объясните цель Вашего визита</a:t>
            </a:r>
            <a:endParaRPr lang="en-GB" altLang="ru-RU" sz="3300" dirty="0"/>
          </a:p>
          <a:p>
            <a:pPr>
              <a:spcBef>
                <a:spcPts val="1200"/>
              </a:spcBef>
            </a:pPr>
            <a:r>
              <a:rPr lang="ru-RU" altLang="ru-RU" sz="3300" dirty="0"/>
              <a:t>Объясните, что целью исследования является определение распространенности факторов риска хронических заболеваний в стране</a:t>
            </a:r>
            <a:endParaRPr lang="en-GB" altLang="ru-RU" sz="3300" dirty="0"/>
          </a:p>
          <a:p>
            <a:pPr>
              <a:spcBef>
                <a:spcPts val="1200"/>
              </a:spcBef>
            </a:pPr>
            <a:r>
              <a:rPr lang="ru-RU" altLang="ru-RU" sz="3300" dirty="0"/>
              <a:t>Объясните, что результаты, полученные в ходе сбора и анализа данных в рамках этого исследования, помогут в планировании услуг и программ/политик</a:t>
            </a:r>
            <a:endParaRPr lang="en-GB" altLang="ru-RU" sz="3300" dirty="0"/>
          </a:p>
          <a:p>
            <a:pPr marL="0" indent="0">
              <a:buNone/>
            </a:pP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90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850106"/>
          </a:xfrm>
        </p:spPr>
        <p:txBody>
          <a:bodyPr>
            <a:normAutofit/>
          </a:bodyPr>
          <a:lstStyle/>
          <a:p>
            <a:pPr algn="ctr"/>
            <a:r>
              <a:rPr lang="ru-RU" sz="3100" dirty="0">
                <a:solidFill>
                  <a:schemeClr val="tx1"/>
                </a:solidFill>
              </a:rPr>
              <a:t>Представление и объяснение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6648" y="1600200"/>
            <a:ext cx="8153400" cy="50691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500" dirty="0"/>
              <a:t>Объясните, что вы будете собирать информацию у каждого участника обследования путем</a:t>
            </a:r>
            <a:r>
              <a:rPr lang="en-GB" sz="2500" dirty="0"/>
              <a:t>:</a:t>
            </a:r>
          </a:p>
          <a:p>
            <a:pPr lvl="1">
              <a:buFont typeface="Arial" charset="0"/>
              <a:buChar char="–"/>
              <a:defRPr/>
            </a:pPr>
            <a:r>
              <a:rPr lang="ru-RU" sz="2500" dirty="0"/>
              <a:t>Вопросов интервью</a:t>
            </a:r>
            <a:endParaRPr lang="en-GB" sz="2500" dirty="0"/>
          </a:p>
          <a:p>
            <a:pPr lvl="1">
              <a:buFont typeface="Arial" charset="0"/>
              <a:buChar char="–"/>
              <a:defRPr/>
            </a:pPr>
            <a:r>
              <a:rPr lang="ru-RU" sz="2500" dirty="0"/>
              <a:t>Проведения инструментальных измерений роста, веса, артериального давления и т.д.</a:t>
            </a:r>
            <a:r>
              <a:rPr lang="en-GB" sz="2500" dirty="0"/>
              <a:t>.</a:t>
            </a:r>
          </a:p>
          <a:p>
            <a:pPr lvl="1">
              <a:buFont typeface="Arial" charset="0"/>
              <a:buChar char="–"/>
              <a:defRPr/>
            </a:pPr>
            <a:r>
              <a:rPr lang="ru-RU" sz="2500" dirty="0"/>
              <a:t>Выполнения лабораторных измерений.</a:t>
            </a:r>
          </a:p>
          <a:p>
            <a:pPr lvl="1">
              <a:buFont typeface="Arial" charset="0"/>
              <a:buChar char="–"/>
              <a:defRPr/>
            </a:pPr>
            <a:endParaRPr lang="ru-RU" sz="2500" dirty="0"/>
          </a:p>
          <a:p>
            <a:pPr>
              <a:defRPr/>
            </a:pPr>
            <a:r>
              <a:rPr lang="ru-RU" sz="2500" dirty="0"/>
              <a:t>Объясните методологию и временные сроки каждого этапа обследования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5265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760" y="404664"/>
            <a:ext cx="4114774" cy="63093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2928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Информированное согласие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9536" y="1412776"/>
            <a:ext cx="8370512" cy="4752528"/>
          </a:xfrm>
        </p:spPr>
        <p:txBody>
          <a:bodyPr>
            <a:normAutofit fontScale="85000" lnSpcReduction="20000"/>
          </a:bodyPr>
          <a:lstStyle/>
          <a:p>
            <a:pPr marL="628650" indent="0">
              <a:buNone/>
            </a:pPr>
            <a:r>
              <a:rPr lang="ru-RU" sz="3100" i="1" dirty="0">
                <a:solidFill>
                  <a:srgbClr val="FF0000"/>
                </a:solidFill>
              </a:rPr>
              <a:t>Каким принципам (уважение, благодеяние, справедливость) </a:t>
            </a:r>
          </a:p>
          <a:p>
            <a:pPr marL="628650" indent="0">
              <a:buNone/>
            </a:pPr>
            <a:r>
              <a:rPr lang="ru-RU" sz="3100" i="1" dirty="0">
                <a:solidFill>
                  <a:srgbClr val="FF0000"/>
                </a:solidFill>
              </a:rPr>
              <a:t>отвечает </a:t>
            </a:r>
            <a:r>
              <a:rPr lang="ru-RU" sz="3100" b="1" i="1" dirty="0">
                <a:solidFill>
                  <a:srgbClr val="FF0000"/>
                </a:solidFill>
              </a:rPr>
              <a:t>информированное согласие</a:t>
            </a:r>
            <a:r>
              <a:rPr lang="ru-RU" sz="3100" i="1" dirty="0">
                <a:solidFill>
                  <a:srgbClr val="FF0000"/>
                </a:solidFill>
              </a:rPr>
              <a:t>?</a:t>
            </a:r>
          </a:p>
          <a:p>
            <a:pPr marL="1076325" indent="-447675"/>
            <a:endParaRPr lang="ru-RU" dirty="0" smtClean="0"/>
          </a:p>
          <a:p>
            <a:pPr marL="1076325" indent="-447675"/>
            <a:r>
              <a:rPr lang="ru-RU" dirty="0" smtClean="0"/>
              <a:t>Информации </a:t>
            </a:r>
          </a:p>
          <a:p>
            <a:pPr marL="1076325" indent="-447675"/>
            <a:r>
              <a:rPr lang="ru-RU" dirty="0" smtClean="0"/>
              <a:t>Понимания </a:t>
            </a:r>
          </a:p>
          <a:p>
            <a:pPr marL="1076325" indent="-447675"/>
            <a:r>
              <a:rPr lang="ru-RU" dirty="0" smtClean="0"/>
              <a:t>Добровольности</a:t>
            </a:r>
          </a:p>
          <a:p>
            <a:pPr marL="628650" indent="0">
              <a:buNone/>
            </a:pPr>
            <a:endParaRPr lang="ru-RU" dirty="0"/>
          </a:p>
          <a:p>
            <a:pPr marL="628650" indent="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Участник: </a:t>
            </a:r>
            <a:r>
              <a:rPr lang="ru-RU" i="1" dirty="0" smtClean="0"/>
              <a:t>предоставление полной информации об исследовании</a:t>
            </a:r>
          </a:p>
          <a:p>
            <a:pPr marL="628650" indent="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Исследователь: </a:t>
            </a:r>
            <a:r>
              <a:rPr lang="ru-RU" i="1" dirty="0" smtClean="0"/>
              <a:t>юридическая защита от необоснованных исков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311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chemeClr val="tx1"/>
                </a:solidFill>
              </a:rPr>
              <a:t>Цели обучения: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919536" y="1772816"/>
            <a:ext cx="9001000" cy="4525963"/>
          </a:xfrm>
        </p:spPr>
        <p:txBody>
          <a:bodyPr>
            <a:normAutofit/>
          </a:bodyPr>
          <a:lstStyle/>
          <a:p>
            <a:pPr marL="722313" indent="-722313" algn="just"/>
            <a:r>
              <a:rPr lang="ru-RU" sz="2800" b="1" dirty="0"/>
              <a:t>Подготовить тех, кто будет собирать данные, к проведению полевых работ для обследования</a:t>
            </a:r>
            <a:endParaRPr lang="en-GB" sz="2800" b="1" dirty="0"/>
          </a:p>
          <a:p>
            <a:pPr marL="722313" indent="-722313" algn="just"/>
            <a:r>
              <a:rPr lang="ru-RU" sz="2800" dirty="0"/>
              <a:t>Обеспечить единый подход к проведению обследования</a:t>
            </a:r>
            <a:endParaRPr lang="en-GB" sz="2800" dirty="0"/>
          </a:p>
          <a:p>
            <a:pPr marL="722313" indent="-722313" algn="just"/>
            <a:r>
              <a:rPr lang="ru-RU" sz="2800" dirty="0"/>
              <a:t>Предоставить возможность попрактиковаться в проведении интервью и сборе физических измерений</a:t>
            </a:r>
            <a:endParaRPr lang="en-GB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363272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500" dirty="0">
                <a:solidFill>
                  <a:schemeClr val="tx1"/>
                </a:solidFill>
              </a:rPr>
              <a:t>Информированное согласие должно содержать:</a:t>
            </a:r>
            <a:endParaRPr lang="en-US" sz="35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07568" y="1772817"/>
            <a:ext cx="8234654" cy="4032673"/>
          </a:xfrm>
        </p:spPr>
        <p:txBody>
          <a:bodyPr/>
          <a:lstStyle/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Цель исследования</a:t>
            </a:r>
            <a:endParaRPr lang="en-GB" sz="2600" dirty="0"/>
          </a:p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Объяснение методов исследования</a:t>
            </a:r>
            <a:endParaRPr lang="en-GB" sz="2600" dirty="0"/>
          </a:p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Объяснение временных рамок исследования</a:t>
            </a:r>
            <a:endParaRPr lang="en-GB" sz="2600" dirty="0"/>
          </a:p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Объяснение индивидуальных прав</a:t>
            </a:r>
            <a:endParaRPr lang="en-GB" sz="2600" dirty="0"/>
          </a:p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Конфиденциальность</a:t>
            </a:r>
            <a:endParaRPr lang="en-GB" sz="2600" dirty="0"/>
          </a:p>
          <a:p>
            <a:pPr marL="539750" indent="-357188">
              <a:lnSpc>
                <a:spcPct val="90000"/>
              </a:lnSpc>
              <a:spcBef>
                <a:spcPts val="1200"/>
              </a:spcBef>
            </a:pPr>
            <a:r>
              <a:rPr lang="ru-RU" sz="2600" dirty="0"/>
              <a:t>Использование результатов исследования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05010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Конфиденциальность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5560" y="1268760"/>
            <a:ext cx="8153400" cy="4896544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1200"/>
              </a:spcBef>
            </a:pPr>
            <a:r>
              <a:rPr lang="ru-RU" altLang="ru-RU" sz="3200" dirty="0"/>
              <a:t>Участие и представленные данные будут полностью конфиденциальны</a:t>
            </a:r>
            <a:r>
              <a:rPr lang="en-GB" altLang="ru-RU" sz="3200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ru-RU" altLang="ru-RU" sz="3200" dirty="0"/>
              <a:t>Участники предоставляют имя и контактную информацию для того, чтобы с ними могли связаться, если возникнет какая-либо проблема или будет необходимость дальнейшего слежения</a:t>
            </a:r>
            <a:r>
              <a:rPr lang="en-GB" altLang="ru-RU" sz="3200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ru-RU" altLang="ru-RU" sz="3200" dirty="0"/>
              <a:t>Данные исследования могут быть отправлены по месту требования для анализа</a:t>
            </a:r>
            <a:r>
              <a:rPr lang="en-GB" altLang="ru-RU" sz="3200" dirty="0"/>
              <a:t>, </a:t>
            </a:r>
            <a:r>
              <a:rPr lang="ru-RU" altLang="ru-RU" sz="3200" dirty="0"/>
              <a:t>однако персональная информация, которая может идентифицировать участника, не будет предоставлена для анализа</a:t>
            </a:r>
            <a:r>
              <a:rPr lang="en-GB" altLang="ru-RU" sz="3200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ru-RU" altLang="ru-RU" sz="3200" dirty="0"/>
              <a:t>Их имена не будут использованы ни в каком отчете об исследовании</a:t>
            </a:r>
            <a:r>
              <a:rPr lang="en-GB" altLang="ru-RU" sz="32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7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500" dirty="0">
                <a:solidFill>
                  <a:schemeClr val="tx1"/>
                </a:solidFill>
              </a:rPr>
              <a:t>Объяснение индивидуальных прав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6648" y="1844824"/>
            <a:ext cx="8279832" cy="4251176"/>
          </a:xfrm>
        </p:spPr>
        <p:txBody>
          <a:bodyPr/>
          <a:lstStyle/>
          <a:p>
            <a:r>
              <a:rPr lang="ru-RU" altLang="ru-RU" dirty="0" smtClean="0"/>
              <a:t>Участники </a:t>
            </a:r>
            <a:r>
              <a:rPr lang="ru-RU" altLang="ru-RU" dirty="0"/>
              <a:t>имеют право</a:t>
            </a:r>
            <a:r>
              <a:rPr lang="en-GB" altLang="ru-RU" dirty="0"/>
              <a:t>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b="1" dirty="0"/>
              <a:t>Отказаться</a:t>
            </a:r>
            <a:r>
              <a:rPr lang="en-GB" altLang="ru-RU" b="1" dirty="0"/>
              <a:t> </a:t>
            </a:r>
            <a:r>
              <a:rPr lang="ru-RU" altLang="ru-RU" dirty="0"/>
              <a:t>участвовать в обследовании</a:t>
            </a:r>
            <a:endParaRPr lang="en-GB" altLang="ru-RU" dirty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b="1" dirty="0"/>
              <a:t>Отозвать</a:t>
            </a:r>
            <a:r>
              <a:rPr lang="en-GB" altLang="ru-RU" b="1" dirty="0"/>
              <a:t> </a:t>
            </a:r>
            <a:r>
              <a:rPr lang="ru-RU" altLang="ru-RU" dirty="0"/>
              <a:t>свое согласие в любое время</a:t>
            </a:r>
            <a:endParaRPr lang="en-GB" altLang="ru-RU" dirty="0"/>
          </a:p>
          <a:p>
            <a:pPr lvl="1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altLang="ru-RU" b="1" dirty="0"/>
              <a:t>Отказаться отвечать</a:t>
            </a:r>
            <a:r>
              <a:rPr lang="en-GB" altLang="ru-RU" dirty="0"/>
              <a:t> </a:t>
            </a:r>
            <a:r>
              <a:rPr lang="ru-RU" altLang="ru-RU" dirty="0"/>
              <a:t>на некоторые вопросы интервью, на которые они не хотят отвечать</a:t>
            </a:r>
            <a:r>
              <a:rPr lang="en-GB" altLang="ru-RU" dirty="0"/>
              <a:t>.</a:t>
            </a:r>
            <a:endParaRPr lang="en-US" altLang="ru-RU" dirty="0"/>
          </a:p>
          <a:p>
            <a:pPr marL="0" indent="0">
              <a:buNone/>
            </a:pPr>
            <a:endParaRPr lang="ru-RU" altLang="ru-RU" dirty="0" smtClean="0"/>
          </a:p>
          <a:p>
            <a:pPr marL="0" indent="0" algn="just">
              <a:buNone/>
            </a:pPr>
            <a:r>
              <a:rPr lang="ru-RU" altLang="ru-RU" i="1" dirty="0" smtClean="0">
                <a:solidFill>
                  <a:srgbClr val="FF0000"/>
                </a:solidFill>
              </a:rPr>
              <a:t>Уважайте </a:t>
            </a:r>
            <a:r>
              <a:rPr lang="ru-RU" altLang="ru-RU" i="1" dirty="0">
                <a:solidFill>
                  <a:srgbClr val="FF0000"/>
                </a:solidFill>
              </a:rPr>
              <a:t>права участников, </a:t>
            </a:r>
            <a:r>
              <a:rPr lang="ru-RU" altLang="ru-RU" i="1" dirty="0" smtClean="0">
                <a:solidFill>
                  <a:srgbClr val="FF0000"/>
                </a:solidFill>
              </a:rPr>
              <a:t>отобранных </a:t>
            </a:r>
            <a:r>
              <a:rPr lang="ru-RU" altLang="ru-RU" i="1" dirty="0">
                <a:solidFill>
                  <a:srgbClr val="FF0000"/>
                </a:solidFill>
              </a:rPr>
              <a:t>для обследования</a:t>
            </a:r>
            <a:r>
              <a:rPr lang="en-GB" altLang="ru-RU" i="1" dirty="0" smtClean="0">
                <a:solidFill>
                  <a:srgbClr val="FF0000"/>
                </a:solidFill>
              </a:rPr>
              <a:t>.</a:t>
            </a:r>
            <a:endParaRPr lang="en-GB" altLang="ru-RU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2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Получение согласия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268760"/>
            <a:ext cx="8280920" cy="511256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ru-RU" altLang="ru-RU" sz="2700" dirty="0"/>
              <a:t>Каждый участник должен дать свое согласие в устной и письменной форме перед участием в </a:t>
            </a:r>
            <a:r>
              <a:rPr lang="ru-RU" altLang="ru-RU" sz="2700" dirty="0" smtClean="0"/>
              <a:t>обследовании</a:t>
            </a:r>
            <a:endParaRPr lang="en-GB" sz="2700" dirty="0"/>
          </a:p>
          <a:p>
            <a:pPr algn="just">
              <a:lnSpc>
                <a:spcPct val="90000"/>
              </a:lnSpc>
            </a:pPr>
            <a:r>
              <a:rPr lang="ru-RU" altLang="ru-RU" sz="2700" dirty="0" smtClean="0"/>
              <a:t>Участник </a:t>
            </a:r>
            <a:r>
              <a:rPr lang="ru-RU" altLang="ru-RU" sz="2700" dirty="0"/>
              <a:t>подписывает</a:t>
            </a:r>
            <a:r>
              <a:rPr lang="en-GB" altLang="ru-RU" sz="2700" dirty="0"/>
              <a:t> </a:t>
            </a:r>
            <a:r>
              <a:rPr lang="ru-RU" altLang="ru-RU" sz="2700" b="1" u="sng" dirty="0" smtClean="0"/>
              <a:t>пять</a:t>
            </a:r>
            <a:r>
              <a:rPr lang="en-GB" altLang="ru-RU" sz="2700" dirty="0" smtClean="0"/>
              <a:t> </a:t>
            </a:r>
            <a:r>
              <a:rPr lang="ru-RU" altLang="ru-RU" sz="2700" dirty="0" smtClean="0"/>
              <a:t>копий</a:t>
            </a:r>
            <a:r>
              <a:rPr lang="ru-RU" sz="2700" dirty="0" smtClean="0"/>
              <a:t>: </a:t>
            </a:r>
            <a:r>
              <a:rPr lang="ru-RU" sz="2700" dirty="0"/>
              <a:t>2 экземпляра для </a:t>
            </a:r>
            <a:r>
              <a:rPr lang="ru-RU" sz="2700" dirty="0" smtClean="0"/>
              <a:t>регионального </a:t>
            </a:r>
            <a:r>
              <a:rPr lang="ru-RU" sz="2700" dirty="0"/>
              <a:t>исполнителя и </a:t>
            </a:r>
            <a:r>
              <a:rPr lang="ru-RU" sz="2700" dirty="0" smtClean="0"/>
              <a:t>координатора (НМИЦ ПМ), </a:t>
            </a:r>
            <a:r>
              <a:rPr lang="ru-RU" sz="2700" dirty="0"/>
              <a:t>2 экземпляра для организаций, осуществляющих длительное хранение биообразцов, и 1 экземпляр </a:t>
            </a:r>
            <a:r>
              <a:rPr lang="ru-RU" sz="2700" dirty="0" smtClean="0"/>
              <a:t>участнику</a:t>
            </a:r>
            <a:endParaRPr lang="ru-RU" sz="2700" dirty="0" smtClean="0"/>
          </a:p>
          <a:p>
            <a:pPr algn="just">
              <a:lnSpc>
                <a:spcPct val="90000"/>
              </a:lnSpc>
            </a:pPr>
            <a:r>
              <a:rPr lang="ru-RU" altLang="ru-RU" sz="2700" dirty="0" smtClean="0"/>
              <a:t>Если </a:t>
            </a:r>
            <a:r>
              <a:rPr lang="ru-RU" altLang="ru-RU" sz="2700" dirty="0"/>
              <a:t>участник</a:t>
            </a:r>
            <a:r>
              <a:rPr lang="en-GB" altLang="ru-RU" sz="2700" dirty="0"/>
              <a:t> </a:t>
            </a:r>
            <a:r>
              <a:rPr lang="ru-RU" altLang="ru-RU" sz="2700" u="sng" dirty="0"/>
              <a:t>не</a:t>
            </a:r>
            <a:r>
              <a:rPr lang="en-GB" altLang="ru-RU" sz="2700" dirty="0"/>
              <a:t> </a:t>
            </a:r>
            <a:r>
              <a:rPr lang="ru-RU" altLang="ru-RU" sz="2700" dirty="0"/>
              <a:t>подписывает форму согласия</a:t>
            </a:r>
            <a:r>
              <a:rPr lang="en-GB" altLang="ru-RU" sz="2700" dirty="0"/>
              <a:t>:</a:t>
            </a:r>
          </a:p>
          <a:p>
            <a:pPr marL="895350" lvl="1" indent="-442913" algn="just">
              <a:lnSpc>
                <a:spcPct val="90000"/>
              </a:lnSpc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altLang="ru-RU" sz="2700" dirty="0"/>
              <a:t>Участник не будет участвовать в обследовании</a:t>
            </a:r>
            <a:endParaRPr lang="en-GB" altLang="ru-RU" sz="2700" dirty="0"/>
          </a:p>
          <a:p>
            <a:pPr marL="895350" lvl="1" indent="-442913" algn="just">
              <a:lnSpc>
                <a:spcPct val="90000"/>
              </a:lnSpc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altLang="ru-RU" sz="2700" dirty="0"/>
              <a:t>Отказ участника, тем не менее, должен быть</a:t>
            </a:r>
            <a:r>
              <a:rPr lang="ru-RU" altLang="ru-RU" sz="2700" i="1" dirty="0"/>
              <a:t> </a:t>
            </a:r>
            <a:r>
              <a:rPr lang="ru-RU" altLang="ru-RU" sz="2700" b="1" i="1" dirty="0">
                <a:solidFill>
                  <a:srgbClr val="FF0000"/>
                </a:solidFill>
              </a:rPr>
              <a:t>отмечен в соответствующем журнале</a:t>
            </a:r>
            <a:endParaRPr lang="en-US" altLang="ru-RU" sz="2700" b="1" dirty="0"/>
          </a:p>
        </p:txBody>
      </p:sp>
    </p:spTree>
    <p:extLst>
      <p:ext uri="{BB962C8B-B14F-4D97-AF65-F5344CB8AC3E}">
        <p14:creationId xmlns:p14="http://schemas.microsoft.com/office/powerpoint/2010/main" val="152346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036496" cy="1143000"/>
          </a:xfrm>
        </p:spPr>
        <p:txBody>
          <a:bodyPr>
            <a:normAutofit/>
          </a:bodyPr>
          <a:lstStyle/>
          <a:p>
            <a:pPr algn="ctr"/>
            <a:r>
              <a:rPr lang="ru-RU" sz="3400" dirty="0">
                <a:solidFill>
                  <a:schemeClr val="tx1"/>
                </a:solidFill>
              </a:rPr>
              <a:t>Процедура использования форм согласия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628800"/>
            <a:ext cx="8153400" cy="4464496"/>
          </a:xfrm>
        </p:spPr>
        <p:txBody>
          <a:bodyPr>
            <a:normAutofit/>
          </a:bodyPr>
          <a:lstStyle/>
          <a:p>
            <a:pPr marL="539750" indent="-430213" algn="just">
              <a:lnSpc>
                <a:spcPct val="90000"/>
              </a:lnSpc>
            </a:pPr>
            <a:r>
              <a:rPr lang="ru-RU" altLang="ru-RU" dirty="0"/>
              <a:t>Позвольте участникам прочитать форму согласия или если необходимо, зачитайте её </a:t>
            </a:r>
            <a:r>
              <a:rPr lang="ru-RU" altLang="ru-RU" dirty="0" smtClean="0"/>
              <a:t>сами</a:t>
            </a:r>
          </a:p>
          <a:p>
            <a:pPr marL="539750" indent="-430213" algn="just">
              <a:lnSpc>
                <a:spcPct val="90000"/>
              </a:lnSpc>
            </a:pPr>
            <a:r>
              <a:rPr lang="ru-RU" altLang="ru-RU" dirty="0"/>
              <a:t>Если участник сказал ДА, то он подписывает </a:t>
            </a:r>
            <a:r>
              <a:rPr lang="en-US" altLang="ru-RU" dirty="0"/>
              <a:t>5</a:t>
            </a:r>
            <a:r>
              <a:rPr lang="ru-RU" altLang="ru-RU" dirty="0" smtClean="0"/>
              <a:t> копи</a:t>
            </a:r>
            <a:r>
              <a:rPr lang="ru-RU" altLang="ru-RU" dirty="0"/>
              <a:t>й</a:t>
            </a:r>
            <a:endParaRPr lang="en-GB" altLang="ru-RU" dirty="0"/>
          </a:p>
          <a:p>
            <a:pPr marL="539750" indent="-430213" algn="just">
              <a:lnSpc>
                <a:spcPct val="90000"/>
              </a:lnSpc>
            </a:pPr>
            <a:r>
              <a:rPr lang="ru-RU" altLang="ru-RU" dirty="0"/>
              <a:t>Как интервьюер, Вы подписываетесь как </a:t>
            </a:r>
            <a:r>
              <a:rPr lang="ru-RU" altLang="ru-RU" dirty="0" smtClean="0"/>
              <a:t>свидетель</a:t>
            </a:r>
            <a:endParaRPr lang="en-GB" altLang="ru-RU" dirty="0"/>
          </a:p>
          <a:p>
            <a:pPr marL="539750" indent="-430213" algn="just">
              <a:lnSpc>
                <a:spcPct val="90000"/>
              </a:lnSpc>
            </a:pPr>
            <a:r>
              <a:rPr lang="ru-RU" altLang="ru-RU" dirty="0"/>
              <a:t>Поблагодарите участника за его согласие принять участие в </a:t>
            </a:r>
            <a:r>
              <a:rPr lang="ru-RU" altLang="ru-RU" dirty="0" smtClean="0"/>
              <a:t>исследовании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4983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892480" cy="634082"/>
          </a:xfrm>
        </p:spPr>
        <p:txBody>
          <a:bodyPr>
            <a:normAutofit/>
          </a:bodyPr>
          <a:lstStyle/>
          <a:p>
            <a:r>
              <a:rPr lang="ru-RU" sz="3400" dirty="0">
                <a:solidFill>
                  <a:schemeClr val="tx1"/>
                </a:solidFill>
              </a:rPr>
              <a:t>Процедура использования форм согласия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5520" y="1124744"/>
            <a:ext cx="8927904" cy="4925144"/>
          </a:xfrm>
        </p:spPr>
        <p:txBody>
          <a:bodyPr>
            <a:normAutofit lnSpcReduction="10000"/>
          </a:bodyPr>
          <a:lstStyle/>
          <a:p>
            <a:pPr marL="452438" indent="-342900" algn="just">
              <a:lnSpc>
                <a:spcPct val="114000"/>
              </a:lnSpc>
            </a:pPr>
            <a:r>
              <a:rPr lang="ru-RU" altLang="ru-RU" dirty="0"/>
              <a:t>Если получен ответ НЕТ, спросите понятна ли им цель </a:t>
            </a:r>
            <a:r>
              <a:rPr lang="ru-RU" altLang="ru-RU" dirty="0" smtClean="0"/>
              <a:t>обследования</a:t>
            </a:r>
            <a:endParaRPr lang="en-GB" altLang="ru-RU" dirty="0"/>
          </a:p>
          <a:p>
            <a:pPr marL="452438" indent="-342900" algn="just">
              <a:lnSpc>
                <a:spcPct val="114000"/>
              </a:lnSpc>
            </a:pPr>
            <a:r>
              <a:rPr lang="ru-RU" altLang="ru-RU" dirty="0"/>
              <a:t>Если они чего-либо не поняли, попробуйте объяснить еще </a:t>
            </a:r>
            <a:r>
              <a:rPr lang="ru-RU" altLang="ru-RU" dirty="0" smtClean="0"/>
              <a:t>раз</a:t>
            </a:r>
            <a:endParaRPr lang="en-GB" altLang="ru-RU" dirty="0"/>
          </a:p>
          <a:p>
            <a:pPr marL="452438" indent="-342900" algn="just">
              <a:lnSpc>
                <a:spcPct val="114000"/>
              </a:lnSpc>
            </a:pPr>
            <a:r>
              <a:rPr lang="ru-RU" altLang="ru-RU" dirty="0"/>
              <a:t>Если участник понял и все равно ответил </a:t>
            </a:r>
            <a:r>
              <a:rPr lang="ru-RU" altLang="ru-RU" dirty="0" smtClean="0"/>
              <a:t>НЕТ - это </a:t>
            </a:r>
            <a:r>
              <a:rPr lang="ru-RU" altLang="ru-RU" dirty="0"/>
              <a:t>значит, что этот человек НЕ </a:t>
            </a:r>
            <a:r>
              <a:rPr lang="ru-RU" altLang="ru-RU" dirty="0" smtClean="0"/>
              <a:t>будет </a:t>
            </a:r>
            <a:r>
              <a:rPr lang="ru-RU" altLang="ru-RU" dirty="0"/>
              <a:t>участвовать в </a:t>
            </a:r>
            <a:r>
              <a:rPr lang="ru-RU" altLang="ru-RU" dirty="0" smtClean="0"/>
              <a:t>исследовании. </a:t>
            </a:r>
            <a:r>
              <a:rPr lang="ru-RU" altLang="ru-RU" i="1" dirty="0" smtClean="0">
                <a:solidFill>
                  <a:srgbClr val="FF0000"/>
                </a:solidFill>
              </a:rPr>
              <a:t>В этом случае должна быть сделана пометка </a:t>
            </a:r>
            <a:r>
              <a:rPr lang="ru-RU" altLang="ru-RU" i="1" dirty="0" smtClean="0">
                <a:solidFill>
                  <a:srgbClr val="FF0000"/>
                </a:solidFill>
              </a:rPr>
              <a:t>в соответствующем журнале</a:t>
            </a:r>
          </a:p>
        </p:txBody>
      </p:sp>
    </p:spTree>
    <p:extLst>
      <p:ext uri="{BB962C8B-B14F-4D97-AF65-F5344CB8AC3E}">
        <p14:creationId xmlns:p14="http://schemas.microsoft.com/office/powerpoint/2010/main" val="64437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528" y="404664"/>
            <a:ext cx="4017620" cy="62765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4072" y="371898"/>
            <a:ext cx="3999871" cy="6309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128" y="332656"/>
            <a:ext cx="3983885" cy="60561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5520" y="147858"/>
            <a:ext cx="4248472" cy="642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70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95600" y="1412776"/>
            <a:ext cx="8064896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kern="0" dirty="0">
                <a:latin typeface="+mn-lt"/>
              </a:rPr>
              <a:t>Каждый  прибывший на обследование подписывает </a:t>
            </a:r>
            <a:r>
              <a:rPr lang="ru-RU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Информированное согласие.</a:t>
            </a:r>
            <a:r>
              <a:rPr lang="ru-RU" kern="0" dirty="0">
                <a:latin typeface="+mn-lt"/>
              </a:rPr>
              <a:t> </a:t>
            </a:r>
          </a:p>
          <a:p>
            <a:pPr algn="ctr">
              <a:buNone/>
            </a:pPr>
            <a:r>
              <a:rPr lang="ru-RU" kern="0" dirty="0">
                <a:latin typeface="+mn-lt"/>
              </a:rPr>
              <a:t>На обследование направляют только тех, кто его подписал. 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519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63552" y="1772816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Этические принципы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772816"/>
            <a:ext cx="9082561" cy="4680520"/>
          </a:xfrm>
        </p:spPr>
        <p:txBody>
          <a:bodyPr>
            <a:normAutofit/>
          </a:bodyPr>
          <a:lstStyle/>
          <a:p>
            <a:pPr marL="365125" indent="-365125" algn="just"/>
            <a:r>
              <a:rPr lang="ru-RU" dirty="0" smtClean="0"/>
              <a:t>Уважение личности </a:t>
            </a:r>
            <a:r>
              <a:rPr lang="ru-RU" i="1" dirty="0" smtClean="0"/>
              <a:t>(респондент участвует в исследовании добровольно </a:t>
            </a:r>
            <a:r>
              <a:rPr lang="ru-RU" i="1" dirty="0"/>
              <a:t>и будучи полностью информированным</a:t>
            </a:r>
            <a:r>
              <a:rPr lang="ru-RU" i="1" dirty="0" smtClean="0"/>
              <a:t>)</a:t>
            </a:r>
            <a:endParaRPr lang="ru-RU" i="1" dirty="0"/>
          </a:p>
          <a:p>
            <a:pPr marL="365125" indent="-365125" algn="just"/>
            <a:r>
              <a:rPr lang="ru-RU" dirty="0" smtClean="0"/>
              <a:t>Благодеяние </a:t>
            </a:r>
            <a:r>
              <a:rPr lang="ru-RU" i="1" dirty="0" smtClean="0"/>
              <a:t>(получение максимально возможной пользы при минимальном риске)</a:t>
            </a:r>
          </a:p>
          <a:p>
            <a:pPr marL="365125" indent="-365125"/>
            <a:r>
              <a:rPr lang="ru-RU" dirty="0" smtClean="0"/>
              <a:t>Справедливость </a:t>
            </a:r>
            <a:r>
              <a:rPr lang="ru-RU" i="1" dirty="0" smtClean="0"/>
              <a:t>(равенство)</a:t>
            </a:r>
            <a:endParaRPr lang="ru-RU" i="1" dirty="0"/>
          </a:p>
          <a:p>
            <a:pPr marL="0" indent="0" algn="r">
              <a:buNone/>
            </a:pPr>
            <a:endParaRPr lang="ru-RU" sz="1400" i="1" dirty="0"/>
          </a:p>
          <a:p>
            <a:pPr marL="0" indent="0" algn="r">
              <a:buNone/>
            </a:pPr>
            <a:endParaRPr lang="ru-RU" sz="1400" i="1" dirty="0"/>
          </a:p>
          <a:p>
            <a:pPr marL="0" indent="0" algn="r">
              <a:buNone/>
            </a:pPr>
            <a:endParaRPr lang="ru-RU" sz="1400" i="1" dirty="0"/>
          </a:p>
          <a:p>
            <a:pPr marL="0" indent="0" algn="r">
              <a:buNone/>
            </a:pPr>
            <a:endParaRPr lang="ru-RU" sz="1400" i="1" dirty="0"/>
          </a:p>
          <a:p>
            <a:pPr marL="0" indent="0" algn="r">
              <a:buNone/>
            </a:pPr>
            <a:r>
              <a:rPr lang="ru-RU" sz="1400" i="1" dirty="0" err="1"/>
              <a:t>Бельмонтский</a:t>
            </a:r>
            <a:r>
              <a:rPr lang="ru-RU" sz="1400" i="1" dirty="0"/>
              <a:t> </a:t>
            </a:r>
            <a:r>
              <a:rPr lang="ru-RU" sz="1400" i="1" dirty="0" err="1"/>
              <a:t>докдад</a:t>
            </a:r>
            <a:r>
              <a:rPr lang="ru-RU" sz="1400" i="1" dirty="0"/>
              <a:t>, 1979</a:t>
            </a:r>
          </a:p>
        </p:txBody>
      </p:sp>
    </p:spTree>
    <p:extLst>
      <p:ext uri="{BB962C8B-B14F-4D97-AF65-F5344CB8AC3E}">
        <p14:creationId xmlns:p14="http://schemas.microsoft.com/office/powerpoint/2010/main" val="279298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5560" y="2132856"/>
            <a:ext cx="8424936" cy="3819128"/>
          </a:xfrm>
        </p:spPr>
        <p:txBody>
          <a:bodyPr/>
          <a:lstStyle/>
          <a:p>
            <a:pPr marL="365125" indent="-365125" algn="just"/>
            <a:r>
              <a:rPr lang="ru-RU" altLang="ru-RU" sz="3200" dirty="0"/>
              <a:t>Участник должен себя чувствовать комфортно и может отказаться</a:t>
            </a:r>
            <a:endParaRPr lang="en-GB" altLang="ru-RU" sz="3200" dirty="0"/>
          </a:p>
          <a:p>
            <a:pPr marL="365125" indent="-365125" algn="just"/>
            <a:r>
              <a:rPr lang="ru-RU" altLang="ru-RU" sz="3200" dirty="0"/>
              <a:t>Интервью должно быть естественным и вежливым и должно проводиться как обычная беседа</a:t>
            </a:r>
            <a:endParaRPr lang="en-US" alt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19536" y="26064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alt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Интервью (опрос) – это выявление и запись фактов со слов участника</a:t>
            </a:r>
            <a:endParaRPr lang="en-GB" alt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073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07568" y="26064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Требования к интервьюерам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135560" y="1700808"/>
            <a:ext cx="8928992" cy="4896544"/>
          </a:xfrm>
        </p:spPr>
        <p:txBody>
          <a:bodyPr>
            <a:normAutofit/>
          </a:bodyPr>
          <a:lstStyle/>
          <a:p>
            <a:pPr marL="447675" indent="-447675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ru-RU" sz="3200" dirty="0"/>
              <a:t>эрудированны и образованны – образование не ниже среднего</a:t>
            </a:r>
          </a:p>
          <a:p>
            <a:pPr marL="447675" indent="-447675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ru-RU" sz="3200" dirty="0"/>
              <a:t>готовы точно и тщательно следовать инструкциям</a:t>
            </a:r>
          </a:p>
          <a:p>
            <a:pPr marL="447675" indent="-447675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ru-RU" sz="3200" dirty="0"/>
              <a:t>вежливы и обладают умением расположить к себе респондентов</a:t>
            </a:r>
          </a:p>
          <a:p>
            <a:pPr marL="447675" indent="-447675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ru-RU" sz="3200" dirty="0"/>
              <a:t>свободно владеют языком респондентов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6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Задачи интервьюеров: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7646" y="1484784"/>
            <a:ext cx="8153400" cy="4824536"/>
          </a:xfrm>
        </p:spPr>
        <p:txBody>
          <a:bodyPr>
            <a:normAutofit fontScale="92500" lnSpcReduction="10000"/>
          </a:bodyPr>
          <a:lstStyle/>
          <a:p>
            <a:pPr marL="542925" indent="-542925" algn="just">
              <a:spcBef>
                <a:spcPts val="1200"/>
              </a:spcBef>
              <a:buClr>
                <a:schemeClr val="accent1">
                  <a:lumMod val="75000"/>
                </a:schemeClr>
              </a:buClr>
              <a:tabLst>
                <a:tab pos="447675" algn="l"/>
              </a:tabLst>
            </a:pPr>
            <a:r>
              <a:rPr lang="ru-RU" sz="3600" dirty="0"/>
              <a:t>заручиться согласием респондентов на проведение опроса</a:t>
            </a:r>
          </a:p>
          <a:p>
            <a:pPr marL="542925" indent="-542925" algn="just">
              <a:spcBef>
                <a:spcPts val="1200"/>
              </a:spcBef>
              <a:buClr>
                <a:schemeClr val="accent1">
                  <a:lumMod val="75000"/>
                </a:schemeClr>
              </a:buClr>
              <a:tabLst>
                <a:tab pos="447675" algn="l"/>
              </a:tabLst>
            </a:pPr>
            <a:r>
              <a:rPr lang="ru-RU" sz="3600" dirty="0"/>
              <a:t>проводить опросы на основе предлагаемых вопросников</a:t>
            </a:r>
          </a:p>
          <a:p>
            <a:pPr marL="542925" indent="-542925" algn="just">
              <a:spcBef>
                <a:spcPts val="1200"/>
              </a:spcBef>
              <a:buClr>
                <a:schemeClr val="accent1">
                  <a:lumMod val="75000"/>
                </a:schemeClr>
              </a:buClr>
              <a:tabLst>
                <a:tab pos="447675" algn="l"/>
              </a:tabLst>
            </a:pPr>
            <a:r>
              <a:rPr lang="ru-RU" sz="3600" dirty="0"/>
              <a:t>проводить инструментальные и лабораторные измерения  </a:t>
            </a:r>
          </a:p>
          <a:p>
            <a:pPr marL="542925" indent="-542925" algn="just">
              <a:spcBef>
                <a:spcPts val="1200"/>
              </a:spcBef>
              <a:buClr>
                <a:schemeClr val="accent1">
                  <a:lumMod val="75000"/>
                </a:schemeClr>
              </a:buClr>
              <a:tabLst>
                <a:tab pos="447675" algn="l"/>
              </a:tabLst>
            </a:pPr>
            <a:r>
              <a:rPr lang="ru-RU" sz="3600" dirty="0"/>
              <a:t>придерживаться стандартных процедур при проведении опроса, измерениях и записи ответов и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17626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32656"/>
            <a:ext cx="91440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>
                <a:solidFill>
                  <a:schemeClr val="tx1"/>
                </a:solidFill>
              </a:rPr>
              <a:t>Низкая осведомленность интервьюера</a:t>
            </a:r>
            <a:r>
              <a:rPr lang="ru-RU" sz="3400" dirty="0"/>
              <a:t/>
            </a:r>
            <a:br>
              <a:rPr lang="ru-RU" sz="3400" dirty="0"/>
            </a:b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7608" y="1268760"/>
            <a:ext cx="7416824" cy="5184576"/>
          </a:xfrm>
        </p:spPr>
        <p:txBody>
          <a:bodyPr>
            <a:normAutofit/>
          </a:bodyPr>
          <a:lstStyle/>
          <a:p>
            <a:pPr marL="681228" indent="-571500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3200" dirty="0"/>
              <a:t>Удлинение времени опроса</a:t>
            </a:r>
          </a:p>
          <a:p>
            <a:pPr marL="681228" indent="-571500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3200" dirty="0"/>
              <a:t>Ошибки при заполнении вопросника</a:t>
            </a:r>
          </a:p>
          <a:p>
            <a:pPr marL="681228" indent="-571500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3200" dirty="0"/>
              <a:t>Удлинение времени лабораторных и инструментальных измерений</a:t>
            </a:r>
          </a:p>
          <a:p>
            <a:pPr marL="681228" indent="-571500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3200" dirty="0"/>
              <a:t>Ошибки при оценке данных инструментальных измерений</a:t>
            </a:r>
          </a:p>
          <a:p>
            <a:pPr marL="681228" indent="-571500"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3200" dirty="0"/>
              <a:t>Ошибки при интерпретации лабораторных измерений</a:t>
            </a:r>
          </a:p>
        </p:txBody>
      </p:sp>
    </p:spTree>
    <p:extLst>
      <p:ext uri="{BB962C8B-B14F-4D97-AF65-F5344CB8AC3E}">
        <p14:creationId xmlns:p14="http://schemas.microsoft.com/office/powerpoint/2010/main" val="331591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-18256"/>
            <a:ext cx="8229600" cy="8549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Техника интервьюирования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9800" y="1196752"/>
            <a:ext cx="8676456" cy="5400600"/>
          </a:xfrm>
        </p:spPr>
        <p:txBody>
          <a:bodyPr>
            <a:normAutofit fontScale="92500" lnSpcReduction="20000"/>
          </a:bodyPr>
          <a:lstStyle/>
          <a:p>
            <a:pPr marL="452438" indent="-342900">
              <a:spcBef>
                <a:spcPts val="600"/>
              </a:spcBef>
            </a:pPr>
            <a:r>
              <a:rPr lang="ru-RU" dirty="0" smtClean="0"/>
              <a:t>Поддержание </a:t>
            </a:r>
            <a:r>
              <a:rPr lang="ru-RU" dirty="0"/>
              <a:t>нейтрального характера интервью</a:t>
            </a:r>
          </a:p>
          <a:p>
            <a:pPr marL="452438" indent="-342900">
              <a:spcBef>
                <a:spcPts val="600"/>
              </a:spcBef>
            </a:pPr>
            <a:r>
              <a:rPr lang="ru-RU" dirty="0"/>
              <a:t>Постановка вопросов — использование принципа </a:t>
            </a:r>
            <a:r>
              <a:rPr lang="ru-RU" dirty="0" smtClean="0"/>
              <a:t>беспристрастности</a:t>
            </a:r>
            <a:endParaRPr lang="ru-RU" dirty="0"/>
          </a:p>
          <a:p>
            <a:pPr marL="452438" indent="-342900">
              <a:spcBef>
                <a:spcPts val="600"/>
              </a:spcBef>
            </a:pPr>
            <a:r>
              <a:rPr lang="ru-RU" dirty="0"/>
              <a:t>Непредвзятость при проведении каждого интервью</a:t>
            </a:r>
          </a:p>
          <a:p>
            <a:pPr marL="452438" indent="-342900">
              <a:spcBef>
                <a:spcPts val="600"/>
              </a:spcBef>
            </a:pPr>
            <a:r>
              <a:rPr lang="ru-RU" dirty="0"/>
              <a:t>Тактичность при общении с нерешительными участниками исследования</a:t>
            </a:r>
          </a:p>
          <a:p>
            <a:pPr marL="452438" indent="-342900">
              <a:spcBef>
                <a:spcPts val="600"/>
              </a:spcBef>
            </a:pPr>
            <a:r>
              <a:rPr lang="ru-RU" dirty="0" smtClean="0"/>
              <a:t>Соблюдение </a:t>
            </a:r>
            <a:r>
              <a:rPr lang="ru-RU" dirty="0"/>
              <a:t>последовательности постановки вопросов</a:t>
            </a:r>
          </a:p>
          <a:p>
            <a:pPr marL="452438" indent="-342900">
              <a:spcBef>
                <a:spcPts val="600"/>
              </a:spcBef>
            </a:pPr>
            <a:r>
              <a:rPr lang="ru-RU" dirty="0"/>
              <a:t>Проведение интервью в нормальном темпе</a:t>
            </a:r>
          </a:p>
          <a:p>
            <a:pPr marL="452438" indent="-342900">
              <a:spcBef>
                <a:spcPts val="600"/>
              </a:spcBef>
            </a:pPr>
            <a:r>
              <a:rPr lang="ru-RU" dirty="0" smtClean="0"/>
              <a:t>Самостоятельное </a:t>
            </a:r>
            <a:r>
              <a:rPr lang="ru-RU" dirty="0"/>
              <a:t>формулирование опрашиваемыми лицами своих </a:t>
            </a:r>
            <a:r>
              <a:rPr lang="ru-RU" dirty="0" smtClean="0"/>
              <a:t>ответов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35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ru-RU" altLang="ru-RU" dirty="0">
                <a:solidFill>
                  <a:schemeClr val="tx1"/>
                </a:solidFill>
              </a:rPr>
              <a:t>Техника </a:t>
            </a:r>
            <a:r>
              <a:rPr lang="ru-RU" altLang="ru-RU" dirty="0" smtClean="0">
                <a:solidFill>
                  <a:schemeClr val="tx1"/>
                </a:solidFill>
              </a:rPr>
              <a:t>интервьюирования</a:t>
            </a:r>
            <a:endParaRPr lang="ru-RU" sz="3600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5560" y="1052736"/>
            <a:ext cx="8153400" cy="5256584"/>
          </a:xfrm>
        </p:spPr>
        <p:txBody>
          <a:bodyPr>
            <a:normAutofit/>
          </a:bodyPr>
          <a:lstStyle/>
          <a:p>
            <a:pPr marL="620713" lvl="1" indent="-43815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700" dirty="0"/>
              <a:t>Задавайте вопросы в соответствии с предоставленными инструкциями</a:t>
            </a:r>
          </a:p>
          <a:p>
            <a:pPr marL="620713" lvl="1" indent="-43815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700" dirty="0"/>
              <a:t>Подчеркните, что здесь нет правильных или неправильных ответов</a:t>
            </a:r>
            <a:endParaRPr lang="en-GB" altLang="ru-RU" sz="2700" dirty="0"/>
          </a:p>
          <a:p>
            <a:pPr marL="620713" lvl="1" indent="-43815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700" dirty="0"/>
              <a:t>Зачитывайте все варианты участникам</a:t>
            </a:r>
            <a:endParaRPr lang="en-GB" altLang="ru-RU" sz="2700" dirty="0"/>
          </a:p>
          <a:p>
            <a:pPr marL="620713" lvl="1" indent="-43815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700" dirty="0"/>
              <a:t>Зачитывайте вопросы без изменения в словах</a:t>
            </a:r>
            <a:endParaRPr lang="en-GB" altLang="ru-RU" sz="2700" dirty="0"/>
          </a:p>
          <a:p>
            <a:pPr marL="620713" lvl="2" indent="4763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altLang="ru-RU" sz="2700" dirty="0"/>
              <a:t>Медленно и четко</a:t>
            </a:r>
            <a:endParaRPr lang="en-GB" altLang="ru-RU" sz="2700" dirty="0"/>
          </a:p>
          <a:p>
            <a:pPr marL="620713" lvl="2" indent="4763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altLang="ru-RU" sz="2700" dirty="0"/>
              <a:t>Приятным голосом</a:t>
            </a:r>
            <a:endParaRPr lang="en-GB" altLang="ru-RU" sz="2700" dirty="0"/>
          </a:p>
          <a:p>
            <a:pPr marL="620713" lvl="1" indent="-43815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altLang="ru-RU" sz="2700" dirty="0"/>
              <a:t>Не делайте предположений о возможных ответах участников</a:t>
            </a:r>
            <a:endParaRPr lang="en-GB" altLang="ru-RU" sz="2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6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2" id="{FD773AC1-31A6-4AE1-AE0D-A9620CB0B619}" vid="{5382BC15-DF69-4FEC-ABDD-2C5704D5DCF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6717</TotalTime>
  <Words>1152</Words>
  <Application>Microsoft Office PowerPoint</Application>
  <PresentationFormat>Широкоэкранный</PresentationFormat>
  <Paragraphs>175</Paragraphs>
  <Slides>29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Calibri</vt:lpstr>
      <vt:lpstr>Tahoma</vt:lpstr>
      <vt:lpstr>Times New Roman</vt:lpstr>
      <vt:lpstr>Wingdings</vt:lpstr>
      <vt:lpstr>Тема2</vt:lpstr>
      <vt:lpstr>Тема Office</vt:lpstr>
      <vt:lpstr>Презентация PowerPoint</vt:lpstr>
      <vt:lpstr>Цели обучения:</vt:lpstr>
      <vt:lpstr>Этические принципы</vt:lpstr>
      <vt:lpstr>Презентация PowerPoint</vt:lpstr>
      <vt:lpstr>Требования к интервьюерам</vt:lpstr>
      <vt:lpstr>Задачи интервьюеров: </vt:lpstr>
      <vt:lpstr>Низкая осведомленность интервьюера </vt:lpstr>
      <vt:lpstr>Техника интервьюирования</vt:lpstr>
      <vt:lpstr>Техника интервьюирования</vt:lpstr>
      <vt:lpstr>Техника интервьюирования </vt:lpstr>
      <vt:lpstr>Техника интервьюирования</vt:lpstr>
      <vt:lpstr>Техника интервьюирования</vt:lpstr>
      <vt:lpstr>Техника интервьюирования</vt:lpstr>
      <vt:lpstr>Управление трудными ситуациями</vt:lpstr>
      <vt:lpstr>Презентация PowerPoint</vt:lpstr>
      <vt:lpstr>Представление и объяснение исследования</vt:lpstr>
      <vt:lpstr>Представление и объяснение исследования</vt:lpstr>
      <vt:lpstr>Презентация PowerPoint</vt:lpstr>
      <vt:lpstr>Информированное согласие</vt:lpstr>
      <vt:lpstr>Информированное согласие должно содержать:</vt:lpstr>
      <vt:lpstr>Конфиденциальность</vt:lpstr>
      <vt:lpstr>Объяснение индивидуальных прав</vt:lpstr>
      <vt:lpstr>Получение согласия</vt:lpstr>
      <vt:lpstr>Процедура использования форм согласия</vt:lpstr>
      <vt:lpstr>Процедура использования форм согласия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ГНИЦПМ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Календарный план исследования ЭССЕ 2012-2014 гг.</dc:title>
  <dc:creator>mkhudyakov</dc:creator>
  <cp:lastModifiedBy>Ася</cp:lastModifiedBy>
  <cp:revision>563</cp:revision>
  <dcterms:created xsi:type="dcterms:W3CDTF">2012-03-19T13:26:49Z</dcterms:created>
  <dcterms:modified xsi:type="dcterms:W3CDTF">2020-08-05T08:33:12Z</dcterms:modified>
</cp:coreProperties>
</file>