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charts/style2.xml" ContentType="application/vnd.ms-office.chartstyle+xml"/>
  <Override PartName="/ppt/charts/style1.xml" ContentType="application/vnd.ms-office.chart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77" r:id="rId3"/>
    <p:sldId id="262" r:id="rId4"/>
    <p:sldId id="272" r:id="rId5"/>
    <p:sldId id="265" r:id="rId6"/>
    <p:sldId id="264" r:id="rId7"/>
    <p:sldId id="276" r:id="rId8"/>
    <p:sldId id="278" r:id="rId9"/>
    <p:sldId id="270" r:id="rId10"/>
    <p:sldId id="266" r:id="rId11"/>
    <p:sldId id="267" r:id="rId12"/>
    <p:sldId id="273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031" autoAdjust="0"/>
    <p:restoredTop sz="94660"/>
  </p:normalViewPr>
  <p:slideViewPr>
    <p:cSldViewPr snapToGrid="0">
      <p:cViewPr>
        <p:scale>
          <a:sx n="90" d="100"/>
          <a:sy n="90" d="100"/>
        </p:scale>
        <p:origin x="-629" y="-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D:\Desktop\22-06-2022_18-44-29\&#1040;&#1085;&#1072;&#1083;&#1080;&#1079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D:\Desktop\22-06-2022_18-44-29\&#1040;&#1085;&#1072;&#1083;&#1080;&#1079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4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/>
              <a:t>Удалённость ВУЗов и </a:t>
            </a:r>
            <a:r>
              <a:rPr lang="ru-RU" sz="1400" dirty="0" err="1"/>
              <a:t>СУЗов</a:t>
            </a:r>
            <a:r>
              <a:rPr lang="ru-RU" sz="1400" dirty="0"/>
              <a:t> от точек продажи табачной продукции и </a:t>
            </a:r>
            <a:r>
              <a:rPr lang="ru-RU" sz="1400" dirty="0" err="1"/>
              <a:t>вейпов</a:t>
            </a:r>
            <a:endParaRPr lang="ru-RU" sz="1400" dirty="0"/>
          </a:p>
        </c:rich>
      </c:tx>
      <c:layout>
        <c:manualLayout>
          <c:xMode val="edge"/>
          <c:yMode val="edge"/>
          <c:x val="0.15736725455645653"/>
          <c:y val="0"/>
        </c:manualLayout>
      </c:layout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Colleges_TV!$C$1</c:f>
              <c:strCache>
                <c:ptCount val="1"/>
                <c:pt idx="0">
                  <c:v>Кол-во объектов ТиВ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Colleges_TV!$B$2:$B$6</c:f>
              <c:numCache>
                <c:formatCode>General</c:formatCode>
                <c:ptCount val="5"/>
                <c:pt idx="0">
                  <c:v>100</c:v>
                </c:pt>
                <c:pt idx="1">
                  <c:v>200</c:v>
                </c:pt>
                <c:pt idx="2">
                  <c:v>300</c:v>
                </c:pt>
                <c:pt idx="3">
                  <c:v>400</c:v>
                </c:pt>
                <c:pt idx="4">
                  <c:v>500</c:v>
                </c:pt>
              </c:numCache>
            </c:numRef>
          </c:cat>
          <c:val>
            <c:numRef>
              <c:f>Colleges_TV!$C$2:$C$6</c:f>
              <c:numCache>
                <c:formatCode>General</c:formatCode>
                <c:ptCount val="5"/>
                <c:pt idx="0">
                  <c:v>1</c:v>
                </c:pt>
                <c:pt idx="1">
                  <c:v>5</c:v>
                </c:pt>
                <c:pt idx="2">
                  <c:v>8</c:v>
                </c:pt>
                <c:pt idx="3">
                  <c:v>6</c:v>
                </c:pt>
                <c:pt idx="4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27C-4B5C-83B3-62B497846899}"/>
            </c:ext>
          </c:extLst>
        </c:ser>
        <c:dLbls>
          <c:showVal val="1"/>
        </c:dLbls>
        <c:gapWidth val="100"/>
        <c:overlap val="-24"/>
        <c:axId val="117786880"/>
        <c:axId val="120147968"/>
      </c:barChart>
      <c:catAx>
        <c:axId val="11778688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147968"/>
        <c:crosses val="autoZero"/>
        <c:auto val="1"/>
        <c:lblAlgn val="ctr"/>
        <c:lblOffset val="100"/>
      </c:catAx>
      <c:valAx>
        <c:axId val="12014796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7786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6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b="1" i="0" baseline="0" dirty="0">
                <a:effectLst/>
              </a:rPr>
              <a:t>Удалённость ВУЗов и </a:t>
            </a:r>
            <a:r>
              <a:rPr lang="ru-RU" sz="1400" b="1" i="0" baseline="0" dirty="0" err="1">
                <a:effectLst/>
              </a:rPr>
              <a:t>СУЗов</a:t>
            </a:r>
            <a:r>
              <a:rPr lang="ru-RU" sz="1400" b="1" i="0" baseline="0" dirty="0">
                <a:effectLst/>
              </a:rPr>
              <a:t> от сетевых магазинов алкогольной продукции</a:t>
            </a:r>
            <a:endParaRPr lang="ru-RU" sz="1400" dirty="0">
              <a:effectLst/>
            </a:endParaRPr>
          </a:p>
        </c:rich>
      </c:tx>
      <c:layout>
        <c:manualLayout>
          <c:xMode val="edge"/>
          <c:yMode val="edge"/>
          <c:x val="0.11780294585469875"/>
          <c:y val="2.2641011607529675E-2"/>
        </c:manualLayout>
      </c:layout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' Colleges_Alco'!$C$1</c:f>
              <c:strCache>
                <c:ptCount val="1"/>
                <c:pt idx="0">
                  <c:v>Кол-во объектов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 Colleges_Alco'!$B$2:$B$6</c:f>
              <c:numCache>
                <c:formatCode>General</c:formatCode>
                <c:ptCount val="5"/>
                <c:pt idx="0">
                  <c:v>100</c:v>
                </c:pt>
                <c:pt idx="1">
                  <c:v>200</c:v>
                </c:pt>
                <c:pt idx="2">
                  <c:v>300</c:v>
                </c:pt>
                <c:pt idx="3">
                  <c:v>400</c:v>
                </c:pt>
                <c:pt idx="4">
                  <c:v>500</c:v>
                </c:pt>
              </c:numCache>
            </c:numRef>
          </c:cat>
          <c:val>
            <c:numRef>
              <c:f>' Colleges_Alco'!$C$2:$C$6</c:f>
              <c:numCache>
                <c:formatCode>General</c:formatCode>
                <c:ptCount val="5"/>
                <c:pt idx="0">
                  <c:v>1</c:v>
                </c:pt>
                <c:pt idx="1">
                  <c:v>6</c:v>
                </c:pt>
                <c:pt idx="2">
                  <c:v>8</c:v>
                </c:pt>
                <c:pt idx="3">
                  <c:v>7</c:v>
                </c:pt>
                <c:pt idx="4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7C1-455C-80F1-ABCE4A01784C}"/>
            </c:ext>
          </c:extLst>
        </c:ser>
        <c:dLbls>
          <c:showVal val="1"/>
        </c:dLbls>
        <c:gapWidth val="100"/>
        <c:overlap val="-24"/>
        <c:axId val="120188928"/>
        <c:axId val="120190464"/>
      </c:barChart>
      <c:catAx>
        <c:axId val="12018892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190464"/>
        <c:crosses val="autoZero"/>
        <c:auto val="1"/>
        <c:lblAlgn val="ctr"/>
        <c:lblOffset val="100"/>
      </c:catAx>
      <c:valAx>
        <c:axId val="12019046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188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372EF-443E-4D6F-875F-313B7B6EC068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B086ED-3AEE-4BC8-8F23-D01BDEB54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F34D4F2-E3E6-4519-8E50-1F3386C0B0DA}" type="slidenum">
              <a:rPr lang="ru-RU"/>
              <a:pPr/>
              <a:t>2</a:t>
            </a:fld>
            <a:endParaRPr lang="ru-RU"/>
          </a:p>
        </p:txBody>
      </p:sp>
      <p:sp>
        <p:nvSpPr>
          <p:cNvPr id="194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2588" y="695325"/>
            <a:ext cx="6092825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512" y="4343230"/>
            <a:ext cx="5486976" cy="4115139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80482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ADBF594-C390-4EEF-B2C9-45177F650BA4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5EB6593-0EE7-4C4B-B74E-67D689F8E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DBF594-C390-4EEF-B2C9-45177F650BA4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EB6593-0EE7-4C4B-B74E-67D689F8E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DBF594-C390-4EEF-B2C9-45177F650BA4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EB6593-0EE7-4C4B-B74E-67D689F8E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DBF594-C390-4EEF-B2C9-45177F650BA4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EB6593-0EE7-4C4B-B74E-67D689F8E0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DBF594-C390-4EEF-B2C9-45177F650BA4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EB6593-0EE7-4C4B-B74E-67D689F8E0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DBF594-C390-4EEF-B2C9-45177F650BA4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EB6593-0EE7-4C4B-B74E-67D689F8E0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DBF594-C390-4EEF-B2C9-45177F650BA4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EB6593-0EE7-4C4B-B74E-67D689F8E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DBF594-C390-4EEF-B2C9-45177F650BA4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EB6593-0EE7-4C4B-B74E-67D689F8E0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DBF594-C390-4EEF-B2C9-45177F650BA4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EB6593-0EE7-4C4B-B74E-67D689F8E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>
            <a:extLst/>
          </a:lstStyle>
          <a:p>
            <a:fld id="{3ADBF594-C390-4EEF-B2C9-45177F650BA4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EB6593-0EE7-4C4B-B74E-67D689F8E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ADBF594-C390-4EEF-B2C9-45177F650BA4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5EB6593-0EE7-4C4B-B74E-67D689F8E0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12315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12315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ADBF594-C390-4EEF-B2C9-45177F650BA4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5EB6593-0EE7-4C4B-B74E-67D689F8E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/>
              <a:t>Опыт и перспективы реализации проектов по укреплению общественного здоровья на уровне </a:t>
            </a:r>
            <a:r>
              <a:rPr lang="ru-RU" sz="4000" b="1" dirty="0" smtClean="0"/>
              <a:t>муниципалитетов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Елена Андреевна </a:t>
            </a:r>
            <a:r>
              <a:rPr lang="ru-RU" dirty="0" err="1" smtClean="0"/>
              <a:t>Низова</a:t>
            </a:r>
            <a:r>
              <a:rPr lang="ru-RU" dirty="0" smtClean="0"/>
              <a:t>, </a:t>
            </a:r>
          </a:p>
          <a:p>
            <a:r>
              <a:rPr lang="ru-RU" dirty="0" smtClean="0"/>
              <a:t>к.м.н., Заведующая Центром общественного здоровья и медицинской профилактики Тверской области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37299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меры  по укреплению общественного здоровья получили адресность и </a:t>
            </a:r>
            <a:r>
              <a:rPr lang="ru-RU" dirty="0" smtClean="0"/>
              <a:t>определенную конкретность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здоровье сберегающая среда приближена к </a:t>
            </a:r>
            <a:r>
              <a:rPr lang="ru-RU" dirty="0" smtClean="0"/>
              <a:t>жителям, работникам 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проблема сохранения здоровья вынесена за границы сектора здравоохранения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/>
              <a:t>За пределами цифр: некоторые итоги реализации муниципальных проектов</a:t>
            </a:r>
            <a:endParaRPr lang="ru-RU" sz="4000" b="1" dirty="0"/>
          </a:p>
        </p:txBody>
      </p:sp>
    </p:spTree>
    <p:extLst>
      <p:ext uri="{BB962C8B-B14F-4D97-AF65-F5344CB8AC3E}">
        <p14:creationId xmlns="" xmlns:p14="http://schemas.microsoft.com/office/powerpoint/2010/main" val="2461189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54667"/>
            <a:ext cx="10515600" cy="4822296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требует  </a:t>
            </a:r>
            <a:r>
              <a:rPr lang="ru-RU" dirty="0" smtClean="0"/>
              <a:t>дальнейшего развития </a:t>
            </a:r>
            <a:r>
              <a:rPr lang="ru-RU" b="1" dirty="0" smtClean="0"/>
              <a:t>межведомственный подход</a:t>
            </a:r>
            <a:r>
              <a:rPr lang="ru-RU" dirty="0" smtClean="0"/>
              <a:t>, </a:t>
            </a:r>
            <a:r>
              <a:rPr lang="ru-RU" dirty="0" smtClean="0"/>
              <a:t>в том числе, активное привлечение специалистов, занимающихся городской инфраструктурой, транспортом, общественности, бизнеса, неправительственных организаций, а также спорта, </a:t>
            </a:r>
            <a:r>
              <a:rPr lang="ru-RU" dirty="0" smtClean="0"/>
              <a:t>образования</a:t>
            </a:r>
          </a:p>
          <a:p>
            <a:pPr>
              <a:buFont typeface="Wingdings" pitchFamily="2" charset="2"/>
              <a:buChar char="Ø"/>
            </a:pP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необходима актуализация </a:t>
            </a:r>
            <a:r>
              <a:rPr lang="ru-RU" b="1" dirty="0" smtClean="0"/>
              <a:t>региональной программы </a:t>
            </a:r>
            <a:r>
              <a:rPr lang="ru-RU" dirty="0" smtClean="0"/>
              <a:t>«укрепление общественного здоровья» с включением мер, реализуемых в различных секторах, и имеющих непосредственное отношение к общественному здоровью (молодежная политика, СМИ, образование, спорт, силовые ведомства и </a:t>
            </a:r>
            <a:r>
              <a:rPr lang="ru-RU" dirty="0" err="1" smtClean="0"/>
              <a:t>тд</a:t>
            </a:r>
            <a:r>
              <a:rPr lang="ru-RU" dirty="0" smtClean="0"/>
              <a:t>.) с утверждением </a:t>
            </a:r>
            <a:r>
              <a:rPr lang="ru-RU" dirty="0" smtClean="0"/>
              <a:t>программы  </a:t>
            </a:r>
            <a:r>
              <a:rPr lang="ru-RU" dirty="0" smtClean="0"/>
              <a:t>НПА Правительства Тверской области</a:t>
            </a:r>
          </a:p>
          <a:p>
            <a:pPr>
              <a:buFont typeface="Wingdings" pitchFamily="2" charset="2"/>
              <a:buChar char="Ø"/>
            </a:pP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на уровне муниципалитета необходимо развитие  </a:t>
            </a:r>
            <a:r>
              <a:rPr lang="ru-RU" b="1" dirty="0" smtClean="0"/>
              <a:t>мониторинга участия населения в спортивно-оздоровительных мероприятия</a:t>
            </a:r>
            <a:r>
              <a:rPr lang="ru-RU" dirty="0" smtClean="0"/>
              <a:t>х, анализ развития инфраструктуры для занятий </a:t>
            </a:r>
            <a:r>
              <a:rPr lang="ru-RU" dirty="0" smtClean="0"/>
              <a:t>спортом</a:t>
            </a:r>
          </a:p>
          <a:p>
            <a:pPr>
              <a:buFont typeface="Wingdings" pitchFamily="2" charset="2"/>
              <a:buChar char="Ø"/>
            </a:pP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на уровне муниципалитета необходим </a:t>
            </a:r>
            <a:r>
              <a:rPr lang="ru-RU" b="1" dirty="0" smtClean="0"/>
              <a:t>анализ дорожно-транспортного травматизма,</a:t>
            </a:r>
            <a:r>
              <a:rPr lang="ru-RU" dirty="0" smtClean="0"/>
              <a:t>  в том числе, травматизма в состоянии алкогольного опьянения </a:t>
            </a:r>
            <a:r>
              <a:rPr lang="ru-RU" dirty="0" smtClean="0"/>
              <a:t>                    ( </a:t>
            </a:r>
            <a:r>
              <a:rPr lang="ru-RU" dirty="0" smtClean="0"/>
              <a:t>ГИБДД)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Задачи и перспективы (1)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707929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70466" y="1503892"/>
            <a:ext cx="10515600" cy="487150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/>
              <a:t>требуется дальнейшее расширение </a:t>
            </a:r>
            <a:r>
              <a:rPr lang="ru-RU" sz="2000" b="1" dirty="0" smtClean="0"/>
              <a:t>коммуникационной кампании</a:t>
            </a:r>
            <a:r>
              <a:rPr lang="ru-RU" sz="2000" dirty="0" smtClean="0"/>
              <a:t> через увеличение доли активно работающих муниципалитетов, создание «кнопок на сайтах», а также увеличение групп в социальных сетях, вовлечение районных </a:t>
            </a:r>
            <a:r>
              <a:rPr lang="ru-RU" sz="2000" dirty="0" smtClean="0"/>
              <a:t>СМИ</a:t>
            </a:r>
          </a:p>
          <a:p>
            <a:pPr>
              <a:buFont typeface="Wingdings" pitchFamily="2" charset="2"/>
              <a:buChar char="Ø"/>
            </a:pPr>
            <a:endParaRPr lang="ru-RU" sz="2000" dirty="0" smtClean="0"/>
          </a:p>
          <a:p>
            <a:pPr>
              <a:buFont typeface="Wingdings" pitchFamily="2" charset="2"/>
              <a:buChar char="Ø"/>
            </a:pPr>
            <a:r>
              <a:rPr lang="ru-RU" sz="2000" b="1" dirty="0" smtClean="0"/>
              <a:t>развитие волонтерского движения </a:t>
            </a:r>
            <a:r>
              <a:rPr lang="ru-RU" sz="2000" dirty="0" smtClean="0"/>
              <a:t>через привлечение студентов колледжей, выпускников школ, обмен опытом на </a:t>
            </a:r>
            <a:r>
              <a:rPr lang="ru-RU" sz="2000" dirty="0" err="1" smtClean="0"/>
              <a:t>он-лайн</a:t>
            </a:r>
            <a:r>
              <a:rPr lang="ru-RU" sz="2000" dirty="0" smtClean="0"/>
              <a:t> и </a:t>
            </a:r>
            <a:r>
              <a:rPr lang="ru-RU" sz="2000" dirty="0" err="1" smtClean="0"/>
              <a:t>офф-лайн</a:t>
            </a:r>
            <a:r>
              <a:rPr lang="ru-RU" sz="2000" dirty="0" smtClean="0"/>
              <a:t> </a:t>
            </a:r>
            <a:r>
              <a:rPr lang="ru-RU" sz="2000" dirty="0" smtClean="0"/>
              <a:t>площадках</a:t>
            </a:r>
          </a:p>
          <a:p>
            <a:pPr>
              <a:buFont typeface="Wingdings" pitchFamily="2" charset="2"/>
              <a:buChar char="Ø"/>
            </a:pPr>
            <a:endParaRPr lang="ru-RU" sz="2000" dirty="0" smtClean="0"/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активизация </a:t>
            </a:r>
            <a:r>
              <a:rPr lang="ru-RU" sz="2000" b="1" dirty="0" smtClean="0"/>
              <a:t>внедрения корпоративных программ </a:t>
            </a:r>
            <a:r>
              <a:rPr lang="ru-RU" sz="2000" dirty="0" smtClean="0"/>
              <a:t>по укреплению здоровья работников на рабочем месте на основе типовой программы и использования «лучших практик» Тверской области и иных регионов (созданной библиотеки корпоративных программ, базы </a:t>
            </a:r>
            <a:r>
              <a:rPr lang="ru-RU" sz="2000" dirty="0" smtClean="0"/>
              <a:t>«Атрия»)</a:t>
            </a:r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Задачи и перспективы (2)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356" y="3134519"/>
            <a:ext cx="3743325" cy="1933575"/>
          </a:xfrm>
        </p:spPr>
      </p:pic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9083352" cy="1555750"/>
          </a:xfrm>
          <a:ln/>
        </p:spPr>
        <p:txBody>
          <a:bodyPr/>
          <a:lstStyle/>
          <a:p>
            <a:pPr>
              <a:lnSpc>
                <a:spcPct val="90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</a:tabLst>
            </a:pPr>
            <a:r>
              <a:rPr lang="ru-RU" sz="3600" b="1" dirty="0">
                <a:solidFill>
                  <a:srgbClr val="002060"/>
                </a:solidFill>
                <a:latin typeface="Calibri Light" panose="020F0302020204030204" pitchFamily="34" charset="0"/>
              </a:rPr>
              <a:t>Муниципальные проекты по укреплению общественного здоровья  Тверской области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132" r="20413"/>
          <a:stretch/>
        </p:blipFill>
        <p:spPr bwMode="auto">
          <a:xfrm>
            <a:off x="479376" y="1205146"/>
            <a:ext cx="6937424" cy="5525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360" cap="flat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Заголовок 7"/>
          <p:cNvSpPr txBox="1">
            <a:spLocks/>
          </p:cNvSpPr>
          <p:nvPr/>
        </p:nvSpPr>
        <p:spPr bwMode="auto">
          <a:xfrm>
            <a:off x="8370093" y="2852936"/>
            <a:ext cx="2905125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49263" rtl="0" fontAlgn="base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49263" rtl="0" fontAlgn="base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marL="1143000" indent="-228600" algn="l" defTabSz="449263" rtl="0" fontAlgn="base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marL="1600200" indent="-228600" algn="l" defTabSz="449263" rtl="0" fontAlgn="base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marL="2057400" indent="-228600" algn="l" defTabSz="449263" rtl="0" fontAlgn="base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algn="l" defTabSz="449263" rtl="0" fontAlgn="base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algn="l" defTabSz="449263" rtl="0" fontAlgn="base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algn="l" defTabSz="449263" rtl="0" fontAlgn="base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algn="l" defTabSz="449263" rtl="0" fontAlgn="base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 hangingPunct="1"/>
            <a:r>
              <a:rPr lang="ru-RU" sz="2400" dirty="0" smtClean="0"/>
              <a:t>Даты утверждения проектов </a:t>
            </a:r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9315792" y="3997963"/>
            <a:ext cx="1728192" cy="1703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01.04.2020г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01.04.2021г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01.04.2022г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01.12.2022</a:t>
            </a:r>
          </a:p>
        </p:txBody>
      </p:sp>
      <p:pic>
        <p:nvPicPr>
          <p:cNvPr id="8" name="Объект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720" r="80956" b="7626"/>
          <a:stretch>
            <a:fillRect/>
          </a:stretch>
        </p:blipFill>
        <p:spPr>
          <a:xfrm>
            <a:off x="8370093" y="3897932"/>
            <a:ext cx="776288" cy="20162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6632"/>
            <a:ext cx="1656184" cy="1205388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/>
              <a:t>Формирование здоровье сберегающей среды в месте проживания, работы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Физическая доступность среды для увеличения физической активности: создание зон для активного занятия спортом, активного проведения досуга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Соблюдение законодательства в сфере защиты от воздействия окружающего табачного дыма и последствий потребления табака (контроль за размещением знаков о запрете курения, рейды на детские площадки, в образовательные учреждения и объекты культуры, здравоохранения)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Задачи муниципальных проектов по укреплению общественного </a:t>
            </a:r>
            <a:r>
              <a:rPr lang="ru-RU" b="1" dirty="0" smtClean="0"/>
              <a:t>здоровья (1)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604829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/>
              <a:t>Формирование здоровье сберегающей среды в месте проживания, работы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Соблюдение законодательства в сфере потребления алкоголя с целью профилактики как алкоголизма, так и чрезмерного пагубного потребления алкоголя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Внедрение на регулярной основе грамотной широкомасштабной коммуникационной кампании, направленной на повышение мотивации на здоровый образ жизни, с использованием как традиционных, так современных средств передачи информации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Задачи муниципальных проектов по укреплению общественного </a:t>
            </a:r>
            <a:r>
              <a:rPr lang="ru-RU" b="1" dirty="0" smtClean="0"/>
              <a:t>здоровья (2)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604829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/>
              <a:t> Важно:  руководитель, ориентированный на </a:t>
            </a:r>
            <a:r>
              <a:rPr lang="ru-RU" b="1" dirty="0" smtClean="0"/>
              <a:t>здоровье</a:t>
            </a:r>
          </a:p>
          <a:p>
            <a:pPr>
              <a:buNone/>
            </a:pPr>
            <a:endParaRPr lang="ru-RU" b="1" dirty="0" smtClean="0"/>
          </a:p>
          <a:p>
            <a:pPr>
              <a:buFont typeface="Wingdings" pitchFamily="2" charset="2"/>
              <a:buChar char="Ø"/>
            </a:pPr>
            <a:r>
              <a:rPr lang="ru-RU" sz="2600" dirty="0" err="1" smtClean="0"/>
              <a:t>Вебинары</a:t>
            </a:r>
            <a:r>
              <a:rPr lang="ru-RU" sz="2600" dirty="0" smtClean="0"/>
              <a:t> специалистов </a:t>
            </a:r>
            <a:r>
              <a:rPr lang="ru-RU" sz="2600" dirty="0" err="1" smtClean="0"/>
              <a:t>ЦОЗиМП</a:t>
            </a:r>
            <a:r>
              <a:rPr lang="ru-RU" sz="2600" dirty="0" smtClean="0"/>
              <a:t> (ежеквартально)</a:t>
            </a:r>
          </a:p>
          <a:p>
            <a:pPr>
              <a:buFont typeface="Wingdings" pitchFamily="2" charset="2"/>
              <a:buChar char="Ø"/>
            </a:pPr>
            <a:r>
              <a:rPr lang="ru-RU" sz="2600" dirty="0" smtClean="0"/>
              <a:t>Кураторство специалистов </a:t>
            </a:r>
            <a:r>
              <a:rPr lang="ru-RU" sz="2600" dirty="0" err="1" smtClean="0"/>
              <a:t>ЦОЗиМП</a:t>
            </a:r>
            <a:endParaRPr lang="ru-RU" sz="2600" dirty="0" smtClean="0"/>
          </a:p>
          <a:p>
            <a:pPr>
              <a:buFont typeface="Wingdings" pitchFamily="2" charset="2"/>
              <a:buChar char="Ø"/>
            </a:pPr>
            <a:r>
              <a:rPr lang="ru-RU" sz="2600" dirty="0" smtClean="0"/>
              <a:t>Он-</a:t>
            </a:r>
            <a:r>
              <a:rPr lang="ru-RU" sz="2600" dirty="0" err="1" smtClean="0"/>
              <a:t>лайн</a:t>
            </a:r>
            <a:r>
              <a:rPr lang="ru-RU" sz="2600" dirty="0" smtClean="0"/>
              <a:t> участие в федеральных мероприятиях (более 8)</a:t>
            </a:r>
          </a:p>
          <a:p>
            <a:pPr>
              <a:buFont typeface="Wingdings" pitchFamily="2" charset="2"/>
              <a:buChar char="Ø"/>
            </a:pPr>
            <a:r>
              <a:rPr lang="ru-RU" sz="2600" dirty="0" smtClean="0"/>
              <a:t>Очные мероприятия – выезды для участия в заседаниях рабочих групп, Днях здоровья и др.</a:t>
            </a:r>
          </a:p>
          <a:p>
            <a:pPr>
              <a:buFont typeface="Wingdings" pitchFamily="2" charset="2"/>
              <a:buChar char="Ø"/>
            </a:pPr>
            <a:r>
              <a:rPr lang="ru-RU" sz="2600" dirty="0" smtClean="0"/>
              <a:t>мониторинг: еженедельная обратная связь со ссылками  и  фото</a:t>
            </a:r>
            <a:endParaRPr lang="ru-RU" sz="2600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9666" y="2984944"/>
            <a:ext cx="3564467" cy="200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/>
              <a:t>Алгоритм разработки,  утверждения и мониторинга муниципальных проектов</a:t>
            </a:r>
            <a:endParaRPr lang="ru-RU" sz="4000" b="1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37653" y="2108201"/>
            <a:ext cx="2337976" cy="4106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787483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5004138"/>
          </a:xfrm>
        </p:spPr>
        <p:txBody>
          <a:bodyPr>
            <a:noAutofit/>
          </a:bodyPr>
          <a:lstStyle/>
          <a:p>
            <a:r>
              <a:rPr lang="ru-RU" sz="2000" dirty="0" smtClean="0"/>
              <a:t>Контрольная </a:t>
            </a:r>
            <a:r>
              <a:rPr lang="ru-RU" sz="2000" dirty="0" smtClean="0"/>
              <a:t>точка:«</a:t>
            </a:r>
            <a:r>
              <a:rPr lang="ru-RU" sz="2000" dirty="0" smtClean="0"/>
              <a:t>Рост числа корпоративных программа»</a:t>
            </a:r>
          </a:p>
          <a:p>
            <a:r>
              <a:rPr lang="ru-RU" sz="2000" dirty="0" smtClean="0"/>
              <a:t>в </a:t>
            </a:r>
            <a:r>
              <a:rPr lang="ru-RU" sz="2000" dirty="0" smtClean="0"/>
              <a:t>23 организациях г. Твери (предприятия среднего бизнеса, образовательные учреждения)</a:t>
            </a:r>
          </a:p>
          <a:p>
            <a:r>
              <a:rPr lang="ru-RU" sz="2000" dirty="0" smtClean="0"/>
              <a:t>Обследование работников (Центрами здоровья, в рамках федерального исследования </a:t>
            </a:r>
            <a:r>
              <a:rPr lang="ru-RU" sz="2000" dirty="0" smtClean="0"/>
              <a:t>«ЭССЕ-3»)</a:t>
            </a:r>
            <a:endParaRPr lang="ru-RU" sz="2000" dirty="0" smtClean="0"/>
          </a:p>
          <a:p>
            <a:r>
              <a:rPr lang="ru-RU" sz="2000" dirty="0" smtClean="0"/>
              <a:t>Охват коммуникационной кампанией, Дни здоровья, тематическое регулярное размещение информации</a:t>
            </a:r>
          </a:p>
          <a:p>
            <a:r>
              <a:rPr lang="ru-RU" sz="2000" dirty="0" smtClean="0"/>
              <a:t>Проект «Сердце учителя» – в 2021 году занял 2 место на Всероссийском конкурсе «лучших практик»</a:t>
            </a:r>
            <a:endParaRPr lang="ru-RU" sz="2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6733" y="3861594"/>
            <a:ext cx="2946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/>
              <a:t>Корпоративные программы по укреплению здоровья работников</a:t>
            </a:r>
            <a:endParaRPr lang="ru-RU" sz="40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9265" y="1383077"/>
            <a:ext cx="4089400" cy="1934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715317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>
              <a:spcBef>
                <a:spcPts val="1013"/>
              </a:spcBef>
              <a:buFont typeface="Wingdings" pitchFamily="2" charset="2"/>
              <a:buChar char="Ø"/>
            </a:pPr>
            <a:r>
              <a:rPr lang="ru-RU" sz="2600" dirty="0" smtClean="0">
                <a:latin typeface="Calibri" panose="020F0502020204030204" pitchFamily="34" charset="0"/>
              </a:rPr>
              <a:t>с</a:t>
            </a:r>
            <a:r>
              <a:rPr lang="ru-RU" sz="2600" dirty="0" smtClean="0">
                <a:latin typeface="Calibri" panose="020F0502020204030204" pitchFamily="34" charset="0"/>
              </a:rPr>
              <a:t>очетание </a:t>
            </a:r>
            <a:r>
              <a:rPr lang="ru-RU" sz="2600" dirty="0" smtClean="0">
                <a:latin typeface="Calibri" panose="020F0502020204030204" pitchFamily="34" charset="0"/>
              </a:rPr>
              <a:t>очных мероприятий  (Дни и уроки здоровья, беседы, интерактивные мероприятия для детей) и </a:t>
            </a:r>
            <a:r>
              <a:rPr lang="ru-RU" sz="2600" dirty="0" err="1" smtClean="0">
                <a:latin typeface="Calibri" panose="020F0502020204030204" pitchFamily="34" charset="0"/>
              </a:rPr>
              <a:t>он-лайн</a:t>
            </a:r>
            <a:r>
              <a:rPr lang="ru-RU" sz="2600" dirty="0" smtClean="0">
                <a:latin typeface="Calibri" panose="020F0502020204030204" pitchFamily="34" charset="0"/>
              </a:rPr>
              <a:t> информирования и коммуникации</a:t>
            </a:r>
          </a:p>
          <a:p>
            <a:pPr>
              <a:spcBef>
                <a:spcPts val="1013"/>
              </a:spcBef>
              <a:buFont typeface="Wingdings" pitchFamily="2" charset="2"/>
              <a:buChar char="Ø"/>
            </a:pPr>
            <a:r>
              <a:rPr lang="ru-RU" sz="2600" dirty="0" smtClean="0">
                <a:latin typeface="Calibri" panose="020F0502020204030204" pitchFamily="34" charset="0"/>
              </a:rPr>
              <a:t>печатные материалы: 150 000 экземпляров, 8 разновидностей листовок, плакаты </a:t>
            </a:r>
          </a:p>
          <a:p>
            <a:pPr>
              <a:spcBef>
                <a:spcPts val="1013"/>
              </a:spcBef>
              <a:buFont typeface="Wingdings" pitchFamily="2" charset="2"/>
              <a:buChar char="Ø"/>
            </a:pPr>
            <a:r>
              <a:rPr lang="ru-RU" dirty="0" smtClean="0">
                <a:latin typeface="Calibri" panose="020F0502020204030204" pitchFamily="34" charset="0"/>
              </a:rPr>
              <a:t>веерная </a:t>
            </a:r>
            <a:r>
              <a:rPr lang="ru-RU" dirty="0" err="1" smtClean="0">
                <a:latin typeface="Calibri" panose="020F0502020204030204" pitchFamily="34" charset="0"/>
              </a:rPr>
              <a:t>он-лайн</a:t>
            </a:r>
            <a:r>
              <a:rPr lang="ru-RU" dirty="0" smtClean="0">
                <a:latin typeface="Calibri" panose="020F0502020204030204" pitchFamily="34" charset="0"/>
              </a:rPr>
              <a:t> рассылка информации по актуальным вопросам </a:t>
            </a:r>
            <a:r>
              <a:rPr lang="ru-RU" dirty="0" smtClean="0">
                <a:latin typeface="Calibri" panose="020F0502020204030204" pitchFamily="34" charset="0"/>
              </a:rPr>
              <a:t>здоровья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95878" y="4504267"/>
            <a:ext cx="3847466" cy="182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Коммуникационная кампания: цель создание приоритета на здоровье и мотивации на здоровое поведение</a:t>
            </a:r>
            <a:endParaRPr lang="ru-RU" sz="32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3842" y="2226733"/>
            <a:ext cx="2898102" cy="2173576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118" y="1667933"/>
            <a:ext cx="3020749" cy="2147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25000" lnSpcReduction="20000"/>
          </a:bodyPr>
          <a:lstStyle/>
          <a:p>
            <a:pPr>
              <a:spcBef>
                <a:spcPts val="1013"/>
              </a:spcBef>
              <a:buFont typeface="Wingdings" pitchFamily="2" charset="2"/>
              <a:buChar char="Ø"/>
            </a:pPr>
            <a:endParaRPr lang="ru-RU" dirty="0" smtClean="0">
              <a:latin typeface="Calibri" panose="020F0502020204030204" pitchFamily="34" charset="0"/>
            </a:endParaRPr>
          </a:p>
          <a:p>
            <a:pPr>
              <a:spcBef>
                <a:spcPts val="1013"/>
              </a:spcBef>
              <a:buFont typeface="Wingdings" pitchFamily="2" charset="2"/>
              <a:buChar char="Ø"/>
            </a:pPr>
            <a:r>
              <a:rPr lang="ru-RU" sz="7200" dirty="0" smtClean="0">
                <a:latin typeface="Calibri" panose="020F0502020204030204" pitchFamily="34" charset="0"/>
              </a:rPr>
              <a:t>Важнейшая составляющая программ по укреплению здоровья</a:t>
            </a:r>
          </a:p>
          <a:p>
            <a:pPr>
              <a:spcBef>
                <a:spcPts val="1013"/>
              </a:spcBef>
              <a:buFont typeface="Wingdings" pitchFamily="2" charset="2"/>
              <a:buChar char="Ø"/>
            </a:pPr>
            <a:r>
              <a:rPr lang="ru-RU" sz="7200" dirty="0" smtClean="0">
                <a:latin typeface="Calibri" panose="020F0502020204030204" pitchFamily="34" charset="0"/>
              </a:rPr>
              <a:t> Аудитория неоднородная, прежде всего,  с точки зрения мотивации на ЗОЖ</a:t>
            </a:r>
          </a:p>
          <a:p>
            <a:pPr>
              <a:spcBef>
                <a:spcPts val="1013"/>
              </a:spcBef>
              <a:buFont typeface="Wingdings" pitchFamily="2" charset="2"/>
              <a:buChar char="Ø"/>
            </a:pPr>
            <a:r>
              <a:rPr lang="ru-RU" sz="7200" b="1" dirty="0" smtClean="0">
                <a:latin typeface="Calibri" panose="020F0502020204030204" pitchFamily="34" charset="0"/>
              </a:rPr>
              <a:t>Ориентированность на потребности аудитории </a:t>
            </a:r>
          </a:p>
          <a:p>
            <a:pPr>
              <a:spcBef>
                <a:spcPts val="1013"/>
              </a:spcBef>
              <a:buFont typeface="Wingdings" pitchFamily="2" charset="2"/>
              <a:buChar char="Ø"/>
            </a:pPr>
            <a:r>
              <a:rPr lang="ru-RU" sz="7200" b="1" dirty="0" smtClean="0">
                <a:latin typeface="Calibri" panose="020F0502020204030204" pitchFamily="34" charset="0"/>
              </a:rPr>
              <a:t>Требуется грамотный подход не только к содержанию послания, но и форме подачи, времени подачи и т д.</a:t>
            </a:r>
          </a:p>
          <a:p>
            <a:pPr>
              <a:spcBef>
                <a:spcPts val="1013"/>
              </a:spcBef>
              <a:buFont typeface="Wingdings" pitchFamily="2" charset="2"/>
              <a:buChar char="Ø"/>
            </a:pPr>
            <a:r>
              <a:rPr lang="ru-RU" sz="7200" b="1" dirty="0" smtClean="0">
                <a:latin typeface="Calibri" panose="020F0502020204030204" pitchFamily="34" charset="0"/>
              </a:rPr>
              <a:t>Важна регулярность</a:t>
            </a:r>
          </a:p>
          <a:p>
            <a:pPr>
              <a:spcBef>
                <a:spcPts val="1013"/>
              </a:spcBef>
              <a:buFont typeface="Wingdings" pitchFamily="2" charset="2"/>
              <a:buChar char="Ø"/>
            </a:pPr>
            <a:r>
              <a:rPr lang="ru-RU" sz="7200" dirty="0" smtClean="0">
                <a:latin typeface="Calibri" panose="020F0502020204030204" pitchFamily="34" charset="0"/>
              </a:rPr>
              <a:t>Важно быть «услышанным»: сочетание интереса, содержательности, научной доказанности, правды</a:t>
            </a:r>
          </a:p>
          <a:p>
            <a:pPr>
              <a:spcBef>
                <a:spcPts val="1013"/>
              </a:spcBef>
              <a:buFont typeface="Wingdings" pitchFamily="2" charset="2"/>
              <a:buChar char="Ø"/>
            </a:pPr>
            <a:r>
              <a:rPr lang="ru-RU" sz="7200" dirty="0" smtClean="0">
                <a:latin typeface="Calibri" panose="020F0502020204030204" pitchFamily="34" charset="0"/>
              </a:rPr>
              <a:t>Сложный и длительный процесс: </a:t>
            </a:r>
            <a:r>
              <a:rPr lang="ru-RU" sz="7200" b="1" dirty="0" smtClean="0">
                <a:latin typeface="Calibri" panose="020F0502020204030204" pitchFamily="34" charset="0"/>
              </a:rPr>
              <a:t>Информированность </a:t>
            </a:r>
            <a:r>
              <a:rPr lang="ru-RU" sz="7200" b="1" dirty="0" smtClean="0">
                <a:latin typeface="Calibri" panose="020F0502020204030204" pitchFamily="34" charset="0"/>
              </a:rPr>
              <a:t>– мотивация- изменение </a:t>
            </a:r>
            <a:r>
              <a:rPr lang="ru-RU" sz="7200" b="1" dirty="0" smtClean="0">
                <a:latin typeface="Calibri" panose="020F0502020204030204" pitchFamily="34" charset="0"/>
              </a:rPr>
              <a:t>поведения</a:t>
            </a:r>
            <a:r>
              <a:rPr lang="ru-RU" sz="7200" dirty="0" smtClean="0">
                <a:latin typeface="Calibri" panose="020F0502020204030204" pitchFamily="34" charset="0"/>
              </a:rPr>
              <a:t>. </a:t>
            </a:r>
            <a:endParaRPr lang="ru-RU" sz="7200" dirty="0" smtClean="0">
              <a:latin typeface="Calibri" panose="020F0502020204030204" pitchFamily="34" charset="0"/>
            </a:endParaRPr>
          </a:p>
          <a:p>
            <a:pPr>
              <a:spcBef>
                <a:spcPts val="1013"/>
              </a:spcBef>
              <a:buFont typeface="Wingdings" pitchFamily="2" charset="2"/>
              <a:buChar char="Ø"/>
            </a:pPr>
            <a:r>
              <a:rPr lang="ru-RU" sz="7200" dirty="0" smtClean="0">
                <a:latin typeface="Calibri" panose="020F0502020204030204" pitchFamily="34" charset="0"/>
              </a:rPr>
              <a:t>Необходимо подкрепление, напоминание и контроль</a:t>
            </a:r>
            <a:endParaRPr lang="ru-RU" sz="7200" dirty="0" smtClean="0">
              <a:latin typeface="Calibri" panose="020F0502020204030204" pitchFamily="34" charset="0"/>
            </a:endParaRPr>
          </a:p>
          <a:p>
            <a:pPr>
              <a:spcBef>
                <a:spcPts val="1013"/>
              </a:spcBef>
              <a:buFont typeface="Wingdings" pitchFamily="2" charset="2"/>
              <a:buChar char="Ø"/>
            </a:pPr>
            <a:endParaRPr lang="ru-RU" sz="7200" dirty="0" smtClean="0">
              <a:latin typeface="Calibri" panose="020F0502020204030204" pitchFamily="34" charset="0"/>
            </a:endParaRPr>
          </a:p>
          <a:p>
            <a:endParaRPr lang="ru-RU" sz="7200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>
              <a:spcBef>
                <a:spcPts val="1013"/>
              </a:spcBef>
              <a:buFont typeface="Wingdings" pitchFamily="2" charset="2"/>
              <a:buChar char="Ø"/>
            </a:pPr>
            <a:r>
              <a:rPr lang="ru-RU" sz="2000" dirty="0" smtClean="0">
                <a:latin typeface="Calibri" panose="020F0502020204030204" pitchFamily="34" charset="0"/>
              </a:rPr>
              <a:t>В 2022 году: направлено для веерной рассылки более </a:t>
            </a:r>
            <a:r>
              <a:rPr lang="ru-RU" sz="2000" b="1" dirty="0" smtClean="0">
                <a:latin typeface="Calibri" panose="020F0502020204030204" pitchFamily="34" charset="0"/>
              </a:rPr>
              <a:t>50 информационных материалов</a:t>
            </a:r>
            <a:r>
              <a:rPr lang="ru-RU" sz="2000" dirty="0" smtClean="0">
                <a:latin typeface="Calibri" panose="020F0502020204030204" pitchFamily="34" charset="0"/>
              </a:rPr>
              <a:t>. </a:t>
            </a:r>
          </a:p>
          <a:p>
            <a:pPr>
              <a:spcBef>
                <a:spcPts val="1013"/>
              </a:spcBef>
              <a:buFont typeface="Wingdings" pitchFamily="2" charset="2"/>
              <a:buChar char="Ø"/>
            </a:pPr>
            <a:r>
              <a:rPr lang="ru-RU" sz="2000" dirty="0" smtClean="0">
                <a:latin typeface="Calibri" panose="020F0502020204030204" pitchFamily="34" charset="0"/>
              </a:rPr>
              <a:t> 23 рассылки, веерная рассылка по более 100 страницам в  </a:t>
            </a:r>
            <a:r>
              <a:rPr lang="ru-RU" sz="2000" dirty="0" err="1" smtClean="0">
                <a:latin typeface="Calibri" panose="020F0502020204030204" pitchFamily="34" charset="0"/>
              </a:rPr>
              <a:t>соцсетях</a:t>
            </a:r>
            <a:r>
              <a:rPr lang="ru-RU" sz="2000" dirty="0" smtClean="0">
                <a:latin typeface="Calibri" panose="020F0502020204030204" pitchFamily="34" charset="0"/>
              </a:rPr>
              <a:t>, на 55 сайтов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https</a:t>
            </a:r>
            <a:r>
              <a:rPr lang="en-US" sz="2000" dirty="0" smtClean="0"/>
              <a:t>//</a:t>
            </a:r>
            <a:r>
              <a:rPr lang="en-US" sz="2000" dirty="0" err="1" smtClean="0"/>
              <a:t>t.me</a:t>
            </a:r>
            <a:r>
              <a:rPr lang="en-US" sz="2000" dirty="0" smtClean="0"/>
              <a:t>/</a:t>
            </a:r>
            <a:r>
              <a:rPr lang="en-US" sz="2000" dirty="0" err="1" smtClean="0"/>
              <a:t>zdorovye_tver</a:t>
            </a:r>
            <a:endParaRPr lang="ru-RU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https.//vk.com/public214334416</a:t>
            </a:r>
            <a:endParaRPr lang="ru-RU" sz="2000" dirty="0" smtClean="0"/>
          </a:p>
          <a:p>
            <a:pPr>
              <a:spcBef>
                <a:spcPts val="1013"/>
              </a:spcBef>
              <a:buFont typeface="Wingdings" pitchFamily="2" charset="2"/>
              <a:buChar char="Ø"/>
            </a:pPr>
            <a:r>
              <a:rPr lang="ru-RU" sz="2000" dirty="0" smtClean="0">
                <a:latin typeface="Calibri" panose="020F0502020204030204" pitchFamily="34" charset="0"/>
              </a:rPr>
              <a:t>« Неделя контроля артериального давления», «Неделя правильного питания», «День борьбы с инсультом» и т д.</a:t>
            </a:r>
          </a:p>
          <a:p>
            <a:pPr>
              <a:spcBef>
                <a:spcPts val="1013"/>
              </a:spcBef>
              <a:buFont typeface="Wingdings" pitchFamily="2" charset="2"/>
              <a:buChar char="Ø"/>
            </a:pPr>
            <a:r>
              <a:rPr lang="ru-RU" sz="2000" dirty="0" smtClean="0">
                <a:latin typeface="Calibri" panose="020F0502020204030204" pitchFamily="34" charset="0"/>
              </a:rPr>
              <a:t>Лучшие муниципальные образования: </a:t>
            </a:r>
            <a:r>
              <a:rPr lang="ru-RU" sz="2000" dirty="0" err="1" smtClean="0">
                <a:latin typeface="Calibri" panose="020F0502020204030204" pitchFamily="34" charset="0"/>
              </a:rPr>
              <a:t>Вышневолоцкий</a:t>
            </a:r>
            <a:r>
              <a:rPr lang="ru-RU" sz="2000" dirty="0" smtClean="0">
                <a:latin typeface="Calibri" panose="020F0502020204030204" pitchFamily="34" charset="0"/>
              </a:rPr>
              <a:t> городской округ, Жарковский район, </a:t>
            </a:r>
            <a:r>
              <a:rPr lang="ru-RU" sz="2000" dirty="0" err="1" smtClean="0">
                <a:latin typeface="Calibri" panose="020F0502020204030204" pitchFamily="34" charset="0"/>
              </a:rPr>
              <a:t>Лихославльский</a:t>
            </a:r>
            <a:r>
              <a:rPr lang="ru-RU" sz="2000" dirty="0" smtClean="0">
                <a:latin typeface="Calibri" panose="020F0502020204030204" pitchFamily="34" charset="0"/>
              </a:rPr>
              <a:t> район;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Коммуникационная 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он-лайн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 кампания: принципы  и немного цифр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84" y="1712706"/>
            <a:ext cx="7153472" cy="497991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5779" y="218245"/>
            <a:ext cx="6738345" cy="1302824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«Зеркало» </a:t>
            </a:r>
            <a:r>
              <a:rPr lang="ru-RU" sz="2800" b="1" dirty="0" smtClean="0"/>
              <a:t>муниципалитета: картирование </a:t>
            </a:r>
            <a:r>
              <a:rPr lang="ru-RU" sz="2800" b="1" dirty="0" smtClean="0"/>
              <a:t>точек </a:t>
            </a:r>
            <a:r>
              <a:rPr lang="ru-RU" sz="2800" b="1" dirty="0" smtClean="0"/>
              <a:t>продажи алкоголя, табака и </a:t>
            </a:r>
            <a:r>
              <a:rPr lang="ru-RU" sz="2800" b="1" dirty="0" err="1" smtClean="0"/>
              <a:t>вейпов</a:t>
            </a:r>
            <a:r>
              <a:rPr lang="ru-RU" sz="2800" b="1" dirty="0" smtClean="0"/>
              <a:t> в «шаговой доступности» от учебных заведений г.Твери</a:t>
            </a:r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027" y="218245"/>
            <a:ext cx="1913752" cy="1392849"/>
          </a:xfrm>
          <a:prstGeom prst="rect">
            <a:avLst/>
          </a:prstGeom>
        </p:spPr>
      </p:pic>
      <p:graphicFrame>
        <p:nvGraphicFramePr>
          <p:cNvPr id="6" name="Диаграмма 5">
            <a:extLst>
              <a:ext uri="{FF2B5EF4-FFF2-40B4-BE49-F238E27FC236}">
                <a16:creationId xmlns="" xmlns:xdr="http://schemas.openxmlformats.org/drawingml/2006/spreadsheetDrawing" xmlns:a16="http://schemas.microsoft.com/office/drawing/2014/main" xmlns:lc="http://schemas.openxmlformats.org/drawingml/2006/lockedCanvas" id="{63C42C54-A6E1-1444-6F31-3A0EBEEC1A93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7510460" y="1712706"/>
          <a:ext cx="4367947" cy="2409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="" xmlns:xdr="http://schemas.openxmlformats.org/drawingml/2006/spreadsheetDrawing" xmlns:a16="http://schemas.microsoft.com/office/drawing/2014/main" xmlns:lc="http://schemas.openxmlformats.org/drawingml/2006/lockedCanvas" id="{7DF689B9-3D68-E800-6A37-B4622F4FF0D5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7833434" y="4334608"/>
          <a:ext cx="4001012" cy="22437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="" xmlns:p14="http://schemas.microsoft.com/office/powerpoint/2010/main" val="41155341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1752</TotalTime>
  <Words>810</Words>
  <Application>Microsoft Office PowerPoint</Application>
  <PresentationFormat>Произвольный</PresentationFormat>
  <Paragraphs>75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Открытая</vt:lpstr>
      <vt:lpstr>Опыт и перспективы реализации проектов по укреплению общественного здоровья на уровне муниципалитетов</vt:lpstr>
      <vt:lpstr>Муниципальные проекты по укреплению общественного здоровья  Тверской области</vt:lpstr>
      <vt:lpstr>Задачи муниципальных проектов по укреплению общественного здоровья (1)</vt:lpstr>
      <vt:lpstr>Задачи муниципальных проектов по укреплению общественного здоровья (2)</vt:lpstr>
      <vt:lpstr>Алгоритм разработки,  утверждения и мониторинга муниципальных проектов</vt:lpstr>
      <vt:lpstr>Корпоративные программы по укреплению здоровья работников</vt:lpstr>
      <vt:lpstr>Коммуникационная кампания: цель создание приоритета на здоровье и мотивации на здоровое поведение</vt:lpstr>
      <vt:lpstr>Коммуникационная  он-лайн кампания: принципы  и немного цифр</vt:lpstr>
      <vt:lpstr>«Зеркало» муниципалитета: картирование точек продажи алкоголя, табака и вейпов в «шаговой доступности» от учебных заведений г.Твери</vt:lpstr>
      <vt:lpstr>За пределами цифр: некоторые итоги реализации муниципальных проектов</vt:lpstr>
      <vt:lpstr>Задачи и перспективы (1)</vt:lpstr>
      <vt:lpstr>Задачи и перспективы (2)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Опыт и перспективы реализации проектов по укреплению общественного здоровья на уровне муниципалитетов.</dc:title>
  <dc:creator>Лена</dc:creator>
  <cp:lastModifiedBy>Вадим Калуцких</cp:lastModifiedBy>
  <cp:revision>82</cp:revision>
  <dcterms:created xsi:type="dcterms:W3CDTF">2022-10-27T15:11:18Z</dcterms:created>
  <dcterms:modified xsi:type="dcterms:W3CDTF">2022-11-08T06:45:16Z</dcterms:modified>
</cp:coreProperties>
</file>