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48" r:id="rId1"/>
  </p:sldMasterIdLst>
  <p:sldIdLst>
    <p:sldId id="256" r:id="rId2"/>
    <p:sldId id="258" r:id="rId3"/>
    <p:sldId id="279" r:id="rId4"/>
    <p:sldId id="278" r:id="rId5"/>
    <p:sldId id="282" r:id="rId6"/>
    <p:sldId id="259" r:id="rId7"/>
    <p:sldId id="280" r:id="rId8"/>
    <p:sldId id="281" r:id="rId9"/>
    <p:sldId id="262" r:id="rId10"/>
    <p:sldId id="263" r:id="rId11"/>
    <p:sldId id="264" r:id="rId12"/>
    <p:sldId id="265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83" r:id="rId21"/>
    <p:sldId id="274" r:id="rId22"/>
    <p:sldId id="275" r:id="rId23"/>
    <p:sldId id="284" r:id="rId24"/>
    <p:sldId id="276" r:id="rId25"/>
    <p:sldId id="277" r:id="rId26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586"/>
  </p:normalViewPr>
  <p:slideViewPr>
    <p:cSldViewPr snapToGrid="0">
      <p:cViewPr varScale="1">
        <p:scale>
          <a:sx n="109" d="100"/>
          <a:sy n="109" d="100"/>
        </p:scale>
        <p:origin x="6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246E15CE-1817-427B-87B1-9AAD0CF62546}" type="datetime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04.03.2022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AC4E9315-5821-460D-9FF0-52288813984F}" type="slidenum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7865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246E15CE-1817-427B-87B1-9AAD0CF62546}" type="datetime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04.03.2022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AC4E9315-5821-460D-9FF0-52288813984F}" type="slidenum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55296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246E15CE-1817-427B-87B1-9AAD0CF62546}" type="datetime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04.03.2022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AC4E9315-5821-460D-9FF0-52288813984F}" type="slidenum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039713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ru-RU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5831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246E15CE-1817-427B-87B1-9AAD0CF62546}" type="datetime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04.03.2022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AC4E9315-5821-460D-9FF0-52288813984F}" type="slidenum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70148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246E15CE-1817-427B-87B1-9AAD0CF62546}" type="datetime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04.03.2022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AC4E9315-5821-460D-9FF0-52288813984F}" type="slidenum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7934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246E15CE-1817-427B-87B1-9AAD0CF62546}" type="datetime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04.03.2022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AC4E9315-5821-460D-9FF0-52288813984F}" type="slidenum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417384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246E15CE-1817-427B-87B1-9AAD0CF62546}" type="datetime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04.03.2022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AC4E9315-5821-460D-9FF0-52288813984F}" type="slidenum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13880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246E15CE-1817-427B-87B1-9AAD0CF62546}" type="datetime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04.03.2022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AC4E9315-5821-460D-9FF0-52288813984F}" type="slidenum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820378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246E15CE-1817-427B-87B1-9AAD0CF62546}" type="datetime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04.03.2022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AC4E9315-5821-460D-9FF0-52288813984F}" type="slidenum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92570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pPr>
              <a:lnSpc>
                <a:spcPct val="100000"/>
              </a:lnSpc>
            </a:pPr>
            <a:fld id="{246E15CE-1817-427B-87B1-9AAD0CF62546}" type="datetime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04.03.2022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>
              <a:lnSpc>
                <a:spcPct val="100000"/>
              </a:lnSpc>
            </a:pPr>
            <a:fld id="{AC4E9315-5821-460D-9FF0-52288813984F}" type="slidenum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84684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fld id="{246E15CE-1817-427B-87B1-9AAD0CF62546}" type="datetime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04.03.2022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lnSpc>
                <a:spcPct val="100000"/>
              </a:lnSpc>
            </a:pPr>
            <a:fld id="{AC4E9315-5821-460D-9FF0-52288813984F}" type="slidenum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36516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pPr>
              <a:lnSpc>
                <a:spcPct val="100000"/>
              </a:lnSpc>
            </a:pPr>
            <a:fld id="{246E15CE-1817-427B-87B1-9AAD0CF62546}" type="datetime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04.03.2022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pPr algn="r">
              <a:lnSpc>
                <a:spcPct val="100000"/>
              </a:lnSpc>
            </a:pPr>
            <a:fld id="{AC4E9315-5821-460D-9FF0-52288813984F}" type="slidenum">
              <a:rPr lang="ru-RU" sz="1200" b="0" strike="noStrike" spc="-1" smtClean="0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‹#›</a:t>
            </a:fld>
            <a:endParaRPr lang="ru-RU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8741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9" r:id="rId1"/>
    <p:sldLayoutId id="2147483850" r:id="rId2"/>
    <p:sldLayoutId id="2147483851" r:id="rId3"/>
    <p:sldLayoutId id="2147483852" r:id="rId4"/>
    <p:sldLayoutId id="2147483853" r:id="rId5"/>
    <p:sldLayoutId id="2147483854" r:id="rId6"/>
    <p:sldLayoutId id="2147483855" r:id="rId7"/>
    <p:sldLayoutId id="2147483856" r:id="rId8"/>
    <p:sldLayoutId id="2147483857" r:id="rId9"/>
    <p:sldLayoutId id="2147483858" r:id="rId10"/>
    <p:sldLayoutId id="2147483859" r:id="rId11"/>
    <p:sldLayoutId id="2147483860" r:id="rId12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1709075" y="1828799"/>
            <a:ext cx="9143640" cy="2210765"/>
          </a:xfrm>
          <a:prstGeom prst="rect">
            <a:avLst/>
          </a:prstGeom>
          <a:noFill/>
          <a:ln>
            <a:noFill/>
          </a:ln>
        </p:spPr>
        <p:txBody>
          <a:bodyPr anchor="b">
            <a:normAutofit fontScale="92500"/>
          </a:bodyPr>
          <a:lstStyle/>
          <a:p>
            <a:pPr algn="ctr">
              <a:lnSpc>
                <a:spcPct val="100000"/>
              </a:lnSpc>
            </a:pPr>
            <a:r>
              <a:rPr lang="ru-RU" sz="4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О разработке и реализации муниципальных проектов </a:t>
            </a:r>
          </a:p>
          <a:p>
            <a:pPr algn="ctr">
              <a:lnSpc>
                <a:spcPct val="100000"/>
              </a:lnSpc>
            </a:pPr>
            <a:r>
              <a:rPr lang="ru-RU" sz="42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по укреплению общественного здоровья</a:t>
            </a:r>
            <a:endParaRPr lang="ru-RU" sz="42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3" name="TextShape 2"/>
          <p:cNvSpPr txBox="1"/>
          <p:nvPr/>
        </p:nvSpPr>
        <p:spPr>
          <a:xfrm>
            <a:off x="1273214" y="4183616"/>
            <a:ext cx="9143640" cy="1262215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lnSpc>
                <a:spcPct val="100000"/>
              </a:lnSpc>
              <a:spcBef>
                <a:spcPts val="1001"/>
              </a:spcBef>
            </a:pPr>
            <a:r>
              <a:rPr lang="ru-RU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Елена Андреевна </a:t>
            </a:r>
            <a:r>
              <a:rPr lang="ru-RU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Низова</a:t>
            </a:r>
            <a:r>
              <a:rPr lang="ru-RU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</a:t>
            </a:r>
            <a:r>
              <a:rPr lang="ru-RU" sz="2000" b="1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к.м.н</a:t>
            </a:r>
            <a:r>
              <a:rPr lang="ru-RU" sz="2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Магистр общественного здоровья, Руководитель Центра общественного здоровья и медицинской профилактики Тверской области</a:t>
            </a:r>
            <a:endParaRPr lang="ru-RU" sz="20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001"/>
              </a:spcBef>
            </a:pPr>
            <a:r>
              <a:rPr lang="ru-RU" sz="20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 марта 2022</a:t>
            </a:r>
            <a:endParaRPr lang="ru-RU" sz="20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" r="79840"/>
          <a:stretch/>
        </p:blipFill>
        <p:spPr bwMode="auto">
          <a:xfrm>
            <a:off x="444419" y="347241"/>
            <a:ext cx="828795" cy="671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46"/>
          <a:stretch/>
        </p:blipFill>
        <p:spPr>
          <a:xfrm>
            <a:off x="3799364" y="90185"/>
            <a:ext cx="4016168" cy="15945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4375230" y="365040"/>
            <a:ext cx="697809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Принципы разработки программ</a:t>
            </a:r>
            <a:endParaRPr lang="ru-RU" sz="3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" r="79840"/>
          <a:stretch/>
        </p:blipFill>
        <p:spPr bwMode="auto">
          <a:xfrm>
            <a:off x="444419" y="347241"/>
            <a:ext cx="828795" cy="671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39483" y="1802742"/>
            <a:ext cx="10058400" cy="447144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tx1"/>
                </a:solidFill>
              </a:rPr>
              <a:t>Приоритет межведомственного и </a:t>
            </a:r>
            <a:r>
              <a:rPr lang="ru-RU" sz="2400" b="1" dirty="0" err="1">
                <a:solidFill>
                  <a:schemeClr val="tx1"/>
                </a:solidFill>
              </a:rPr>
              <a:t>межсекторального</a:t>
            </a:r>
            <a:r>
              <a:rPr lang="ru-RU" sz="2400" b="1" dirty="0">
                <a:solidFill>
                  <a:schemeClr val="tx1"/>
                </a:solidFill>
              </a:rPr>
              <a:t> подхода при подготовке и реализации муниципальных программ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tx1"/>
                </a:solidFill>
              </a:rPr>
              <a:t>Вовлечение гражданского сообщества, в том числе НКО и добровольцев, в том числе волонтеров-медиков, к участию в реализации мероприятий муниципальных программ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tx1"/>
                </a:solidFill>
              </a:rPr>
              <a:t>Целевая группа –молодежь. Вовлечение обучающихся образовательных организаций среднего, среднего специального  образования в реализации мероприятий муниципальной программы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tx1"/>
                </a:solidFill>
              </a:rPr>
              <a:t>Использование современных каналов коммуникации и интерактивных способов преподнесения информации</a:t>
            </a:r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  <a:p>
            <a:pPr>
              <a:buFont typeface="Wingdings" panose="05000000000000000000" pitchFamily="2" charset="2"/>
              <a:buChar char="Ø"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Shape 1"/>
          <p:cNvSpPr txBox="1"/>
          <p:nvPr/>
        </p:nvSpPr>
        <p:spPr>
          <a:xfrm>
            <a:off x="4051138" y="365040"/>
            <a:ext cx="7302181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ru-RU" sz="4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Разделы программы/проекта</a:t>
            </a:r>
            <a:endParaRPr lang="ru-RU" sz="4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9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Характеристика муниципального образования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Паспорт муниципального образования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Положительные моменты и достижения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Проблемы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Рабочая группа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ru-RU" sz="2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Цель, задачи программы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Подпрограмма 1.</a:t>
            </a: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" r="79840"/>
          <a:stretch/>
        </p:blipFill>
        <p:spPr bwMode="auto">
          <a:xfrm>
            <a:off x="444419" y="347241"/>
            <a:ext cx="828795" cy="671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TextShape 1"/>
          <p:cNvSpPr txBox="1"/>
          <p:nvPr/>
        </p:nvSpPr>
        <p:spPr>
          <a:xfrm>
            <a:off x="7257326" y="365040"/>
            <a:ext cx="4095993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Рабочие группы</a:t>
            </a:r>
            <a:endParaRPr lang="ru-RU" sz="3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1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92500" lnSpcReduction="20000"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Их создание отразить в характеристике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Утверждены нормативно-правовым актом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Состав – межведомственный!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Зам Главы муниципального образования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Главный врач района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Специалисты отделения или кабинета мед профилактики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Волонтеры и/или НКО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Работодатели, руководители предприятий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Представители силовых ведомств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Другие специалисты: ИТ-специалист!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" r="79840"/>
          <a:stretch/>
        </p:blipFill>
        <p:spPr bwMode="auto">
          <a:xfrm>
            <a:off x="444419" y="347241"/>
            <a:ext cx="828795" cy="671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r">
              <a:lnSpc>
                <a:spcPct val="90000"/>
              </a:lnSpc>
            </a:pPr>
            <a:r>
              <a:rPr lang="ru-RU" sz="3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Характеристика муниципального образования -15 </a:t>
            </a:r>
            <a:r>
              <a:rPr lang="ru-RU" sz="36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пунктов методических рекомендаций</a:t>
            </a:r>
            <a:endParaRPr lang="ru-RU" sz="3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5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5000" lnSpcReduction="20000"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Общая характеристика, социально-экономические показатели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заболеваемость, диспансерные осмотры, выявление основных групп заболеваний и факторов риска за последние 2 года (из 131-формы  по диспансеризации и анализ)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Распространенность факторов риска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Служба здравоохранения и ресурсы службы профилактики (кабинет, отделение, центр здоровья)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Социально-ориентированные некоммерческие организации и волонтерские движения.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</a:t>
            </a: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редприятия и организации, на которых возможно и планируется внедрение корпоративных программ по общественному здоровью, и руководители которых могут войти в состав рабочих групп по реализации программ.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Другие пункты, отмеченные в «методических рекомендациях».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" r="79840"/>
          <a:stretch/>
        </p:blipFill>
        <p:spPr bwMode="auto">
          <a:xfrm>
            <a:off x="444419" y="347241"/>
            <a:ext cx="828795" cy="671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Shape 1"/>
          <p:cNvSpPr txBox="1"/>
          <p:nvPr/>
        </p:nvSpPr>
        <p:spPr>
          <a:xfrm>
            <a:off x="3217762" y="365040"/>
            <a:ext cx="8135558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r">
              <a:lnSpc>
                <a:spcPct val="90000"/>
              </a:lnSpc>
            </a:pPr>
            <a:r>
              <a:rPr lang="ru-RU" sz="3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Цель муниципальной программы</a:t>
            </a:r>
            <a:endParaRPr lang="ru-RU" sz="3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7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100000"/>
              </a:lnSpc>
              <a:spcBef>
                <a:spcPts val="1001"/>
              </a:spcBef>
            </a:pP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Формирование среди жителей муниципального образования </a:t>
            </a:r>
            <a:r>
              <a:rPr lang="ru-RU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Н.</a:t>
            </a: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мотивации к здоровому образу жизни, снижение показателей смертности, а также снижение риска развития заболеваний, в первую очередь, хронических неинфекционных заболеваний.</a:t>
            </a: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" r="79840"/>
          <a:stretch/>
        </p:blipFill>
        <p:spPr bwMode="auto">
          <a:xfrm>
            <a:off x="444419" y="347241"/>
            <a:ext cx="828795" cy="671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TextShape 1"/>
          <p:cNvSpPr txBox="1"/>
          <p:nvPr/>
        </p:nvSpPr>
        <p:spPr>
          <a:xfrm>
            <a:off x="2476982" y="425311"/>
            <a:ext cx="8876338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r">
              <a:lnSpc>
                <a:spcPct val="90000"/>
              </a:lnSpc>
            </a:pPr>
            <a:r>
              <a:rPr lang="ru-R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Задачи муниципальной программы: как пример</a:t>
            </a:r>
            <a:endParaRPr lang="ru-RU" sz="4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9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85000" lnSpcReduction="20000"/>
          </a:bodyPr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1.Снижение смертности и улучшение здоровья населения, в первую очередь, трудоспособного, за счет снижения распространенности факторов риска, выявления заболеваний на ранней стадии и путем проведения профилактических осмотров и диспансеризации.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2.Создание в муниципальном образовании среды, способствующей ведению здорового образа жизни, выполнение запретительных мер в отношении курения и чрезмерного потребления алкоголя.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3.Проведение информационно-коммуникативных мероприятий на предприятиях и в организациях культуры, образования, соцзащиты по вопросам укрепления здоровья и профилактики хронических неинфекционных заболеваний.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 Развитие волонтерского движения  и НКО через разработку и внедрение социально-ориентированных проектов и участия волонтеров в реализации задач программы.</a:t>
            </a: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" r="79840"/>
          <a:stretch/>
        </p:blipFill>
        <p:spPr bwMode="auto">
          <a:xfrm>
            <a:off x="444419" y="347241"/>
            <a:ext cx="828795" cy="671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Shape 1"/>
          <p:cNvSpPr txBox="1"/>
          <p:nvPr/>
        </p:nvSpPr>
        <p:spPr>
          <a:xfrm>
            <a:off x="1273214" y="365040"/>
            <a:ext cx="10208872" cy="146052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70000" lnSpcReduction="20000"/>
          </a:bodyPr>
          <a:lstStyle/>
          <a:p>
            <a:pPr algn="r">
              <a:lnSpc>
                <a:spcPct val="90000"/>
              </a:lnSpc>
            </a:pPr>
            <a:r>
              <a:rPr lang="ru-R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Задача 1</a:t>
            </a:r>
            <a:r>
              <a:rPr lang="ru-RU" sz="27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. </a:t>
            </a:r>
            <a:r>
              <a:rPr lang="ru-RU" sz="31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Снижение смертности и улучшение здоровья населения, в первую очередь, трудоспособного, за счет снижения распространенности факторов риска, выявления заболеваний на ранней стадии и путем проведения профилактических осмотров и диспансеризации.</a:t>
            </a:r>
            <a:br>
              <a:rPr sz="3100" dirty="0"/>
            </a:br>
            <a:endParaRPr lang="ru-RU" sz="31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1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>
            <a:normAutofit fontScale="62500" lnSpcReduction="20000"/>
          </a:bodyPr>
          <a:lstStyle/>
          <a:p>
            <a:pPr>
              <a:lnSpc>
                <a:spcPct val="100000"/>
              </a:lnSpc>
              <a:spcBef>
                <a:spcPts val="1001"/>
              </a:spcBef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1.1.Содействие повышению охвата профилактическими осмотрами и диспансеризацией  -показатель %</a:t>
            </a: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- взрослого  населения</a:t>
            </a:r>
          </a:p>
          <a:p>
            <a:pPr marL="228600" indent="-22824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-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детского населения</a:t>
            </a:r>
          </a:p>
          <a:p>
            <a:pPr marL="360">
              <a:lnSpc>
                <a:spcPct val="10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ru-RU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1.2. Мероприятия направленные на уменьшение количества лиц, имеющих факторы риска заболеваний, приводящих к преждевременной смертности  - количество из УФ 131 диспансеризации)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1.3. Заслушивание вопросов о ходе профилактических осмотров – например, ежеквартально</a:t>
            </a: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1.4. Распространение материалов, повышающих мотивацию о заботе о здоровье и профилактических осмотрах – количество, где, кому, когда</a:t>
            </a: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1.5. Организация и проведение Дней отказа от курения – показатель – 2 раза в год, участников – 500-1000 (как пример)</a:t>
            </a:r>
          </a:p>
          <a:p>
            <a:pPr>
              <a:lnSpc>
                <a:spcPct val="100000"/>
              </a:lnSpc>
              <a:spcBef>
                <a:spcPts val="1001"/>
              </a:spcBef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1.6. Внедрение программ укрепления здоровья на рабочих местах – количество программ, количество работающих и участвующих в программах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" r="79840"/>
          <a:stretch/>
        </p:blipFill>
        <p:spPr bwMode="auto">
          <a:xfrm>
            <a:off x="444419" y="347241"/>
            <a:ext cx="828795" cy="671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extShape 1"/>
          <p:cNvSpPr txBox="1"/>
          <p:nvPr/>
        </p:nvSpPr>
        <p:spPr>
          <a:xfrm>
            <a:off x="1412112" y="365039"/>
            <a:ext cx="10255170" cy="1915173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r">
              <a:lnSpc>
                <a:spcPct val="90000"/>
              </a:lnSpc>
            </a:pPr>
            <a:r>
              <a:rPr lang="ru-RU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Задача 3.Проведение</a:t>
            </a: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 </a:t>
            </a:r>
            <a:r>
              <a:rPr lang="ru-RU" sz="28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информационно-коммуникативных мероприятий на предприятиях и в организациях культуры, образования, соцзащиты по вопросам укрепления здоровья и профилактики хронических неинфекционных заболеваний</a:t>
            </a: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.</a:t>
            </a:r>
            <a:br>
              <a:rPr sz="2800" dirty="0"/>
            </a:b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3" name="TextShape 2"/>
          <p:cNvSpPr txBox="1"/>
          <p:nvPr/>
        </p:nvSpPr>
        <p:spPr>
          <a:xfrm>
            <a:off x="838080" y="2060294"/>
            <a:ext cx="10515240" cy="4116226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3.1.Проведение праздников, дней здоровья, уроков здоровья, спортивных и культурных мероприятий – количество мероприятий и участников, их оценка</a:t>
            </a:r>
          </a:p>
          <a:p>
            <a:pPr marL="3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ru-RU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3.1.1.</a:t>
            </a:r>
          </a:p>
          <a:p>
            <a:pPr marL="3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3.1.2.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Проведение Дней здоровья (8-9 в год)</a:t>
            </a: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" r="79840"/>
          <a:stretch/>
        </p:blipFill>
        <p:spPr bwMode="auto">
          <a:xfrm>
            <a:off x="444419" y="347241"/>
            <a:ext cx="828795" cy="671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TextShape 1"/>
          <p:cNvSpPr txBox="1"/>
          <p:nvPr/>
        </p:nvSpPr>
        <p:spPr>
          <a:xfrm>
            <a:off x="1736203" y="520861"/>
            <a:ext cx="9617116" cy="1169339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55000" lnSpcReduction="20000"/>
          </a:bodyPr>
          <a:lstStyle/>
          <a:p>
            <a:pPr>
              <a:lnSpc>
                <a:spcPct val="90000"/>
              </a:lnSpc>
            </a:pPr>
            <a:r>
              <a:rPr lang="ru-RU" sz="3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Задача 4.Развитие волонтерского движения  и НКО через разработку и внедрение социально-ориентированных проектов и участия волонтеров в реализации задач программы.</a:t>
            </a:r>
            <a:br>
              <a:rPr dirty="0"/>
            </a:br>
            <a:br>
              <a:rPr dirty="0"/>
            </a:br>
            <a:endParaRPr lang="ru-RU" sz="3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15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3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 1. Привлечение  волонтеров к мероприятиям – количество волонтеров и мероприятий </a:t>
            </a:r>
          </a:p>
          <a:p>
            <a:pPr marL="3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4.2.Тренинги для волонтеров – количество мероприятий и участников</a:t>
            </a:r>
          </a:p>
          <a:p>
            <a:pPr marL="3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4.3.Участие в грантах, конкурсах на «лучшие практики» –указать какие </a:t>
            </a: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" r="79840"/>
          <a:stretch/>
        </p:blipFill>
        <p:spPr bwMode="auto">
          <a:xfrm>
            <a:off x="444419" y="347241"/>
            <a:ext cx="828795" cy="671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extShape 1"/>
          <p:cNvSpPr txBox="1"/>
          <p:nvPr/>
        </p:nvSpPr>
        <p:spPr>
          <a:xfrm>
            <a:off x="1088020" y="365040"/>
            <a:ext cx="1026530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90000"/>
              </a:lnSpc>
            </a:pPr>
            <a:r>
              <a:rPr lang="ru-RU" sz="4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Пример фрагмента Плана мероприятий….</a:t>
            </a:r>
            <a:endParaRPr lang="ru-RU" sz="4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graphicFrame>
        <p:nvGraphicFramePr>
          <p:cNvPr id="117" name="Table 2"/>
          <p:cNvGraphicFramePr/>
          <p:nvPr/>
        </p:nvGraphicFramePr>
        <p:xfrm>
          <a:off x="838080" y="1690560"/>
          <a:ext cx="10269720" cy="4889429"/>
        </p:xfrm>
        <a:graphic>
          <a:graphicData uri="http://schemas.openxmlformats.org/drawingml/2006/table">
            <a:tbl>
              <a:tblPr/>
              <a:tblGrid>
                <a:gridCol w="568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4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3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68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514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427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283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566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№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Мероприятие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Ответственный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Источник финансирования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Показатель/год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Показатель /год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……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1200">
                <a:tc gridSpan="7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Задача 2. 2.Создание в муниципальном образовании среды, способствующей ведению здорового образа жизни, выполнение запретительных мер в отношении курения и чрезмерного потребления алкоголя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40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2.1.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Размещение в соответствии с ФЗ-15 знаков о запрете курения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Иванова СП, зам главы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Муниципальный  бюджет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25% общественных мест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35%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55%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576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2.2.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Размещение в печатных и электронных СМИ материалов о вреде курения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 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 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Не менее 5 материалов в год, обновление ежемесячно, постоянно действующий раздел с обновлением 1 раз в 2 месяца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Не менее 5 материалов в год, обновление ежемесячно, постоянно действующий раздел с обновлением 1 раз в 2 месяца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 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13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2.3.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Рассмотрение вопросов, связанных с избыточным потреблением алкоголя на ___, общественные слушания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 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 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 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 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0" strike="noStrike" spc="-1">
                          <a:solidFill>
                            <a:srgbClr val="00000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</a:rPr>
                        <a:t> 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F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62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r>
                        <a:rPr lang="ru-RU" sz="1200" b="1" strike="noStrike" spc="-1">
                          <a:solidFill>
                            <a:srgbClr val="FFFFFF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Calibri"/>
                        </a:rPr>
                        <a:t>2.4.</a:t>
                      </a:r>
                      <a:endParaRPr lang="ru-RU" sz="1200" b="0" strike="noStrike" spc="-1">
                        <a:solidFill>
                          <a:srgbClr val="00000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Arial"/>
                      </a:endParaRPr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40320" marR="4032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1DE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18" name="CustomShape 3"/>
          <p:cNvSpPr/>
          <p:nvPr/>
        </p:nvSpPr>
        <p:spPr>
          <a:xfrm>
            <a:off x="-12162960" y="17640"/>
            <a:ext cx="35665200" cy="3607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5" name="Рисунок 4"/>
          <p:cNvPicPr/>
          <p:nvPr/>
        </p:nvPicPr>
        <p:blipFill rotWithShape="1">
          <a:blip r:embed="rId2"/>
          <a:srcRect l="1" r="79840"/>
          <a:stretch/>
        </p:blipFill>
        <p:spPr bwMode="auto">
          <a:xfrm>
            <a:off x="444419" y="347241"/>
            <a:ext cx="828795" cy="671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1273214" y="683107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ru-RU" sz="40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Региональный компонент национального проекта «Укрепление общественного здоровья» </a:t>
            </a:r>
            <a:endParaRPr lang="ru-RU" sz="40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7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Формирование системы мотивации граждан к ведению здорового образа жизни включая здоровое питание и отказ от вредных привычек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Ответственный исполнитель – Минздрав Тверской области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2019-2024 годы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КТ: по 20% МО принимают и реализуют муниципальные проекты по укреплению общественного здоровья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Компонент проекта «Демография»</a:t>
            </a: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" r="79840"/>
          <a:stretch/>
        </p:blipFill>
        <p:spPr bwMode="auto">
          <a:xfrm>
            <a:off x="444419" y="347241"/>
            <a:ext cx="828795" cy="671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dirty="0">
                <a:solidFill>
                  <a:schemeClr val="tx1"/>
                </a:solidFill>
              </a:rPr>
              <a:t>Содействие в проведении профилактических осмотров и диспансеризации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800" b="1" dirty="0"/>
              <a:t>Жизнь в новых эпидемиологических условиях</a:t>
            </a:r>
          </a:p>
          <a:p>
            <a:r>
              <a:rPr lang="ru-RU" sz="2800" b="1" dirty="0"/>
              <a:t>Разъяснительные мероприятия среди населения</a:t>
            </a:r>
          </a:p>
          <a:p>
            <a:r>
              <a:rPr lang="ru-RU" sz="2800" b="1" dirty="0"/>
              <a:t>Содействие с заключении соглашений между медицинской организацией и организациями и учреждениями МО ,  составление плана профилактических осмотров и его выполнение</a:t>
            </a:r>
          </a:p>
          <a:p>
            <a:r>
              <a:rPr lang="ru-RU" sz="2800" b="1" dirty="0"/>
              <a:t>Иные формы работы</a:t>
            </a: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" r="79840"/>
          <a:stretch/>
        </p:blipFill>
        <p:spPr bwMode="auto">
          <a:xfrm>
            <a:off x="444419" y="347241"/>
            <a:ext cx="828795" cy="671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3441790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extShape 1"/>
          <p:cNvSpPr txBox="1"/>
          <p:nvPr/>
        </p:nvSpPr>
        <p:spPr>
          <a:xfrm>
            <a:off x="1608880" y="365040"/>
            <a:ext cx="9744439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90000"/>
              </a:lnSpc>
            </a:pPr>
            <a:r>
              <a:rPr lang="ru-RU" sz="4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Информирование и мотивация</a:t>
            </a:r>
          </a:p>
        </p:txBody>
      </p:sp>
      <p:sp>
        <p:nvSpPr>
          <p:cNvPr id="120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Интернет в нашей жизни и особенно жизни молодежи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Простота, дешевизна 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Визуальность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Правильная подача материала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Создание разделов на сайтах – обязанности ИТ-специалистам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Проще, меньше но быстрее и ярче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Оповещение и дублирование материалов сайта ЦОЗМП </a:t>
            </a:r>
            <a:endParaRPr lang="en-US" sz="28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36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en-US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Tvercmp.ru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" r="79840"/>
          <a:stretch/>
        </p:blipFill>
        <p:spPr bwMode="auto">
          <a:xfrm>
            <a:off x="444419" y="347241"/>
            <a:ext cx="828795" cy="671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TextShape 1"/>
          <p:cNvSpPr txBox="1"/>
          <p:nvPr/>
        </p:nvSpPr>
        <p:spPr>
          <a:xfrm>
            <a:off x="2141316" y="365040"/>
            <a:ext cx="9212004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90000"/>
              </a:lnSpc>
            </a:pPr>
            <a:r>
              <a:rPr lang="ru-RU" sz="4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Корпоративные программы </a:t>
            </a:r>
            <a:endParaRPr lang="ru-RU" sz="4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2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Непременная часть программы/проектов (на один из годов реализации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Необходимо заключение соглашения между организацией и администрацией муниципального образования (типового)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Содержательно программа может повторять разделы муниципальной программы с учетом особенностей предприятия</a:t>
            </a: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" r="79840"/>
          <a:stretch/>
        </p:blipFill>
        <p:spPr bwMode="auto">
          <a:xfrm>
            <a:off x="444419" y="347241"/>
            <a:ext cx="828795" cy="671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Другие мероприятия программы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b="1" dirty="0"/>
              <a:t>Создание здоровье сберегающей среды:</a:t>
            </a:r>
          </a:p>
          <a:p>
            <a:r>
              <a:rPr lang="ru-RU" sz="2800" b="1" dirty="0"/>
              <a:t>Здоровый отдых, </a:t>
            </a:r>
          </a:p>
          <a:p>
            <a:r>
              <a:rPr lang="ru-RU" sz="2800" b="1" dirty="0"/>
              <a:t>Культурные мероприятия (фестивали, праздники, марафоны и т.д.)</a:t>
            </a:r>
          </a:p>
          <a:p>
            <a:r>
              <a:rPr lang="ru-RU" sz="2800" b="1" dirty="0"/>
              <a:t>Ввод в эксплуатацию социально-значимых объектов</a:t>
            </a:r>
          </a:p>
          <a:p>
            <a:r>
              <a:rPr lang="ru-RU" sz="2800" b="1" dirty="0"/>
              <a:t>Другие мероприятия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" r="79840"/>
          <a:stretch/>
        </p:blipFill>
        <p:spPr bwMode="auto">
          <a:xfrm>
            <a:off x="444419" y="347241"/>
            <a:ext cx="828795" cy="671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03767733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Shape 1"/>
          <p:cNvSpPr txBox="1"/>
          <p:nvPr/>
        </p:nvSpPr>
        <p:spPr>
          <a:xfrm>
            <a:off x="2037144" y="500040"/>
            <a:ext cx="9316176" cy="132516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pPr algn="r">
              <a:lnSpc>
                <a:spcPct val="90000"/>
              </a:lnSpc>
            </a:pPr>
            <a:r>
              <a:rPr lang="ru-RU" sz="36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Мониторинг и оценка программы</a:t>
            </a:r>
            <a:br>
              <a:rPr dirty="0"/>
            </a:br>
            <a:endParaRPr lang="ru-RU" sz="36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24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>
              <a:lnSpc>
                <a:spcPct val="90000"/>
              </a:lnSpc>
              <a:spcBef>
                <a:spcPts val="1001"/>
              </a:spcBef>
            </a:pP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Обязательный подраздел подпрограммы после плана реализации мероприятий программы</a:t>
            </a: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Отчетность – где и кому (Администрации, </a:t>
            </a:r>
            <a:r>
              <a:rPr lang="ru-RU" sz="2800" b="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Минсемьи</a:t>
            </a: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и ЦОЗМП) – 2 раза  в год с анализом выполнения показателей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Показатели должны иметь количественное выражение: что организовано, количество участников, 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" r="79840"/>
          <a:stretch/>
        </p:blipFill>
        <p:spPr bwMode="auto">
          <a:xfrm>
            <a:off x="444419" y="347241"/>
            <a:ext cx="828795" cy="671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2872" y="286603"/>
            <a:ext cx="8952807" cy="959101"/>
          </a:xfrm>
        </p:spPr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Подведем итоги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370395"/>
            <a:ext cx="10058400" cy="4623390"/>
          </a:xfrm>
        </p:spPr>
        <p:txBody>
          <a:bodyPr>
            <a:normAutofit fontScale="55000" lnSpcReduction="20000"/>
          </a:bodyPr>
          <a:lstStyle/>
          <a:p>
            <a:r>
              <a:rPr lang="ru-RU" sz="3300" b="1" dirty="0">
                <a:solidFill>
                  <a:schemeClr val="tx1"/>
                </a:solidFill>
              </a:rPr>
              <a:t>Рабочая группа по разработке и реализации муниципального проекта</a:t>
            </a:r>
          </a:p>
          <a:p>
            <a:r>
              <a:rPr lang="ru-RU" sz="3300" b="1" dirty="0">
                <a:solidFill>
                  <a:schemeClr val="tx1"/>
                </a:solidFill>
              </a:rPr>
              <a:t>Контакт с кураторами</a:t>
            </a:r>
          </a:p>
          <a:p>
            <a:r>
              <a:rPr lang="ru-RU" sz="3300" b="1" dirty="0">
                <a:solidFill>
                  <a:schemeClr val="tx1"/>
                </a:solidFill>
              </a:rPr>
              <a:t>Контакт с ответственным за профилактические осмотры ( УФ 131)</a:t>
            </a:r>
          </a:p>
          <a:p>
            <a:r>
              <a:rPr lang="ru-RU" sz="3300" b="1" dirty="0">
                <a:solidFill>
                  <a:schemeClr val="tx1"/>
                </a:solidFill>
              </a:rPr>
              <a:t>Контакт с лидерами волонтерского движения</a:t>
            </a:r>
          </a:p>
          <a:p>
            <a:r>
              <a:rPr lang="ru-RU" sz="3300" b="1" dirty="0">
                <a:solidFill>
                  <a:schemeClr val="tx1"/>
                </a:solidFill>
              </a:rPr>
              <a:t>Анализ муниципального образования и написание раздела  «Характеристика муниципального образования»</a:t>
            </a:r>
          </a:p>
          <a:p>
            <a:r>
              <a:rPr lang="ru-RU" sz="3300" b="1" dirty="0">
                <a:solidFill>
                  <a:schemeClr val="tx1"/>
                </a:solidFill>
              </a:rPr>
              <a:t>Подготовка проекта и его утверждение, направление в ЦОЗМП</a:t>
            </a:r>
          </a:p>
          <a:p>
            <a:r>
              <a:rPr lang="ru-RU" sz="3300" b="1" dirty="0">
                <a:solidFill>
                  <a:schemeClr val="tx1"/>
                </a:solidFill>
              </a:rPr>
              <a:t>Начало реализации, выбор мероприятий, их проведение</a:t>
            </a:r>
          </a:p>
          <a:p>
            <a:r>
              <a:rPr lang="ru-RU" sz="3300" b="1" dirty="0">
                <a:solidFill>
                  <a:schemeClr val="tx1"/>
                </a:solidFill>
              </a:rPr>
              <a:t>3 документа по корпоративным программам: соглашение (типовое направим), сама программа и отчет . </a:t>
            </a:r>
            <a:r>
              <a:rPr lang="ru-RU" sz="3300" b="1">
                <a:solidFill>
                  <a:schemeClr val="tx1"/>
                </a:solidFill>
              </a:rPr>
              <a:t>Срок 1.06.22/30.10.2022</a:t>
            </a:r>
            <a:endParaRPr lang="ru-RU" sz="3300" b="1" dirty="0">
              <a:solidFill>
                <a:schemeClr val="tx1"/>
              </a:solidFill>
            </a:endParaRPr>
          </a:p>
          <a:p>
            <a:r>
              <a:rPr lang="ru-RU" sz="3300" b="1" dirty="0">
                <a:solidFill>
                  <a:schemeClr val="tx1"/>
                </a:solidFill>
              </a:rPr>
              <a:t>Участие в региональных и региональных мероприятиях</a:t>
            </a:r>
          </a:p>
          <a:p>
            <a:r>
              <a:rPr lang="ru-RU" sz="3300" b="1" dirty="0">
                <a:solidFill>
                  <a:schemeClr val="tx1"/>
                </a:solidFill>
              </a:rPr>
              <a:t>Акцент на информирование и мотивацию</a:t>
            </a:r>
          </a:p>
          <a:p>
            <a:r>
              <a:rPr lang="ru-RU" sz="3300" b="1" dirty="0">
                <a:solidFill>
                  <a:schemeClr val="tx1"/>
                </a:solidFill>
              </a:rPr>
              <a:t>Подготовка отчета и его направление в ЦОЗМП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" r="79840"/>
          <a:stretch/>
        </p:blipFill>
        <p:spPr bwMode="auto">
          <a:xfrm>
            <a:off x="444419" y="347241"/>
            <a:ext cx="828795" cy="671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47269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Муниципальные образования на 2022 год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838080" y="1604356"/>
            <a:ext cx="10515240" cy="4946073"/>
          </a:xfrm>
        </p:spPr>
        <p:txBody>
          <a:bodyPr>
            <a:normAutofit/>
          </a:bodyPr>
          <a:lstStyle/>
          <a:p>
            <a:r>
              <a:rPr lang="ru-RU" sz="2800" dirty="0" err="1">
                <a:solidFill>
                  <a:schemeClr val="tx1"/>
                </a:solidFill>
                <a:latin typeface="+mn-lt"/>
              </a:rPr>
              <a:t>Андреапольский</a:t>
            </a:r>
            <a:r>
              <a:rPr lang="ru-RU" sz="2800" dirty="0">
                <a:solidFill>
                  <a:schemeClr val="tx1"/>
                </a:solidFill>
                <a:latin typeface="+mn-lt"/>
              </a:rPr>
              <a:t> муниципальный округ</a:t>
            </a:r>
          </a:p>
          <a:p>
            <a:r>
              <a:rPr lang="ru-RU" sz="2800" dirty="0">
                <a:solidFill>
                  <a:schemeClr val="tx1"/>
                </a:solidFill>
                <a:latin typeface="+mn-lt"/>
              </a:rPr>
              <a:t>Весьегонский муниципальный округ</a:t>
            </a:r>
          </a:p>
          <a:p>
            <a:r>
              <a:rPr lang="ru-RU" sz="2800" dirty="0" err="1">
                <a:solidFill>
                  <a:schemeClr val="tx1"/>
                </a:solidFill>
                <a:latin typeface="+mn-lt"/>
              </a:rPr>
              <a:t>Зубцовский</a:t>
            </a:r>
            <a:r>
              <a:rPr lang="ru-RU" sz="2800" dirty="0">
                <a:solidFill>
                  <a:schemeClr val="tx1"/>
                </a:solidFill>
                <a:latin typeface="+mn-lt"/>
              </a:rPr>
              <a:t> муниципальный район</a:t>
            </a:r>
          </a:p>
          <a:p>
            <a:r>
              <a:rPr lang="ru-RU" sz="2800" dirty="0" err="1">
                <a:solidFill>
                  <a:schemeClr val="tx1"/>
                </a:solidFill>
                <a:latin typeface="+mn-lt"/>
              </a:rPr>
              <a:t>Калязинский</a:t>
            </a:r>
            <a:r>
              <a:rPr lang="ru-RU" sz="2800" dirty="0">
                <a:solidFill>
                  <a:schemeClr val="tx1"/>
                </a:solidFill>
                <a:latin typeface="+mn-lt"/>
              </a:rPr>
              <a:t> муниципальный </a:t>
            </a:r>
            <a:r>
              <a:rPr lang="ru-RU" sz="2800" dirty="0" err="1">
                <a:solidFill>
                  <a:schemeClr val="tx1"/>
                </a:solidFill>
                <a:latin typeface="+mn-lt"/>
              </a:rPr>
              <a:t>раойн</a:t>
            </a:r>
            <a:endParaRPr lang="ru-RU" sz="2800" dirty="0">
              <a:solidFill>
                <a:schemeClr val="tx1"/>
              </a:solidFill>
              <a:latin typeface="+mn-lt"/>
            </a:endParaRPr>
          </a:p>
          <a:p>
            <a:r>
              <a:rPr lang="ru-RU" sz="2800" dirty="0" err="1">
                <a:solidFill>
                  <a:schemeClr val="tx1"/>
                </a:solidFill>
                <a:latin typeface="+mn-lt"/>
              </a:rPr>
              <a:t>Кувшиновский</a:t>
            </a:r>
            <a:r>
              <a:rPr lang="ru-RU" sz="2800" dirty="0">
                <a:solidFill>
                  <a:schemeClr val="tx1"/>
                </a:solidFill>
                <a:latin typeface="+mn-lt"/>
              </a:rPr>
              <a:t> муниципальный район</a:t>
            </a:r>
          </a:p>
          <a:p>
            <a:r>
              <a:rPr lang="ru-RU" sz="2800" dirty="0" err="1">
                <a:solidFill>
                  <a:schemeClr val="tx1"/>
                </a:solidFill>
                <a:latin typeface="+mn-lt"/>
              </a:rPr>
              <a:t>Осташковский</a:t>
            </a:r>
            <a:r>
              <a:rPr lang="ru-RU" sz="2800" dirty="0">
                <a:solidFill>
                  <a:schemeClr val="tx1"/>
                </a:solidFill>
                <a:latin typeface="+mn-lt"/>
              </a:rPr>
              <a:t> городской округ</a:t>
            </a:r>
          </a:p>
          <a:p>
            <a:r>
              <a:rPr lang="ru-RU" sz="2800" dirty="0">
                <a:solidFill>
                  <a:schemeClr val="tx1"/>
                </a:solidFill>
                <a:latin typeface="+mn-lt"/>
              </a:rPr>
              <a:t>Ржевский муниципальный район</a:t>
            </a:r>
          </a:p>
          <a:p>
            <a:r>
              <a:rPr lang="ru-RU" sz="2800" dirty="0" err="1">
                <a:solidFill>
                  <a:schemeClr val="tx1"/>
                </a:solidFill>
                <a:latin typeface="+mn-lt"/>
              </a:rPr>
              <a:t>Селижаровский</a:t>
            </a:r>
            <a:r>
              <a:rPr lang="ru-RU" sz="2800" dirty="0">
                <a:solidFill>
                  <a:schemeClr val="tx1"/>
                </a:solidFill>
                <a:latin typeface="+mn-lt"/>
              </a:rPr>
              <a:t> муниципальный район</a:t>
            </a:r>
          </a:p>
          <a:p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38570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chemeClr val="tx1"/>
                </a:solidFill>
              </a:rPr>
              <a:t>Сроки и ключевые моменты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2800" b="1" dirty="0">
                <a:solidFill>
                  <a:schemeClr val="tx1"/>
                </a:solidFill>
              </a:rPr>
              <a:t>1 апреля 2022 – приняты Муниципальные проекты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Создана НПА рабочая группа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Подписаны Главой МО, дата, печать, сканированные проекты направлены в ЦОЗМП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Размещаются в электронном </a:t>
            </a:r>
            <a:r>
              <a:rPr lang="ru-RU" sz="2800" b="1" dirty="0" err="1">
                <a:solidFill>
                  <a:schemeClr val="tx1"/>
                </a:solidFill>
              </a:rPr>
              <a:t>документооброте</a:t>
            </a:r>
            <a:r>
              <a:rPr lang="ru-RU" sz="2800" b="1" dirty="0">
                <a:solidFill>
                  <a:schemeClr val="tx1"/>
                </a:solidFill>
              </a:rPr>
              <a:t>, т.е. направляются в Федеральные исполнительные органы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30 октября 2022 года – отчет о реализации МП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Подписан Главой, скан направлен в ЦОЗМП</a:t>
            </a:r>
          </a:p>
          <a:p>
            <a:r>
              <a:rPr lang="ru-RU" sz="2800" b="1" dirty="0">
                <a:solidFill>
                  <a:schemeClr val="tx1"/>
                </a:solidFill>
              </a:rPr>
              <a:t>Размещаются в электронном </a:t>
            </a:r>
            <a:r>
              <a:rPr lang="ru-RU" sz="2800" b="1" dirty="0" err="1">
                <a:solidFill>
                  <a:schemeClr val="tx1"/>
                </a:solidFill>
              </a:rPr>
              <a:t>документооброте</a:t>
            </a:r>
            <a:r>
              <a:rPr lang="ru-RU" sz="2800" b="1" dirty="0">
                <a:solidFill>
                  <a:schemeClr val="tx1"/>
                </a:solidFill>
              </a:rPr>
              <a:t>, т.е. направляются в Федеральные исполнительные органы</a:t>
            </a:r>
          </a:p>
          <a:p>
            <a:endParaRPr lang="ru-RU" sz="2800" b="1" dirty="0">
              <a:solidFill>
                <a:schemeClr val="tx1"/>
              </a:solidFill>
            </a:endParaRPr>
          </a:p>
          <a:p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5943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>
                <a:solidFill>
                  <a:schemeClr val="tx1"/>
                </a:solidFill>
              </a:rPr>
              <a:t>Муниципальные проекты  как часть региональных проектов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 </a:t>
            </a:r>
            <a:r>
              <a:rPr lang="ru-RU" sz="3200" b="1" dirty="0">
                <a:solidFill>
                  <a:schemeClr val="tx1"/>
                </a:solidFill>
              </a:rPr>
              <a:t>Раздел региональной программы «Укрепление общественного здоровья»</a:t>
            </a:r>
          </a:p>
          <a:p>
            <a:endParaRPr lang="ru-RU" sz="3200" b="1" dirty="0">
              <a:solidFill>
                <a:schemeClr val="tx1"/>
              </a:solidFill>
            </a:endParaRPr>
          </a:p>
          <a:p>
            <a:r>
              <a:rPr lang="ru-RU" sz="3200" b="1" dirty="0">
                <a:solidFill>
                  <a:schemeClr val="tx1"/>
                </a:solidFill>
              </a:rPr>
              <a:t>Совет по семейной, демографической политике и укреплению общественного здоровья на территории Тверской</a:t>
            </a:r>
          </a:p>
          <a:p>
            <a:r>
              <a:rPr lang="ru-RU" sz="3200" b="1" dirty="0">
                <a:solidFill>
                  <a:schemeClr val="tx1"/>
                </a:solidFill>
              </a:rPr>
              <a:t>Региональные программы по борьбе с онкологическими заболеваниями и болезнями системы кровообращения</a:t>
            </a:r>
            <a:endParaRPr lang="ru-RU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8756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extShape 1"/>
          <p:cNvSpPr txBox="1"/>
          <p:nvPr/>
        </p:nvSpPr>
        <p:spPr>
          <a:xfrm>
            <a:off x="2176040" y="365040"/>
            <a:ext cx="9177279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r">
              <a:lnSpc>
                <a:spcPct val="90000"/>
              </a:lnSpc>
            </a:pPr>
            <a:r>
              <a:rPr lang="ru-RU" sz="4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Общественное здоровье – просто о концепции</a:t>
            </a:r>
            <a:endParaRPr lang="ru-RU" sz="4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89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1" u="sng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Комплексное здоровье </a:t>
            </a:r>
            <a:r>
              <a:rPr lang="ru-RU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жителей</a:t>
            </a: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муниципального образования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Характеризуется набором показателей: демографических, болезненности, а также показателей, характеризующих превентивные меры, то есть показатели здоровье сберегающей среды: количество жителей, ведущих здоровый образ жизни и другие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1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Система мер</a:t>
            </a:r>
            <a:r>
              <a:rPr lang="ru-RU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, направленных на улучшение комплексного здоровья </a:t>
            </a:r>
            <a:r>
              <a:rPr lang="ru-RU" sz="28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Также характеризуется набором самых разнообразных показателей: количественных и качественных</a:t>
            </a:r>
            <a:endParaRPr lang="ru-RU" sz="28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" r="79840"/>
          <a:stretch/>
        </p:blipFill>
        <p:spPr bwMode="auto">
          <a:xfrm>
            <a:off x="444419" y="347241"/>
            <a:ext cx="828795" cy="671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b="1" dirty="0">
                <a:solidFill>
                  <a:schemeClr val="tx1"/>
                </a:solidFill>
              </a:rPr>
              <a:t>От чего зависит здоровье? Индивидуальное и коллективное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sz="3200" b="1" dirty="0"/>
              <a:t>Ценность здоровья</a:t>
            </a:r>
          </a:p>
          <a:p>
            <a:r>
              <a:rPr lang="ru-RU" sz="3200" b="1" dirty="0"/>
              <a:t>Культура здоровья</a:t>
            </a:r>
          </a:p>
          <a:p>
            <a:r>
              <a:rPr lang="ru-RU" sz="3200" b="1" dirty="0"/>
              <a:t>Социально-экономические факторы (образование, семья, работа, финансовое благополучие)</a:t>
            </a:r>
          </a:p>
          <a:p>
            <a:r>
              <a:rPr lang="ru-RU" sz="3200" b="1" dirty="0"/>
              <a:t>Здоровое поведение и мотивация</a:t>
            </a:r>
          </a:p>
          <a:p>
            <a:r>
              <a:rPr lang="ru-RU" sz="3200" b="1" dirty="0"/>
              <a:t>Наличие факторов риска заболеваний (низкая физическая активность, ожирение, курение, алкоголь, нездоровое питание)</a:t>
            </a:r>
          </a:p>
          <a:p>
            <a:r>
              <a:rPr lang="ru-RU" sz="3200" b="1" dirty="0"/>
              <a:t>Профилактические визиты к медикам</a:t>
            </a:r>
          </a:p>
          <a:p>
            <a:r>
              <a:rPr lang="ru-RU" sz="3200" b="1" dirty="0"/>
              <a:t>Контроль имеющихся заболеваний</a:t>
            </a:r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" r="79840"/>
          <a:stretch/>
        </p:blipFill>
        <p:spPr bwMode="auto">
          <a:xfrm>
            <a:off x="268485" y="286603"/>
            <a:ext cx="828795" cy="671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49298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8720" y="120349"/>
            <a:ext cx="10058400" cy="519731"/>
          </a:xfrm>
        </p:spPr>
        <p:txBody>
          <a:bodyPr>
            <a:normAutofit/>
          </a:bodyPr>
          <a:lstStyle/>
          <a:p>
            <a:pPr algn="r"/>
            <a:r>
              <a:rPr lang="ru-RU" sz="3200" b="1" dirty="0"/>
              <a:t>Показатели проекта в 2022 году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3896518"/>
              </p:ext>
            </p:extLst>
          </p:nvPr>
        </p:nvGraphicFramePr>
        <p:xfrm>
          <a:off x="344559" y="800913"/>
          <a:ext cx="11517702" cy="5082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8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39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24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982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4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24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9826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3127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31341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07818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49364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№ п/п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Показатель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Единица измерения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Базовое значение на год принятия программы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Темпы изменения по годам (в программе указывается значение, согласно наименованию единицы измерения)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Источники данных, формула расчета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533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Наименование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Значение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Дата расчета (</a:t>
                      </a:r>
                      <a:r>
                        <a:rPr lang="ru-RU" sz="1500" dirty="0" err="1">
                          <a:effectLst/>
                        </a:rPr>
                        <a:t>мм.гг</a:t>
                      </a:r>
                      <a:r>
                        <a:rPr lang="ru-RU" sz="1500" dirty="0">
                          <a:effectLst/>
                        </a:rPr>
                        <a:t>) 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2020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2021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2022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2023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2024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 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680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1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Розничная продажа алкогольной продукции на душу населения (в литрах этанола)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Литр чистого (100%)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Снижение на 1,3%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Снижение на 1,3%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Снижение на 1,3%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Снижение на 1,3%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Снижение на 1,3%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Территориальный орган Федеральной службы государственной статистики по Тверской области, ЕМИСС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391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2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Темпы прироста первичной заболеваемости ожирением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Процент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8,5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10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8,8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7,5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6,3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Форма 12 медицинской организации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571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>
                          <a:effectLst/>
                        </a:rPr>
                        <a:t>3</a:t>
                      </a:r>
                      <a:endParaRPr lang="ru-RU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Общая смертность населения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На 1000 населения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 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Снижение на 5%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Снижение на 5%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Снижение на 5%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Снижение на 5%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Снижение на 5%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500" dirty="0">
                          <a:effectLst/>
                        </a:rPr>
                        <a:t>Территориальный орган Федеральной службы государственной статистики по Тверской области</a:t>
                      </a:r>
                      <a:endParaRPr lang="ru-RU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9157" marR="39157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5" name="Рисунок 4"/>
          <p:cNvPicPr/>
          <p:nvPr/>
        </p:nvPicPr>
        <p:blipFill rotWithShape="1">
          <a:blip r:embed="rId2"/>
          <a:srcRect l="1" r="79840"/>
          <a:stretch/>
        </p:blipFill>
        <p:spPr bwMode="auto">
          <a:xfrm>
            <a:off x="195037" y="120349"/>
            <a:ext cx="828795" cy="671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02167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Shape 1"/>
          <p:cNvSpPr txBox="1"/>
          <p:nvPr/>
        </p:nvSpPr>
        <p:spPr>
          <a:xfrm>
            <a:off x="3857628" y="284017"/>
            <a:ext cx="7495692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ru-RU" sz="4400" b="1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Название программы/проекта</a:t>
            </a:r>
            <a:endParaRPr lang="ru-RU" sz="4400" b="1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5" name="TextShape 2"/>
          <p:cNvSpPr txBox="1"/>
          <p:nvPr/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ПРОГРАММА ПО УКРЕПЛЕНИЮ ОБЩЕСТВЕННОГО ЗДОРОВЬЯ, УЛУЧШЕНИЮ ДЕМОГРАФИЧЕСКОЙ СИТУАЦИИ И УКРЕПЛЕНИЮ СЕМЬИ МУНИЦИПАЛЬНОГО ОБРАЗОВАНИЯ  Н. ТВЕРСКОЙ ОБЛАСТИ НА 2020-2024 ГОДЫ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2 подпрограммы 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Подпрограмма 1. «Укрепление общественного здоровья муниципального образования </a:t>
            </a:r>
            <a:r>
              <a:rPr lang="ru-RU" sz="2800" strike="noStrike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Н.Тверской</a:t>
            </a:r>
            <a:r>
              <a:rPr lang="ru-RU" sz="280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области </a:t>
            </a:r>
          </a:p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Подпрограмма 2 по улучшению демографической ситуации и укреплению семьи (куратор- </a:t>
            </a:r>
            <a:r>
              <a:rPr lang="ru-RU" sz="2800" spc="-1" dirty="0" err="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Минсемьи</a:t>
            </a:r>
            <a:r>
              <a:rPr lang="ru-RU" sz="28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 ТО)</a:t>
            </a:r>
            <a:endParaRPr lang="ru-RU" sz="280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1" r="79840"/>
          <a:stretch/>
        </p:blipFill>
        <p:spPr bwMode="auto">
          <a:xfrm>
            <a:off x="444419" y="347241"/>
            <a:ext cx="828795" cy="67173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533</TotalTime>
  <Words>1649</Words>
  <Application>Microsoft Macintosh PowerPoint</Application>
  <PresentationFormat>Widescreen</PresentationFormat>
  <Paragraphs>232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Calibri</vt:lpstr>
      <vt:lpstr>Calibri Light</vt:lpstr>
      <vt:lpstr>Times New Roman</vt:lpstr>
      <vt:lpstr>Wingdings</vt:lpstr>
      <vt:lpstr>Ретро</vt:lpstr>
      <vt:lpstr>PowerPoint Presentation</vt:lpstr>
      <vt:lpstr>PowerPoint Presentation</vt:lpstr>
      <vt:lpstr>Муниципальные образования на 2022 год</vt:lpstr>
      <vt:lpstr>Сроки и ключевые моменты</vt:lpstr>
      <vt:lpstr>Муниципальные проекты  как часть региональных проектов</vt:lpstr>
      <vt:lpstr>PowerPoint Presentation</vt:lpstr>
      <vt:lpstr>От чего зависит здоровье? Индивидуальное и коллективное</vt:lpstr>
      <vt:lpstr>Показатели проекта в 2022 году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Содействие в проведении профилактических осмотров и диспансеризации</vt:lpstr>
      <vt:lpstr>PowerPoint Presentation</vt:lpstr>
      <vt:lpstr>PowerPoint Presentation</vt:lpstr>
      <vt:lpstr>Другие мероприятия программы</vt:lpstr>
      <vt:lpstr>PowerPoint Presentation</vt:lpstr>
      <vt:lpstr>Подведем итоги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Лена</dc:creator>
  <dc:description/>
  <cp:lastModifiedBy>Maria Kornysheva</cp:lastModifiedBy>
  <cp:revision>61</cp:revision>
  <dcterms:created xsi:type="dcterms:W3CDTF">2020-05-26T08:36:02Z</dcterms:created>
  <dcterms:modified xsi:type="dcterms:W3CDTF">2022-03-04T07:57:51Z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ompany">
    <vt:lpwstr>SPecialiST RePack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0</vt:i4>
  </property>
  <property fmtid="{D5CDD505-2E9C-101B-9397-08002B2CF9AE}" pid="9" name="PresentationFormat">
    <vt:lpwstr>Широкоэкранный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21</vt:i4>
  </property>
  <property fmtid="{D5CDD505-2E9C-101B-9397-08002B2CF9AE}" pid="13" name="MSIP_Label_8ec990ea-fd32-45da-8e99-b87b5fc17413_Enabled">
    <vt:lpwstr>true</vt:lpwstr>
  </property>
  <property fmtid="{D5CDD505-2E9C-101B-9397-08002B2CF9AE}" pid="14" name="MSIP_Label_8ec990ea-fd32-45da-8e99-b87b5fc17413_SetDate">
    <vt:lpwstr>2022-03-04T07:53:58Z</vt:lpwstr>
  </property>
  <property fmtid="{D5CDD505-2E9C-101B-9397-08002B2CF9AE}" pid="15" name="MSIP_Label_8ec990ea-fd32-45da-8e99-b87b5fc17413_Method">
    <vt:lpwstr>Privileged</vt:lpwstr>
  </property>
  <property fmtid="{D5CDD505-2E9C-101B-9397-08002B2CF9AE}" pid="16" name="MSIP_Label_8ec990ea-fd32-45da-8e99-b87b5fc17413_Name">
    <vt:lpwstr>Public</vt:lpwstr>
  </property>
  <property fmtid="{D5CDD505-2E9C-101B-9397-08002B2CF9AE}" pid="17" name="MSIP_Label_8ec990ea-fd32-45da-8e99-b87b5fc17413_SiteId">
    <vt:lpwstr>ccd39903-04e9-47e2-9921-cc0693d548a4</vt:lpwstr>
  </property>
  <property fmtid="{D5CDD505-2E9C-101B-9397-08002B2CF9AE}" pid="18" name="MSIP_Label_8ec990ea-fd32-45da-8e99-b87b5fc17413_ActionId">
    <vt:lpwstr>a14f625a-709f-447c-bbc0-d4b87d17eaa4</vt:lpwstr>
  </property>
  <property fmtid="{D5CDD505-2E9C-101B-9397-08002B2CF9AE}" pid="19" name="MSIP_Label_8ec990ea-fd32-45da-8e99-b87b5fc17413_ContentBits">
    <vt:lpwstr>0</vt:lpwstr>
  </property>
</Properties>
</file>