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974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860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128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39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743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049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306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639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006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407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468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58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59D9F-2FCA-41F7-9E02-0777D162459E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92EC-8F64-4B54-B604-F9B15FC2EE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218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 smtClean="0"/>
              <a:t>Диспансеризация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и </a:t>
            </a:r>
            <a:r>
              <a:rPr lang="ru-RU" sz="4400" b="1" dirty="0" smtClean="0"/>
              <a:t>профилактические осмотры </a:t>
            </a:r>
            <a:br>
              <a:rPr lang="ru-RU" sz="4400" b="1" dirty="0" smtClean="0"/>
            </a:br>
            <a:r>
              <a:rPr lang="ru-RU" sz="4400" b="1" dirty="0" smtClean="0"/>
              <a:t>как скрининг </a:t>
            </a:r>
            <a:r>
              <a:rPr lang="ru-RU" sz="4400" b="1" dirty="0" smtClean="0"/>
              <a:t>онкологических заболеваний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22738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К.м.н., доцент. Магистр общественного здоровья, руководитель Центра общественного здоровья и медицинской профилактики Тверской области</a:t>
            </a:r>
          </a:p>
          <a:p>
            <a:r>
              <a:rPr lang="ru-RU" dirty="0" smtClean="0"/>
              <a:t>17 октября 2022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915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шейки матки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Факторы риска:</a:t>
            </a:r>
          </a:p>
          <a:p>
            <a:r>
              <a:rPr lang="ru-RU" dirty="0" smtClean="0"/>
              <a:t>Диагностика: </a:t>
            </a:r>
            <a:r>
              <a:rPr lang="ru-RU" dirty="0"/>
              <a:t> </a:t>
            </a:r>
            <a:r>
              <a:rPr lang="ru-RU" dirty="0" smtClean="0"/>
              <a:t>цитологический </a:t>
            </a:r>
            <a:r>
              <a:rPr lang="ru-RU" dirty="0" smtClean="0"/>
              <a:t>ПАП –тест </a:t>
            </a:r>
            <a:r>
              <a:rPr lang="ru-RU" dirty="0" smtClean="0"/>
              <a:t>(методом жидкостной цитологии) </a:t>
            </a:r>
            <a:r>
              <a:rPr lang="ru-RU" dirty="0" smtClean="0"/>
              <a:t>при осмотре акушеркой и гинекологом и правильном заборе материала с поверхности шейки матки и из цервикального канала (щеткой цервикальной)1 раз в 3 года</a:t>
            </a:r>
          </a:p>
          <a:p>
            <a:r>
              <a:rPr lang="ru-RU" dirty="0" smtClean="0"/>
              <a:t>Подготовка: воздержание от полового акта на 2 дня, не проводится при менструации и во время лечения урогенитальных инфекций</a:t>
            </a:r>
          </a:p>
          <a:p>
            <a:r>
              <a:rPr lang="ru-RU" dirty="0" smtClean="0"/>
              <a:t>Факторы риска: инфекция </a:t>
            </a:r>
            <a:r>
              <a:rPr lang="ru-RU" dirty="0" smtClean="0"/>
              <a:t>ВПЧ в анамнезе, </a:t>
            </a:r>
            <a:r>
              <a:rPr lang="ru-RU" dirty="0" smtClean="0"/>
              <a:t>курение, количество беременностей (полного срока) и родов более 3,  прием оральных контрацептивов более 5 лет, смена половых партнеров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232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Осмотр врачом-гинекологом или   акушеркой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Формирование мотивации – должен быть рутинной ежегодной процедурой для каждой женщины</a:t>
            </a:r>
          </a:p>
          <a:p>
            <a:pPr marL="0" indent="0">
              <a:buNone/>
            </a:pPr>
            <a:r>
              <a:rPr lang="ru-RU" dirty="0" smtClean="0"/>
              <a:t>Правильный забор материала</a:t>
            </a:r>
          </a:p>
          <a:p>
            <a:pPr marL="0" indent="0">
              <a:buNone/>
            </a:pPr>
            <a:r>
              <a:rPr lang="ru-RU" dirty="0" smtClean="0"/>
              <a:t>Получение результатов</a:t>
            </a:r>
            <a:r>
              <a:rPr lang="ru-RU" dirty="0" smtClean="0"/>
              <a:t>! Через электронные базы данных. Приказ МЗ РФ от 20.10.2022 № 1130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Направление на 2 этап и контроль </a:t>
            </a:r>
            <a:r>
              <a:rPr lang="ru-RU" dirty="0" err="1" smtClean="0"/>
              <a:t>дообследования</a:t>
            </a:r>
            <a:r>
              <a:rPr lang="ru-RU" dirty="0" smtClean="0"/>
              <a:t> при обнаруженных изменениях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390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кожи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Меланома, плоскоклеточный рак</a:t>
            </a:r>
          </a:p>
          <a:p>
            <a:r>
              <a:rPr lang="ru-RU" dirty="0" smtClean="0"/>
              <a:t>Незаживающие ранки, изменяющиеся пигментные пятна</a:t>
            </a:r>
          </a:p>
          <a:p>
            <a:r>
              <a:rPr lang="ru-RU" dirty="0" smtClean="0"/>
              <a:t>Изменения: рост, изменение пигментации, появление красноты вокруг, выпадение волос, появление зуда, жжения</a:t>
            </a:r>
            <a:r>
              <a:rPr lang="ru-RU" smtClean="0"/>
              <a:t>, болей</a:t>
            </a:r>
            <a:endParaRPr lang="ru-RU" dirty="0" smtClean="0"/>
          </a:p>
          <a:p>
            <a:r>
              <a:rPr lang="ru-RU" dirty="0" smtClean="0"/>
              <a:t>Факторы риска: ультрафиолетовое излучение и общие факторы риска</a:t>
            </a:r>
          </a:p>
          <a:p>
            <a:endParaRPr lang="ru-RU" dirty="0"/>
          </a:p>
          <a:p>
            <a:r>
              <a:rPr lang="ru-RU" dirty="0" smtClean="0"/>
              <a:t>Раздеть человека! И осмотреть кожные покровы (спина, живот, нижние конечности)</a:t>
            </a:r>
          </a:p>
          <a:p>
            <a:r>
              <a:rPr lang="ru-RU" dirty="0" smtClean="0"/>
              <a:t>Расспросить при обнаружении подозрительных пятен</a:t>
            </a:r>
          </a:p>
          <a:p>
            <a:r>
              <a:rPr lang="ru-RU" dirty="0" smtClean="0"/>
              <a:t>Направить к специалисту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8473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желудка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Скрининг: ЭГДС</a:t>
            </a:r>
          </a:p>
          <a:p>
            <a:r>
              <a:rPr lang="ru-RU" dirty="0" smtClean="0"/>
              <a:t>Факторы риска: наследственность, </a:t>
            </a:r>
            <a:r>
              <a:rPr lang="ru-RU" dirty="0" err="1" smtClean="0"/>
              <a:t>хеликобактерная</a:t>
            </a:r>
            <a:r>
              <a:rPr lang="ru-RU" dirty="0" smtClean="0"/>
              <a:t> инфекция, курение, злоупотребление алкоголем, общие факторы риска</a:t>
            </a:r>
          </a:p>
          <a:p>
            <a:r>
              <a:rPr lang="ru-RU" dirty="0" smtClean="0"/>
              <a:t>Тест на </a:t>
            </a:r>
            <a:r>
              <a:rPr lang="ru-RU" dirty="0" err="1" smtClean="0"/>
              <a:t>хеликобактер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Ранее выявление: сбор анамнеза – жалобы на диспепсию, снижение  аппетита, похудение, боли в </a:t>
            </a:r>
            <a:r>
              <a:rPr lang="ru-RU" dirty="0" err="1" smtClean="0"/>
              <a:t>эпигастрии</a:t>
            </a:r>
            <a:endParaRPr lang="ru-RU" dirty="0" smtClean="0"/>
          </a:p>
          <a:p>
            <a:r>
              <a:rPr lang="ru-RU" dirty="0" smtClean="0"/>
              <a:t>Убедительная рекомендация о ЭГДС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468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предстательной железы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ПСА тест (тест на содержание простат специфических антител) 1 раз в 5 лет</a:t>
            </a:r>
          </a:p>
          <a:p>
            <a:r>
              <a:rPr lang="ru-RU" dirty="0" smtClean="0"/>
              <a:t>Тест неспецифичен</a:t>
            </a:r>
          </a:p>
          <a:p>
            <a:r>
              <a:rPr lang="ru-RU" dirty="0" smtClean="0"/>
              <a:t>Требуется подготовка: исключение алкоголя, половое воздержание</a:t>
            </a:r>
          </a:p>
          <a:p>
            <a:r>
              <a:rPr lang="ru-RU" dirty="0" smtClean="0"/>
              <a:t>Симптомы (затрудненное мочеиспускание, боли, гематурия) неспецифичные и поздние</a:t>
            </a:r>
          </a:p>
          <a:p>
            <a:r>
              <a:rPr lang="ru-RU" dirty="0" smtClean="0"/>
              <a:t>Необходима </a:t>
            </a:r>
            <a:r>
              <a:rPr lang="ru-RU" dirty="0" err="1" smtClean="0"/>
              <a:t>онконастороженность</a:t>
            </a:r>
            <a:r>
              <a:rPr lang="ru-RU" dirty="0" smtClean="0"/>
              <a:t>, учет факторов риска, ПСА в динамике и направление на УЗИ предстательной железы и к урологу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456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легкого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Сложно </a:t>
            </a:r>
            <a:r>
              <a:rPr lang="ru-RU" dirty="0" err="1" smtClean="0"/>
              <a:t>диагносцировать</a:t>
            </a:r>
            <a:r>
              <a:rPr lang="ru-RU" dirty="0" smtClean="0"/>
              <a:t> на ранних стадиях рутинными методами</a:t>
            </a:r>
          </a:p>
          <a:p>
            <a:r>
              <a:rPr lang="ru-RU" dirty="0" smtClean="0"/>
              <a:t>Жалобы появляются на поздних стадиях</a:t>
            </a:r>
          </a:p>
          <a:p>
            <a:r>
              <a:rPr lang="ru-RU" dirty="0" smtClean="0"/>
              <a:t>Курение – мощный фактор риска</a:t>
            </a:r>
          </a:p>
          <a:p>
            <a:r>
              <a:rPr lang="ru-RU" dirty="0" smtClean="0"/>
              <a:t>Более широкое использование компьютерной томографии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0354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Цели диспансеризации –как скрининг </a:t>
            </a:r>
            <a:r>
              <a:rPr lang="ru-RU" dirty="0" smtClean="0"/>
              <a:t>онкологических заболеваний </a:t>
            </a:r>
            <a:r>
              <a:rPr lang="ru-RU" dirty="0" smtClean="0"/>
              <a:t>не достигнута ( как и выявление лиц высокого сердечного риска)</a:t>
            </a:r>
            <a:endParaRPr lang="ru-RU" dirty="0"/>
          </a:p>
          <a:p>
            <a:r>
              <a:rPr lang="ru-RU" dirty="0" smtClean="0"/>
              <a:t>Отсутствует мониторинг выявления, направления </a:t>
            </a:r>
            <a:r>
              <a:rPr lang="ru-RU" dirty="0" smtClean="0"/>
              <a:t>на </a:t>
            </a:r>
            <a:r>
              <a:rPr lang="ru-RU" dirty="0" err="1" smtClean="0"/>
              <a:t>дообследование</a:t>
            </a:r>
            <a:r>
              <a:rPr lang="ru-RU" dirty="0" smtClean="0"/>
              <a:t> и  </a:t>
            </a:r>
            <a:r>
              <a:rPr lang="ru-RU" dirty="0" smtClean="0"/>
              <a:t>лечение и т д</a:t>
            </a:r>
          </a:p>
          <a:p>
            <a:r>
              <a:rPr lang="ru-RU" dirty="0" smtClean="0"/>
              <a:t>Как следствие </a:t>
            </a:r>
            <a:r>
              <a:rPr lang="ru-RU" dirty="0" err="1" smtClean="0"/>
              <a:t>онконастороженность</a:t>
            </a:r>
            <a:r>
              <a:rPr lang="ru-RU" dirty="0" smtClean="0"/>
              <a:t> медиков низкая</a:t>
            </a:r>
          </a:p>
          <a:p>
            <a:r>
              <a:rPr lang="ru-RU" dirty="0" smtClean="0"/>
              <a:t>Мотивация людей на формирование </a:t>
            </a:r>
            <a:r>
              <a:rPr lang="ru-RU" dirty="0" err="1" smtClean="0"/>
              <a:t>онконастороженности</a:t>
            </a:r>
            <a:r>
              <a:rPr lang="ru-RU" dirty="0" smtClean="0"/>
              <a:t> низкая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4355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необходимо предпринять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Обращать внимание на определенные вопросы анкеты</a:t>
            </a:r>
          </a:p>
          <a:p>
            <a:r>
              <a:rPr lang="ru-RU" dirty="0" smtClean="0"/>
              <a:t>Уточнять наследственность и иные факторы риска рака</a:t>
            </a:r>
          </a:p>
          <a:p>
            <a:r>
              <a:rPr lang="ru-RU" dirty="0" smtClean="0"/>
              <a:t>Обследования: осмотр гинеколога с </a:t>
            </a:r>
            <a:r>
              <a:rPr lang="ru-RU" dirty="0" smtClean="0"/>
              <a:t>жидкостной </a:t>
            </a:r>
            <a:r>
              <a:rPr lang="ru-RU" dirty="0" smtClean="0"/>
              <a:t>цитологией, маммография, анализ кала на скрытую кровь должны проводиться всем </a:t>
            </a:r>
            <a:endParaRPr lang="ru-RU" dirty="0" smtClean="0"/>
          </a:p>
          <a:p>
            <a:r>
              <a:rPr lang="ru-RU" dirty="0" smtClean="0"/>
              <a:t>Отслеживание результатов, в том числе в электронных базах и мониторинг (с анализом)</a:t>
            </a:r>
            <a:endParaRPr lang="ru-RU" dirty="0" smtClean="0"/>
          </a:p>
          <a:p>
            <a:r>
              <a:rPr lang="ru-RU" dirty="0" smtClean="0"/>
              <a:t>Особое внимание группам риска – в отношении этих и других локализаций рака</a:t>
            </a:r>
          </a:p>
          <a:p>
            <a:r>
              <a:rPr lang="ru-RU" dirty="0" smtClean="0"/>
              <a:t>Формирование мотивации </a:t>
            </a:r>
            <a:r>
              <a:rPr lang="ru-RU" dirty="0" smtClean="0"/>
              <a:t>людей на самостоятельную заботу о здоровье. О раке необходимо говорить, давать рекомендации пройти обследование в будущем, найти место и время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649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Сочетание скрининга и раннего выявления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Принципы скрининга: заболевание частое, выявление на ранних стадиях имеет смысл с точки зрения прогноза, экономики и простоты</a:t>
            </a:r>
          </a:p>
          <a:p>
            <a:r>
              <a:rPr lang="ru-RU" dirty="0" smtClean="0"/>
              <a:t>Достаточно высокая чувствительность и специфичность диагностических тестов, что позволяет диагноз ставить довольно точно и избегать неоправданных действий и вмешательств</a:t>
            </a:r>
          </a:p>
          <a:p>
            <a:r>
              <a:rPr lang="ru-RU" dirty="0" smtClean="0"/>
              <a:t>Массовое вмешательство независимо от наличия жалоб или объективных симптомов</a:t>
            </a:r>
          </a:p>
          <a:p>
            <a:endParaRPr lang="ru-RU" dirty="0"/>
          </a:p>
          <a:p>
            <a:r>
              <a:rPr lang="ru-RU" dirty="0" smtClean="0"/>
              <a:t>Раннее выявление – во время отметить опасный симптом и «забить тревогу»</a:t>
            </a:r>
          </a:p>
          <a:p>
            <a:r>
              <a:rPr lang="ru-RU" dirty="0" smtClean="0"/>
              <a:t>Выявить может сам человек или медик</a:t>
            </a:r>
          </a:p>
          <a:p>
            <a:r>
              <a:rPr lang="ru-RU" dirty="0" smtClean="0"/>
              <a:t>Особое внимание вопросам анкеты: 1.7, 5, 13-16, 18, 19 (для лиц до 65 лет)</a:t>
            </a:r>
          </a:p>
          <a:p>
            <a:r>
              <a:rPr lang="ru-RU" dirty="0" smtClean="0"/>
              <a:t>Вопросам 1.3, 10-13, 26 (для лиц старше 65 лет)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55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Разновидности рака, которые подлежат скринингу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Рак молочной железы</a:t>
            </a:r>
          </a:p>
          <a:p>
            <a:r>
              <a:rPr lang="ru-RU" dirty="0" smtClean="0"/>
              <a:t>Рак шейки матки</a:t>
            </a:r>
          </a:p>
          <a:p>
            <a:r>
              <a:rPr lang="ru-RU" dirty="0" smtClean="0"/>
              <a:t>Рак кожи</a:t>
            </a:r>
          </a:p>
          <a:p>
            <a:r>
              <a:rPr lang="ru-RU" dirty="0" smtClean="0"/>
              <a:t>Рак кишечника</a:t>
            </a:r>
          </a:p>
          <a:p>
            <a:r>
              <a:rPr lang="ru-RU" dirty="0" smtClean="0"/>
              <a:t>Рак кожи</a:t>
            </a:r>
          </a:p>
          <a:p>
            <a:endParaRPr lang="ru-RU" dirty="0"/>
          </a:p>
          <a:p>
            <a:r>
              <a:rPr lang="ru-RU" dirty="0" smtClean="0"/>
              <a:t>Рак предстательной железы</a:t>
            </a:r>
          </a:p>
          <a:p>
            <a:r>
              <a:rPr lang="ru-RU" dirty="0" smtClean="0"/>
              <a:t>Рак желудка</a:t>
            </a:r>
          </a:p>
          <a:p>
            <a:r>
              <a:rPr lang="ru-RU" dirty="0" smtClean="0"/>
              <a:t>Рак легкого???</a:t>
            </a:r>
          </a:p>
          <a:p>
            <a:r>
              <a:rPr lang="ru-RU" dirty="0" smtClean="0"/>
              <a:t>Рак губы, слизистой ротовой полости</a:t>
            </a:r>
          </a:p>
          <a:p>
            <a:r>
              <a:rPr lang="ru-RU" dirty="0" smtClean="0"/>
              <a:t>Рак щитовидной железы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8337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Факторы риска рака имеет смысл учитывать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в классическом скрининге, а при диспансеризации, где высока вероятность отказов</a:t>
            </a:r>
          </a:p>
          <a:p>
            <a:endParaRPr lang="ru-RU" dirty="0"/>
          </a:p>
          <a:p>
            <a:r>
              <a:rPr lang="ru-RU" dirty="0" smtClean="0"/>
              <a:t>Возраст</a:t>
            </a:r>
          </a:p>
          <a:p>
            <a:r>
              <a:rPr lang="ru-RU" dirty="0" smtClean="0"/>
              <a:t>Наследственность по любой онкологии</a:t>
            </a:r>
          </a:p>
          <a:p>
            <a:r>
              <a:rPr lang="ru-RU" dirty="0" smtClean="0"/>
              <a:t>Курение – для всех видов рака но в разной степени</a:t>
            </a:r>
          </a:p>
          <a:p>
            <a:r>
              <a:rPr lang="ru-RU" dirty="0" smtClean="0"/>
              <a:t>Избыточная масса тела и ожирение, сахарный </a:t>
            </a:r>
            <a:r>
              <a:rPr lang="ru-RU" dirty="0" smtClean="0"/>
              <a:t>диабет</a:t>
            </a:r>
          </a:p>
          <a:p>
            <a:r>
              <a:rPr lang="ru-RU" dirty="0" smtClean="0"/>
              <a:t>Избыточное потребление алкоголя, низкая физическая активность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3276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кишечника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Ранние признаки – кровотечение, неспецифические: слабость, снижение аппетита, похудение, изменение стула</a:t>
            </a:r>
          </a:p>
          <a:p>
            <a:r>
              <a:rPr lang="ru-RU" dirty="0" smtClean="0"/>
              <a:t>Кровотечение: определение примесей крови в кале иммунохимическим </a:t>
            </a:r>
            <a:r>
              <a:rPr lang="ru-RU" dirty="0" smtClean="0"/>
              <a:t> </a:t>
            </a:r>
            <a:r>
              <a:rPr lang="ru-RU" dirty="0" smtClean="0"/>
              <a:t>количественным методом</a:t>
            </a:r>
          </a:p>
          <a:p>
            <a:r>
              <a:rPr lang="ru-RU" dirty="0" smtClean="0"/>
              <a:t>До 65 лет 1 раз в 2 года, после 65 лет - ежегодно</a:t>
            </a:r>
          </a:p>
          <a:p>
            <a:r>
              <a:rPr lang="ru-RU" dirty="0" smtClean="0"/>
              <a:t>Подготовка: исключить ректальные свечи, клизмы, и даже чистку зубов, нежелательно во время менструации. Особых ограничений в диете не требуется</a:t>
            </a:r>
          </a:p>
          <a:p>
            <a:r>
              <a:rPr lang="ru-RU" dirty="0" smtClean="0"/>
              <a:t>Положительный результат </a:t>
            </a:r>
            <a:r>
              <a:rPr lang="ru-RU" dirty="0" smtClean="0"/>
              <a:t> ( более 70 </a:t>
            </a:r>
            <a:r>
              <a:rPr lang="ru-RU" dirty="0" err="1" smtClean="0"/>
              <a:t>нг</a:t>
            </a:r>
            <a:r>
              <a:rPr lang="ru-RU" dirty="0" smtClean="0"/>
              <a:t>/мл)– </a:t>
            </a:r>
            <a:r>
              <a:rPr lang="ru-RU" dirty="0" smtClean="0"/>
              <a:t>может быть признаком рака кишечника и требует </a:t>
            </a:r>
            <a:r>
              <a:rPr lang="ru-RU" dirty="0" err="1" smtClean="0"/>
              <a:t>колоноскопии</a:t>
            </a:r>
            <a:endParaRPr lang="ru-RU" dirty="0" smtClean="0"/>
          </a:p>
          <a:p>
            <a:r>
              <a:rPr lang="ru-RU" dirty="0" smtClean="0"/>
              <a:t>Отрицательный результат в группе риска или при наличии жалоб (анемия у мужчин!)  требует повторения анализа или </a:t>
            </a:r>
            <a:r>
              <a:rPr lang="ru-RU" dirty="0" err="1" smtClean="0"/>
              <a:t>колоноскопии</a:t>
            </a:r>
            <a:endParaRPr lang="ru-RU" dirty="0" smtClean="0"/>
          </a:p>
          <a:p>
            <a:r>
              <a:rPr lang="ru-RU" dirty="0" smtClean="0"/>
              <a:t>В некоторых странах  скрининг включает трехкратное проведение исследования кала на скрытую кровь.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97032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Колоноскопия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России незаслуженно мало уделяется внимания</a:t>
            </a:r>
          </a:p>
          <a:p>
            <a:r>
              <a:rPr lang="ru-RU" dirty="0" smtClean="0"/>
              <a:t>Идеально должна проводиться всем после 50 лет с периодичностью не реже 1 раза в 5 лет</a:t>
            </a:r>
          </a:p>
          <a:p>
            <a:endParaRPr lang="ru-RU" dirty="0" smtClean="0"/>
          </a:p>
          <a:p>
            <a:r>
              <a:rPr lang="ru-RU" dirty="0" smtClean="0"/>
              <a:t>Показана особенно: </a:t>
            </a:r>
          </a:p>
          <a:p>
            <a:r>
              <a:rPr lang="ru-RU" dirty="0" smtClean="0"/>
              <a:t>при ранее выявленных полипах толстого кишечника</a:t>
            </a:r>
          </a:p>
          <a:p>
            <a:r>
              <a:rPr lang="ru-RU" dirty="0" smtClean="0"/>
              <a:t>При обнаружении примеси крови в каловых массах любым способом (глазом или иммунохимическим способом)</a:t>
            </a:r>
          </a:p>
          <a:p>
            <a:r>
              <a:rPr lang="ru-RU" dirty="0" smtClean="0"/>
              <a:t>При неблагоприятной наследственности</a:t>
            </a:r>
          </a:p>
          <a:p>
            <a:r>
              <a:rPr lang="ru-RU" dirty="0" smtClean="0"/>
              <a:t>При наличии иных жалоб</a:t>
            </a:r>
          </a:p>
          <a:p>
            <a:r>
              <a:rPr lang="ru-RU" dirty="0" smtClean="0"/>
              <a:t>Выполняется под наркозом</a:t>
            </a:r>
          </a:p>
          <a:p>
            <a:r>
              <a:rPr lang="ru-RU" dirty="0" smtClean="0"/>
              <a:t>Требуется психологическая подготовка и мотивация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866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Меры по улучшению диагностики рака кишечника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Изменить отношение к исследованию кала на скрытую кровь: медиков – напоминания и </a:t>
            </a:r>
            <a:r>
              <a:rPr lang="ru-RU" dirty="0" err="1" smtClean="0"/>
              <a:t>разьяснения</a:t>
            </a:r>
            <a:r>
              <a:rPr lang="ru-RU" dirty="0" smtClean="0"/>
              <a:t>, удобства сдачи материала (время, место). </a:t>
            </a:r>
            <a:r>
              <a:rPr lang="ru-RU" dirty="0" err="1" smtClean="0"/>
              <a:t>Немедиков</a:t>
            </a:r>
            <a:r>
              <a:rPr lang="ru-RU" dirty="0" smtClean="0"/>
              <a:t>- листовки и др.</a:t>
            </a:r>
          </a:p>
          <a:p>
            <a:r>
              <a:rPr lang="ru-RU" dirty="0" smtClean="0"/>
              <a:t>Приказ МЗ ТО от 1.09.2022 № 761: своевременное направление и получение результатов (в электронной базе данных)</a:t>
            </a:r>
          </a:p>
          <a:p>
            <a:r>
              <a:rPr lang="ru-RU" dirty="0" smtClean="0"/>
              <a:t>Сбор анамнеза (по анкете и не только). Наследственность, факторы риска, жалобы</a:t>
            </a:r>
          </a:p>
          <a:p>
            <a:r>
              <a:rPr lang="ru-RU" dirty="0" smtClean="0"/>
              <a:t>Направление на </a:t>
            </a:r>
            <a:r>
              <a:rPr lang="ru-RU" dirty="0" err="1" smtClean="0"/>
              <a:t>колоноскопию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Наблюдение в динамике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Рак молочной железы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Одна из частых разновидностей рака</a:t>
            </a:r>
          </a:p>
          <a:p>
            <a:r>
              <a:rPr lang="ru-RU" dirty="0" smtClean="0"/>
              <a:t>Факторы риска: наследственность, биопсии молочной железы по любому поводу ранее, ожирение, отсутствие грудного вскармливания детей, </a:t>
            </a:r>
            <a:r>
              <a:rPr lang="ru-RU" dirty="0" err="1" smtClean="0"/>
              <a:t>гормонзаместительная</a:t>
            </a:r>
            <a:r>
              <a:rPr lang="ru-RU" dirty="0" smtClean="0"/>
              <a:t> терапия в </a:t>
            </a:r>
            <a:r>
              <a:rPr lang="ru-RU" dirty="0" err="1" smtClean="0"/>
              <a:t>постменопаузе</a:t>
            </a:r>
            <a:r>
              <a:rPr lang="ru-RU" dirty="0" smtClean="0"/>
              <a:t>, поздние роды, раннее начало менструации</a:t>
            </a:r>
            <a:endParaRPr lang="ru-RU" dirty="0" smtClean="0"/>
          </a:p>
          <a:p>
            <a:r>
              <a:rPr lang="ru-RU" dirty="0" err="1" smtClean="0"/>
              <a:t>Самообследование</a:t>
            </a:r>
            <a:r>
              <a:rPr lang="ru-RU" dirty="0" smtClean="0"/>
              <a:t>, УЗИ, осмотр онколога/гинеколога/</a:t>
            </a:r>
            <a:r>
              <a:rPr lang="ru-RU" dirty="0" err="1" smtClean="0"/>
              <a:t>маммолога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Маммография – не реже 1 раза в 2 года </a:t>
            </a:r>
            <a:r>
              <a:rPr lang="ru-RU" dirty="0" smtClean="0"/>
              <a:t> женщинам в возрасте от 40 до 75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784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Маммография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Проводится в 2 проекциях</a:t>
            </a:r>
          </a:p>
          <a:p>
            <a:r>
              <a:rPr lang="ru-RU" dirty="0" smtClean="0"/>
              <a:t>Использование системы </a:t>
            </a:r>
            <a:r>
              <a:rPr lang="en-US" dirty="0" smtClean="0"/>
              <a:t>BI-RAD</a:t>
            </a:r>
            <a:r>
              <a:rPr lang="ru-RU" dirty="0" smtClean="0"/>
              <a:t> (система количественного выражения риска развития рака, в баллах 0-6)</a:t>
            </a:r>
            <a:endParaRPr lang="en-US" dirty="0" smtClean="0"/>
          </a:p>
          <a:p>
            <a:r>
              <a:rPr lang="ru-RU" dirty="0" smtClean="0"/>
              <a:t>Двойное </a:t>
            </a:r>
            <a:r>
              <a:rPr lang="ru-RU" dirty="0" smtClean="0"/>
              <a:t>прочтение </a:t>
            </a:r>
            <a:r>
              <a:rPr lang="ru-RU" dirty="0" err="1" smtClean="0"/>
              <a:t>маммограмм</a:t>
            </a:r>
            <a:endParaRPr lang="ru-RU" dirty="0" smtClean="0"/>
          </a:p>
          <a:p>
            <a:r>
              <a:rPr lang="ru-RU" dirty="0" smtClean="0"/>
              <a:t>Маршрутизация </a:t>
            </a:r>
            <a:r>
              <a:rPr lang="ru-RU" dirty="0" smtClean="0"/>
              <a:t>пациентов на 2 этап</a:t>
            </a:r>
            <a:endParaRPr lang="ru-RU" dirty="0" smtClean="0"/>
          </a:p>
          <a:p>
            <a:r>
              <a:rPr lang="ru-RU" dirty="0" smtClean="0"/>
              <a:t>Психологическая подготовка и формирование мотивации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657120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4739</TotalTime>
  <Words>1017</Words>
  <Application>Microsoft Office PowerPoint</Application>
  <PresentationFormat>Произвольный</PresentationFormat>
  <Paragraphs>119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Диспансеризация  и профилактические осмотры  как скрининг онкологических заболеваний</vt:lpstr>
      <vt:lpstr>Сочетание скрининга и раннего выявления</vt:lpstr>
      <vt:lpstr>Разновидности рака, которые подлежат скринингу</vt:lpstr>
      <vt:lpstr>Факторы риска рака имеет смысл учитывать </vt:lpstr>
      <vt:lpstr>Рак кишечника</vt:lpstr>
      <vt:lpstr>Колоноскопия</vt:lpstr>
      <vt:lpstr>Меры по улучшению диагностики рака кишечника</vt:lpstr>
      <vt:lpstr>Рак молочной железы</vt:lpstr>
      <vt:lpstr>Маммография</vt:lpstr>
      <vt:lpstr>Рак шейки матки</vt:lpstr>
      <vt:lpstr>Осмотр врачом-гинекологом или   акушеркой</vt:lpstr>
      <vt:lpstr>Рак кожи</vt:lpstr>
      <vt:lpstr>Рак желудка</vt:lpstr>
      <vt:lpstr>Рак предстательной железы</vt:lpstr>
      <vt:lpstr>Рак легкого</vt:lpstr>
      <vt:lpstr>Заключение</vt:lpstr>
      <vt:lpstr>Что необходимо предпринять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Диспансеризация и профилактические осмотры  как скрининг онкопатологии</dc:title>
  <dc:creator>Лена</dc:creator>
  <cp:lastModifiedBy>Вадим Калуцких</cp:lastModifiedBy>
  <cp:revision>86</cp:revision>
  <dcterms:created xsi:type="dcterms:W3CDTF">2022-10-16T14:17:56Z</dcterms:created>
  <dcterms:modified xsi:type="dcterms:W3CDTF">2022-10-20T07:56:44Z</dcterms:modified>
</cp:coreProperties>
</file>