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1"/>
    <p:sldMasterId id="2147483781" r:id="rId2"/>
    <p:sldMasterId id="2147483793" r:id="rId3"/>
    <p:sldMasterId id="2147483963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7" autoAdjust="0"/>
    <p:restoredTop sz="94660"/>
  </p:normalViewPr>
  <p:slideViewPr>
    <p:cSldViewPr>
      <p:cViewPr varScale="1">
        <p:scale>
          <a:sx n="88" d="100"/>
          <a:sy n="88" d="100"/>
        </p:scale>
        <p:origin x="-494" y="-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204ABA95-F397-406B-B4D3-B4BC658153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903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4B4B33-885D-4F8F-831E-71F688F34027}" type="slidenum">
              <a:rPr lang="ru-RU"/>
              <a:pPr/>
              <a:t>1</a:t>
            </a:fld>
            <a:endParaRPr 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674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9CDCA5-A7B1-4117-81B0-823F9C135449}" type="slidenum">
              <a:rPr lang="ru-RU"/>
              <a:pPr/>
              <a:t>10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103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196160-237F-4945-B1C3-70DB983818A1}" type="slidenum">
              <a:rPr lang="ru-RU"/>
              <a:pPr/>
              <a:t>11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79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AB37C8-082F-49E5-A56D-A698366512FC}" type="slidenum">
              <a:rPr lang="ru-RU"/>
              <a:pPr/>
              <a:t>12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72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D2F2-AB28-429B-9CEE-5552123E68A5}" type="slidenum">
              <a:rPr lang="ru-RU"/>
              <a:pPr/>
              <a:t>2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67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CF992-4B96-4605-BADB-1354922FA279}" type="slidenum">
              <a:rPr lang="ru-RU"/>
              <a:pPr/>
              <a:t>3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70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34D4F2-E3E6-4519-8E50-1F3386C0B0DA}" type="slidenum">
              <a:rPr lang="ru-RU"/>
              <a:pPr/>
              <a:t>4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48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E8FCD5-0ACC-4983-8FC5-5BA2375266AD}" type="slidenum">
              <a:rPr lang="ru-RU"/>
              <a:pPr/>
              <a:t>5</a:t>
            </a:fld>
            <a:endParaRPr 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57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55ACC4-5290-48FA-BE44-EBD72DE1777C}" type="slidenum">
              <a:rPr lang="ru-RU"/>
              <a:pPr/>
              <a:t>6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28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5191CC-271F-4869-8B19-E6746B7CE737}" type="slidenum">
              <a:rPr lang="ru-RU"/>
              <a:pPr/>
              <a:t>7</a:t>
            </a:fld>
            <a:endParaRPr 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74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969194-0B16-4AF3-A41A-21909305ECE5}" type="slidenum">
              <a:rPr lang="ru-RU"/>
              <a:pPr/>
              <a:t>8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87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3845E9-1C4F-4A0A-84BC-63C2927F5729}" type="slidenum">
              <a:rPr lang="ru-RU"/>
              <a:pPr/>
              <a:t>9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13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77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5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3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B9DCCC-5E85-4107-BF52-1EA9EA9D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31" y="424736"/>
            <a:ext cx="10320469" cy="9880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61B2D50-FD5A-4FFD-98F9-64D59E59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2AA054-847B-4E13-91D5-DFC76B9A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F8F0CA7-7959-4CAF-A973-15E03193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4172F4-5D68-461F-8F7D-17921DCB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57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45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50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56614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834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18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575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164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46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54517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38615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81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08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B9DCCC-5E85-4107-BF52-1EA9EA9D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31" y="424736"/>
            <a:ext cx="10320469" cy="9880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61B2D50-FD5A-4FFD-98F9-64D59E59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2AA054-847B-4E13-91D5-DFC76B9A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F8F0CA7-7959-4CAF-A973-15E03193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4172F4-5D68-461F-8F7D-17921DCB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57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4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671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50056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703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3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689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124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2478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09538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54499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04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346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B9DCCC-5E85-4107-BF52-1EA9EA9D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31" y="424736"/>
            <a:ext cx="10320469" cy="9880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61B2D50-FD5A-4FFD-98F9-64D59E59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2AA054-847B-4E13-91D5-DFC76B9A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F8F0CA7-7959-4CAF-A973-15E03193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4172F4-5D68-461F-8F7D-17921DCB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19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6787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1800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58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48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8582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180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955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6157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543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7089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6857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01046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4661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674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52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7009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519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7454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B9DCCC-5E85-4107-BF52-1EA9EA9D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31" y="424736"/>
            <a:ext cx="10320469" cy="9880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61B2D50-FD5A-4FFD-98F9-64D59E59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2AA054-847B-4E13-91D5-DFC76B9A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F8F0CA7-7959-4CAF-A973-15E03193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4172F4-5D68-461F-8F7D-17921DCB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67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66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554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8903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3096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1" descr="Untitled-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4234" y="836613"/>
            <a:ext cx="7150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3" descr="Untitled-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50" y="4314826"/>
            <a:ext cx="1237615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328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3" descr="Untitled-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Untitled-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105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253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8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0" descr="Untitled-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3" descr="Untitled-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71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11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18" r:id="rId12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2" charset="-127"/>
          <a:ea typeface="Gulim" pitchFamily="2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32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507067" y="692696"/>
            <a:ext cx="7766936" cy="3358140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Опыт и перспективы реализации проектов по укреплению общественного здоровья на уровне муниципалитетов.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3352" y="5445224"/>
            <a:ext cx="10657184" cy="1096899"/>
          </a:xfrm>
        </p:spPr>
        <p:txBody>
          <a:bodyPr/>
          <a:lstStyle/>
          <a:p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  <a:ea typeface="DejaVu Sans"/>
              </a:rPr>
              <a:t>Елена Андреевна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  <a:ea typeface="DejaVu Sans"/>
              </a:rPr>
              <a:t>Низова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  <a:ea typeface="DejaVu Sans"/>
              </a:rPr>
              <a:t>,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  <a:ea typeface="DejaVu Sans"/>
              </a:rPr>
              <a:t>к.м.н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  <a:ea typeface="DejaVu Sans"/>
              </a:rPr>
              <a:t>, Магистр общественного здоровья, </a:t>
            </a: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  <a:ea typeface="DejaVu Sans"/>
            </a:endParaRPr>
          </a:p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  <a:ea typeface="DejaVu Sans"/>
              </a:rPr>
              <a:t>Руководитель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  <a:ea typeface="DejaVu Sans"/>
              </a:rPr>
              <a:t>Центра общественного здоровья и медицинской профилактики Тверской области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351584" y="332656"/>
            <a:ext cx="6778402" cy="1320800"/>
          </a:xfrm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Итоги реализации муниципальных проектов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Программы по укреплению общественного здоровья получили адресность и конкретику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Здоровье сберегающая среда приближена к гражданину, человеку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Проблема сохранения здоровья вынесена за границы сектора здравоохранения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ClrTx/>
              <a:buSzTx/>
              <a:buFontTx/>
              <a:buNone/>
            </a:pP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12913"/>
            <a:ext cx="7153275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17488"/>
            <a:ext cx="9601969" cy="1301750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Расположение точек продажи алкоголя, табака и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вейпов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в «шаговой доступности» от учебных заведений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г.Твери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7510463" y="1712913"/>
          <a:ext cx="4367212" cy="2409825"/>
        </p:xfrm>
        <a:graphic>
          <a:graphicData uri="http://schemas.openxmlformats.org/presentationml/2006/ole">
            <p:oleObj spid="_x0000_s14373" r:id="rId5" imgW="4476804" imgH="2469137" progId="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7834313" y="4335463"/>
          <a:ext cx="4000500" cy="2243137"/>
        </p:xfrm>
        <a:graphic>
          <a:graphicData uri="http://schemas.openxmlformats.org/presentationml/2006/ole">
            <p:oleObj spid="_x0000_s14374" r:id="rId6" imgW="4090402" imgH="2283286" progId="">
              <p:embed/>
            </p:oleObj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503712" y="253023"/>
            <a:ext cx="5554266" cy="1320800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Проблемы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7408" y="1196752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Межведомственный подход требует  развития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На уровне муниципалитета необходим мониторинг участия населения в спортивно-оздоровительных мероприятиях, анализ развития инфраструктуры для занятий спортом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На уровне муниципалитета необходим анализ дорожно-транспортного травматизма в том числе вождения в состоянии алкогольного опьянения ( ГИБДД)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Необходима актуализация региональной программы «укрепление общественного здоровья»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Расширение коммуникационной кампании через увеличение доли активно работающих муниципалитетов, создание «кнопок», а также увеличение групп в социальных сетях, вовлечение районных СМИ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Развитие волонтерского движения через привлечение студентов колледжей, выпускников школ, обмен опытом на он-</a:t>
            </a:r>
            <a:r>
              <a:rPr lang="ru-RU" sz="2000" dirty="0" err="1">
                <a:latin typeface="Calibri" panose="020F0502020204030204" pitchFamily="34" charset="0"/>
              </a:rPr>
              <a:t>лайн</a:t>
            </a:r>
            <a:r>
              <a:rPr lang="ru-RU" sz="2000" dirty="0">
                <a:latin typeface="Calibri" panose="020F0502020204030204" pitchFamily="34" charset="0"/>
              </a:rPr>
              <a:t> и </a:t>
            </a:r>
            <a:r>
              <a:rPr lang="ru-RU" sz="2000" dirty="0" err="1">
                <a:latin typeface="Calibri" panose="020F0502020204030204" pitchFamily="34" charset="0"/>
              </a:rPr>
              <a:t>офф-лайн</a:t>
            </a:r>
            <a:r>
              <a:rPr lang="ru-RU" sz="2000" dirty="0">
                <a:latin typeface="Calibri" panose="020F0502020204030204" pitchFamily="34" charset="0"/>
              </a:rPr>
              <a:t> площадках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Внедрение корпоративных программ по укреплению здоровья работников на рабочем месте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279576" y="259669"/>
            <a:ext cx="7300524" cy="1320800"/>
          </a:xfrm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4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Муниципальные проекты 2021 года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58" r="19757"/>
          <a:stretch/>
        </p:blipFill>
        <p:spPr bwMode="auto">
          <a:xfrm>
            <a:off x="623392" y="1916832"/>
            <a:ext cx="68407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392144" y="2276872"/>
            <a:ext cx="3960440" cy="295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Контрольная точка проекта: 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ежегодно 20% муниципальных образований 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разрабатывают и утверждают муниципальные проекты</a:t>
            </a:r>
          </a:p>
          <a:p>
            <a:pPr hangingPunct="1">
              <a:lnSpc>
                <a:spcPct val="100000"/>
              </a:lnSpc>
            </a:pP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343472" y="333723"/>
            <a:ext cx="8596668" cy="1320800"/>
          </a:xfrm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</a:rPr>
              <a:t>Муниципальные </a:t>
            </a:r>
            <a:r>
              <a:rPr lang="ru-RU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проекты УОЗ, которые работают к настоящему моменту</a:t>
            </a:r>
            <a:endParaRPr lang="ru-RU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6" r="20077"/>
          <a:stretch/>
        </p:blipFill>
        <p:spPr bwMode="auto">
          <a:xfrm>
            <a:off x="3647728" y="1628800"/>
            <a:ext cx="57606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7368" y="1844824"/>
            <a:ext cx="5710238" cy="193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Технология разработки и утверждения, актуализации  проектов</a:t>
            </a:r>
          </a:p>
          <a:p>
            <a:pPr hangingPunct="1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Цель: создание здоровье сберегающей среды</a:t>
            </a:r>
          </a:p>
          <a:p>
            <a:pPr hangingPunct="1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Межведомственный характер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9083352" cy="155575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Муниципальные проекты по укреплению общественного здоровья  Тверской области</a:t>
            </a:r>
          </a:p>
        </p:txBody>
      </p:sp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4356" y="3134519"/>
            <a:ext cx="3743325" cy="193357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2" r="20413"/>
          <a:stretch/>
        </p:blipFill>
        <p:spPr bwMode="auto">
          <a:xfrm>
            <a:off x="479376" y="1052736"/>
            <a:ext cx="7128792" cy="567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Заголовок 7"/>
          <p:cNvSpPr txBox="1">
            <a:spLocks/>
          </p:cNvSpPr>
          <p:nvPr/>
        </p:nvSpPr>
        <p:spPr bwMode="auto">
          <a:xfrm>
            <a:off x="8370093" y="2852936"/>
            <a:ext cx="2905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/>
            <a:r>
              <a:rPr lang="ru-RU" sz="2400" dirty="0" smtClean="0"/>
              <a:t>Даты утверждения проектов УОЗ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315792" y="3997963"/>
            <a:ext cx="172819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01.04.2020г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01.04.2021г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01.04.2022г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01.12.2022</a:t>
            </a: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20" r="80956" b="7626"/>
          <a:stretch>
            <a:fillRect/>
          </a:stretch>
        </p:blipFill>
        <p:spPr>
          <a:xfrm>
            <a:off x="8370093" y="3897932"/>
            <a:ext cx="776288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919536" y="404664"/>
            <a:ext cx="7354466" cy="1320800"/>
          </a:xfrm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Цель: руководитель, ориентированный на здоровье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2852935"/>
            <a:ext cx="10515600" cy="332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 err="1">
                <a:latin typeface="Calibri" panose="020F0502020204030204" pitchFamily="34" charset="0"/>
              </a:rPr>
              <a:t>Вебинары</a:t>
            </a:r>
            <a:r>
              <a:rPr lang="ru-RU" sz="2800" dirty="0">
                <a:latin typeface="Calibri" panose="020F0502020204030204" pitchFamily="34" charset="0"/>
              </a:rPr>
              <a:t> специалистов </a:t>
            </a:r>
            <a:r>
              <a:rPr lang="ru-RU" sz="2800" dirty="0" err="1">
                <a:latin typeface="Calibri" panose="020F0502020204030204" pitchFamily="34" charset="0"/>
              </a:rPr>
              <a:t>ЦОЗиМП</a:t>
            </a:r>
            <a:r>
              <a:rPr lang="ru-RU" sz="2800" dirty="0">
                <a:latin typeface="Calibri" panose="020F0502020204030204" pitchFamily="34" charset="0"/>
              </a:rPr>
              <a:t> (ежеквартально)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Он-</a:t>
            </a:r>
            <a:r>
              <a:rPr lang="ru-RU" sz="2800" dirty="0" err="1">
                <a:latin typeface="Calibri" panose="020F0502020204030204" pitchFamily="34" charset="0"/>
              </a:rPr>
              <a:t>лайн</a:t>
            </a:r>
            <a:r>
              <a:rPr lang="ru-RU" sz="2800" dirty="0">
                <a:latin typeface="Calibri" panose="020F0502020204030204" pitchFamily="34" charset="0"/>
              </a:rPr>
              <a:t> участие в федеральных мероприятиях (более 8)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Очные мероприятия – выезды для участия в заседаниях рабочих групп, Днях здоровья,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886819" y="404664"/>
            <a:ext cx="6418362" cy="1320800"/>
          </a:xfrm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Формирование здоровье сберегающей среды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38200" y="2276872"/>
            <a:ext cx="105156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Физическая доступность среды для увеличения физической активности: 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Соблюдение законодательства в сфере защиты окружающих от </a:t>
            </a:r>
            <a:r>
              <a:rPr lang="ru-RU" sz="2800" dirty="0" smtClean="0">
                <a:latin typeface="Calibri" panose="020F0502020204030204" pitchFamily="34" charset="0"/>
              </a:rPr>
              <a:t>курения </a:t>
            </a:r>
            <a:r>
              <a:rPr lang="ru-RU" sz="2800" dirty="0">
                <a:latin typeface="Calibri" panose="020F0502020204030204" pitchFamily="34" charset="0"/>
              </a:rPr>
              <a:t>и </a:t>
            </a:r>
            <a:r>
              <a:rPr lang="ru-RU" sz="2800" dirty="0" smtClean="0">
                <a:latin typeface="Calibri" panose="020F0502020204030204" pitchFamily="34" charset="0"/>
              </a:rPr>
              <a:t>потребления табака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Расположение точек продажи алкоголя, табака и </a:t>
            </a:r>
            <a:r>
              <a:rPr lang="ru-RU" sz="2800" dirty="0" err="1">
                <a:latin typeface="Calibri" panose="020F0502020204030204" pitchFamily="34" charset="0"/>
              </a:rPr>
              <a:t>вейпов</a:t>
            </a:r>
            <a:r>
              <a:rPr lang="ru-RU" sz="2800" dirty="0">
                <a:latin typeface="Calibri" panose="020F0502020204030204" pitchFamily="34" charset="0"/>
              </a:rPr>
              <a:t> в «шаговой доступности»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991544" y="253023"/>
            <a:ext cx="7426474" cy="13208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Корпоративные программы по укреплению здоровья работников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847528" y="164306"/>
            <a:ext cx="7930530" cy="1320800"/>
          </a:xfrm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Коммуникационная кампания: достижения и проблемы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9416" y="1542785"/>
            <a:ext cx="9650288" cy="19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Сочетание очных и он-</a:t>
            </a:r>
            <a:r>
              <a:rPr lang="ru-RU" sz="2800" dirty="0" err="1">
                <a:latin typeface="Calibri" panose="020F0502020204030204" pitchFamily="34" charset="0"/>
              </a:rPr>
              <a:t>лайн</a:t>
            </a:r>
            <a:r>
              <a:rPr lang="ru-RU" sz="2800" dirty="0">
                <a:latin typeface="Calibri" panose="020F0502020204030204" pitchFamily="34" charset="0"/>
              </a:rPr>
              <a:t> мероприятий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Сочетание печатных материалов 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Веерная рассылка качественных материалов о различных актуальных вопросах здоровья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ClrTx/>
              <a:buSzTx/>
              <a:buFontTx/>
              <a:buNone/>
            </a:pP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2" y="3726965"/>
            <a:ext cx="3870325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7928" y="3506200"/>
            <a:ext cx="3777300" cy="2832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351584" y="260648"/>
            <a:ext cx="6922418" cy="13208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Принципы и немного цифр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95400" y="1196752"/>
            <a:ext cx="1065718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</a:rPr>
              <a:t>Аудитория неоднородная с точки зрения мотивации на ЗОЖ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</a:rPr>
              <a:t>Требуется подход не только к содержанию послания, но и форме подачи, времени подачи и т д.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</a:rPr>
              <a:t>В 2022 году: направлено для веерной рассылки более </a:t>
            </a:r>
            <a:r>
              <a:rPr lang="ru-RU" sz="2200" dirty="0" smtClean="0">
                <a:latin typeface="Calibri" panose="020F0502020204030204" pitchFamily="34" charset="0"/>
              </a:rPr>
              <a:t>50 информационных материалов</a:t>
            </a:r>
            <a:r>
              <a:rPr lang="ru-RU" sz="2200" dirty="0">
                <a:latin typeface="Calibri" panose="020F0502020204030204" pitchFamily="34" charset="0"/>
              </a:rPr>
              <a:t>, в </a:t>
            </a:r>
            <a:r>
              <a:rPr lang="ru-RU" sz="2200" dirty="0" smtClean="0">
                <a:latin typeface="Calibri" panose="020F0502020204030204" pitchFamily="34" charset="0"/>
              </a:rPr>
              <a:t>23 рассылки, </a:t>
            </a:r>
            <a:r>
              <a:rPr lang="ru-RU" sz="2200" dirty="0">
                <a:latin typeface="Calibri" panose="020F0502020204030204" pitchFamily="34" charset="0"/>
              </a:rPr>
              <a:t>в них </a:t>
            </a:r>
            <a:r>
              <a:rPr lang="ru-RU" sz="2200" dirty="0" smtClean="0">
                <a:latin typeface="Calibri" panose="020F0502020204030204" pitchFamily="34" charset="0"/>
              </a:rPr>
              <a:t>24 участника, которые рассылают эти материалы внутри муниципалитетов: в образовательные, социальные учреждения, предприятия и т.д.</a:t>
            </a:r>
            <a:endParaRPr lang="ru-RU" sz="22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</a:rPr>
              <a:t>Мониторинг и обратная связь: веерная рассылка по </a:t>
            </a:r>
            <a:r>
              <a:rPr lang="ru-RU" sz="2200" dirty="0" smtClean="0">
                <a:latin typeface="Calibri" panose="020F0502020204030204" pitchFamily="34" charset="0"/>
              </a:rPr>
              <a:t>более 100 страницам в  </a:t>
            </a:r>
            <a:r>
              <a:rPr lang="ru-RU" sz="2200" dirty="0" err="1" smtClean="0">
                <a:latin typeface="Calibri" panose="020F0502020204030204" pitchFamily="34" charset="0"/>
              </a:rPr>
              <a:t>соцсетях</a:t>
            </a:r>
            <a:r>
              <a:rPr lang="ru-RU" sz="2200" dirty="0" smtClean="0">
                <a:latin typeface="Calibri" panose="020F0502020204030204" pitchFamily="34" charset="0"/>
              </a:rPr>
              <a:t>, более 100 сайтам – обратно присылаются ссылки в ЦОЗМП.</a:t>
            </a:r>
            <a:endParaRPr lang="ru-RU" sz="22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Calibri" panose="020F0502020204030204" pitchFamily="34" charset="0"/>
              </a:rPr>
              <a:t>Аккаунты ЦОЗМП в </a:t>
            </a:r>
            <a:r>
              <a:rPr lang="ru-RU" sz="2200" dirty="0">
                <a:latin typeface="Calibri" panose="020F0502020204030204" pitchFamily="34" charset="0"/>
              </a:rPr>
              <a:t>социальных сетях: </a:t>
            </a:r>
            <a:r>
              <a:rPr lang="ru-RU" sz="2200" dirty="0" smtClean="0">
                <a:latin typeface="Calibri" panose="020F0502020204030204" pitchFamily="34" charset="0"/>
              </a:rPr>
              <a:t>ВК, Одноклассники, </a:t>
            </a:r>
            <a:r>
              <a:rPr lang="ru-RU" sz="2200" dirty="0" err="1" smtClean="0">
                <a:latin typeface="Calibri" panose="020F0502020204030204" pitchFamily="34" charset="0"/>
              </a:rPr>
              <a:t>Телеграм</a:t>
            </a:r>
            <a:r>
              <a:rPr lang="ru-RU" sz="2200" dirty="0" smtClean="0">
                <a:latin typeface="Calibri" panose="020F0502020204030204" pitchFamily="34" charset="0"/>
              </a:rPr>
              <a:t>-канал – можно делать </a:t>
            </a:r>
            <a:r>
              <a:rPr lang="ru-RU" sz="2200" dirty="0" err="1" smtClean="0">
                <a:latin typeface="Calibri" panose="020F0502020204030204" pitchFamily="34" charset="0"/>
              </a:rPr>
              <a:t>перепост</a:t>
            </a:r>
            <a:r>
              <a:rPr lang="ru-RU" sz="2200" dirty="0" smtClean="0">
                <a:latin typeface="Calibri" panose="020F0502020204030204" pitchFamily="34" charset="0"/>
              </a:rPr>
              <a:t> – это быстрее.</a:t>
            </a:r>
            <a:endParaRPr lang="ru-RU" sz="22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</a:rPr>
              <a:t>« Неделя контроля артериального давления»….</a:t>
            </a: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</a:rPr>
              <a:t>Лучшие </a:t>
            </a:r>
            <a:r>
              <a:rPr lang="ru-RU" sz="2200" dirty="0" smtClean="0">
                <a:latin typeface="Calibri" panose="020F0502020204030204" pitchFamily="34" charset="0"/>
              </a:rPr>
              <a:t>муниципальные </a:t>
            </a:r>
            <a:r>
              <a:rPr lang="ru-RU" sz="2200" dirty="0">
                <a:latin typeface="Calibri" panose="020F0502020204030204" pitchFamily="34" charset="0"/>
              </a:rPr>
              <a:t>образования</a:t>
            </a:r>
            <a:r>
              <a:rPr lang="ru-RU" sz="2200" dirty="0" smtClean="0">
                <a:latin typeface="Calibri" panose="020F0502020204030204" pitchFamily="34" charset="0"/>
              </a:rPr>
              <a:t>: </a:t>
            </a:r>
            <a:r>
              <a:rPr lang="ru-RU" sz="2200" dirty="0" err="1" smtClean="0">
                <a:latin typeface="Calibri" panose="020F0502020204030204" pitchFamily="34" charset="0"/>
              </a:rPr>
              <a:t>Вышневолоцкий</a:t>
            </a:r>
            <a:r>
              <a:rPr lang="ru-RU" sz="2200" dirty="0" smtClean="0">
                <a:latin typeface="Calibri" panose="020F0502020204030204" pitchFamily="34" charset="0"/>
              </a:rPr>
              <a:t> городской округ, Жарковский район, </a:t>
            </a:r>
            <a:r>
              <a:rPr lang="ru-RU" sz="2200" dirty="0" err="1" smtClean="0">
                <a:latin typeface="Calibri" panose="020F0502020204030204" pitchFamily="34" charset="0"/>
              </a:rPr>
              <a:t>Лихославльский</a:t>
            </a:r>
            <a:r>
              <a:rPr lang="ru-RU" sz="2200" dirty="0" smtClean="0">
                <a:latin typeface="Calibri" panose="020F0502020204030204" pitchFamily="34" charset="0"/>
              </a:rPr>
              <a:t> район</a:t>
            </a:r>
            <a:r>
              <a:rPr lang="ru-RU" sz="2200" dirty="0">
                <a:latin typeface="Calibri" panose="020F0502020204030204" pitchFamily="34" charset="0"/>
              </a:rPr>
              <a:t>; </a:t>
            </a:r>
            <a:endParaRPr lang="ru-RU" sz="2200" dirty="0" smtClean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Calibri" panose="020F0502020204030204" pitchFamily="34" charset="0"/>
              </a:rPr>
              <a:t>«Проблемные</a:t>
            </a:r>
            <a:r>
              <a:rPr lang="ru-RU" sz="2200" dirty="0">
                <a:latin typeface="Calibri" panose="020F0502020204030204" pitchFamily="34" charset="0"/>
              </a:rPr>
              <a:t>» </a:t>
            </a:r>
            <a:r>
              <a:rPr lang="ru-RU" sz="2200" dirty="0" smtClean="0">
                <a:latin typeface="Calibri" panose="020F0502020204030204" pitchFamily="34" charset="0"/>
              </a:rPr>
              <a:t> - </a:t>
            </a:r>
            <a:r>
              <a:rPr lang="ru-RU" sz="2200" dirty="0" err="1" smtClean="0">
                <a:latin typeface="Calibri" panose="020F0502020204030204" pitchFamily="34" charset="0"/>
              </a:rPr>
              <a:t>Бежецкий</a:t>
            </a:r>
            <a:r>
              <a:rPr lang="ru-RU" sz="2200" dirty="0" smtClean="0">
                <a:latin typeface="Calibri" panose="020F0502020204030204" pitchFamily="34" charset="0"/>
              </a:rPr>
              <a:t> район, </a:t>
            </a:r>
            <a:r>
              <a:rPr lang="ru-RU" sz="2200" dirty="0" err="1" smtClean="0">
                <a:latin typeface="Calibri" panose="020F0502020204030204" pitchFamily="34" charset="0"/>
              </a:rPr>
              <a:t>Кашинский</a:t>
            </a:r>
            <a:r>
              <a:rPr lang="ru-RU" sz="2200" dirty="0" smtClean="0">
                <a:latin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</a:rPr>
              <a:t>городской округ</a:t>
            </a:r>
            <a:r>
              <a:rPr lang="ru-RU" sz="2200" dirty="0" smtClean="0">
                <a:latin typeface="Calibri" panose="020F0502020204030204" pitchFamily="34" charset="0"/>
              </a:rPr>
              <a:t>, </a:t>
            </a:r>
            <a:r>
              <a:rPr lang="ru-RU" sz="2200" dirty="0" err="1" smtClean="0">
                <a:latin typeface="Calibri" panose="020F0502020204030204" pitchFamily="34" charset="0"/>
              </a:rPr>
              <a:t>г.Торжок</a:t>
            </a:r>
            <a:r>
              <a:rPr lang="ru-RU" sz="2200" dirty="0" smtClean="0">
                <a:latin typeface="Calibri" panose="020F0502020204030204" pitchFamily="34" charset="0"/>
              </a:rPr>
              <a:t>, </a:t>
            </a:r>
            <a:r>
              <a:rPr lang="ru-RU" sz="2200" dirty="0" err="1" smtClean="0">
                <a:latin typeface="Calibri" panose="020F0502020204030204" pitchFamily="34" charset="0"/>
              </a:rPr>
              <a:t>г.Кимры</a:t>
            </a:r>
            <a:r>
              <a:rPr lang="ru-RU" sz="2200" dirty="0" smtClean="0">
                <a:latin typeface="Calibri" panose="020F0502020204030204" pitchFamily="34" charset="0"/>
              </a:rPr>
              <a:t>.</a:t>
            </a:r>
            <a:endParaRPr lang="ru-RU" sz="22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656184" cy="12053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China">
  <a:themeElements>
    <a:clrScheme name="PPTCh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China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Ch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Ch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Ch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Ch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Ch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Ch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China">
  <a:themeElements>
    <a:clrScheme name="1_PPTCh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PTChina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Ch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Ch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Ch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Ch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Ch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Ch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TChina">
  <a:themeElements>
    <a:clrScheme name="2_PPTCh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PTChina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TCh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Ch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Ch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Ch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Ch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Ch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Ch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Ch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Ch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Ch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Ch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Ch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chistiy mir</Template>
  <TotalTime>185</TotalTime>
  <Words>499</Words>
  <Application>Microsoft Office PowerPoint</Application>
  <PresentationFormat>Произвольный</PresentationFormat>
  <Paragraphs>64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PPTChina</vt:lpstr>
      <vt:lpstr>1_PPTChina</vt:lpstr>
      <vt:lpstr>2_PPTChina</vt:lpstr>
      <vt:lpstr>Грань</vt:lpstr>
      <vt:lpstr>Опыт и перспективы реализации проектов по укреплению общественного здоровья на уровне муниципалитетов.</vt:lpstr>
      <vt:lpstr>Муниципальные проекты 2021 года</vt:lpstr>
      <vt:lpstr>Муниципальные проекты УОЗ, которые работают к настоящему моменту</vt:lpstr>
      <vt:lpstr>Муниципальные проекты по укреплению общественного здоровья  Тверской области</vt:lpstr>
      <vt:lpstr>Цель: руководитель, ориентированный на здоровье</vt:lpstr>
      <vt:lpstr>Формирование здоровье сберегающей среды</vt:lpstr>
      <vt:lpstr>Корпоративные программы по укреплению здоровья работников</vt:lpstr>
      <vt:lpstr>Коммуникационная кампания: достижения и проблемы</vt:lpstr>
      <vt:lpstr>Принципы и немного цифр</vt:lpstr>
      <vt:lpstr>Итоги реализации муниципальных проектов</vt:lpstr>
      <vt:lpstr>Расположение точек продажи алкоголя, табака и вейпов в «шаговой доступности» от учебных заведений г.Твери</vt:lpstr>
      <vt:lpstr>Проблемы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и перспективы реализации проектов по укреплению общественного здоровья на уровне муниципалитетов.</dc:title>
  <dc:creator>User</dc:creator>
  <cp:lastModifiedBy>Вадим Калуцких</cp:lastModifiedBy>
  <cp:revision>14</cp:revision>
  <cp:lastPrinted>1601-01-01T00:00:00Z</cp:lastPrinted>
  <dcterms:created xsi:type="dcterms:W3CDTF">2022-10-28T16:04:50Z</dcterms:created>
  <dcterms:modified xsi:type="dcterms:W3CDTF">2022-11-08T06:16:27Z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PresentationFormat">
    <vt:lpwstr>Широкоэкранный</vt:lpwstr>
  </property>
  <property fmtid="{D5CDD505-2E9C-101B-9397-08002B2CF9AE}" pid="5" name="Slides">
    <vt:i4>12</vt:i4>
  </property>
</Properties>
</file>