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5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Default Extension="jpeg" ContentType="image/jpeg"/>
  <Default Extension="emf" ContentType="image/x-emf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Default Extension="vml" ContentType="application/vnd.openxmlformats-officedocument.vmlDrawing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768" r:id="rId1"/>
    <p:sldMasterId id="2147483781" r:id="rId2"/>
    <p:sldMasterId id="2147483793" r:id="rId3"/>
    <p:sldMasterId id="2147483963" r:id="rId4"/>
  </p:sldMasterIdLst>
  <p:notesMasterIdLst>
    <p:notesMasterId r:id="rId17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</p:sldIdLst>
  <p:sldSz cx="12192000" cy="6858000"/>
  <p:notesSz cx="7559675" cy="10691813"/>
  <p:defaultTextStyle>
    <a:defPPr>
      <a:defRPr lang="en-GB"/>
    </a:defPPr>
    <a:lvl1pPr algn="l" defTabSz="449263" rtl="0" fontAlgn="base" hangingPunct="0">
      <a:lnSpc>
        <a:spcPct val="9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1pPr>
    <a:lvl2pPr marL="742950" indent="-285750" algn="l" defTabSz="449263" rtl="0" fontAlgn="base" hangingPunct="0">
      <a:lnSpc>
        <a:spcPct val="9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2pPr>
    <a:lvl3pPr marL="1143000" indent="-228600" algn="l" defTabSz="449263" rtl="0" fontAlgn="base" hangingPunct="0">
      <a:lnSpc>
        <a:spcPct val="9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3pPr>
    <a:lvl4pPr marL="1600200" indent="-228600" algn="l" defTabSz="449263" rtl="0" fontAlgn="base" hangingPunct="0">
      <a:lnSpc>
        <a:spcPct val="9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4pPr>
    <a:lvl5pPr marL="2057400" indent="-228600" algn="l" defTabSz="449263" rtl="0" fontAlgn="base" hangingPunct="0">
      <a:lnSpc>
        <a:spcPct val="93000"/>
      </a:lnSpc>
      <a:spcBef>
        <a:spcPts val="13"/>
      </a:spcBef>
      <a:spcAft>
        <a:spcPts val="13"/>
      </a:spcAft>
      <a:buClr>
        <a:srgbClr val="000000"/>
      </a:buClr>
      <a:buSzPct val="100000"/>
      <a:buFont typeface="Times New Roman" panose="02020603050405020304" pitchFamily="18" charset="0"/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Microsoft YaHei" panose="020B0503020204020204" pitchFamily="34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0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07" autoAdjust="0"/>
    <p:restoredTop sz="94660"/>
  </p:normalViewPr>
  <p:slideViewPr>
    <p:cSldViewPr>
      <p:cViewPr varScale="1">
        <p:scale>
          <a:sx n="88" d="100"/>
          <a:sy n="88" d="100"/>
        </p:scale>
        <p:origin x="-494" y="-77"/>
      </p:cViewPr>
      <p:guideLst>
        <p:guide orient="horz" pos="2160"/>
        <p:guide pos="288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215900" y="812800"/>
            <a:ext cx="7126288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sp>
      <p:sp>
        <p:nvSpPr>
          <p:cNvPr id="3074" name="Rectangle 2"/>
          <p:cNvSpPr>
            <a:spLocks noGrp="1" noChangeArrowheads="1"/>
          </p:cNvSpPr>
          <p:nvPr>
            <p:ph type="body"/>
          </p:nvPr>
        </p:nvSpPr>
        <p:spPr bwMode="auto">
          <a:xfrm>
            <a:off x="755650" y="5078413"/>
            <a:ext cx="6046788" cy="481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ru-RU" smtClean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hdr"/>
          </p:nvPr>
        </p:nvSpPr>
        <p:spPr bwMode="auto">
          <a:xfrm>
            <a:off x="0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/>
          </p:nvPr>
        </p:nvSpPr>
        <p:spPr bwMode="auto">
          <a:xfrm>
            <a:off x="4278313" y="0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/>
          </p:nvPr>
        </p:nvSpPr>
        <p:spPr bwMode="auto">
          <a:xfrm>
            <a:off x="0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/>
          </p:nvPr>
        </p:nvSpPr>
        <p:spPr bwMode="auto">
          <a:xfrm>
            <a:off x="4278313" y="10156825"/>
            <a:ext cx="3279775" cy="53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</a:tabLst>
              <a:defRPr sz="1400">
                <a:solidFill>
                  <a:srgbClr val="000000"/>
                </a:solidFill>
                <a:latin typeface="Times New Roman" panose="02020603050405020304" pitchFamily="18" charset="0"/>
                <a:cs typeface="Segoe UI" panose="020B0502040204020203" pitchFamily="34" charset="0"/>
              </a:defRPr>
            </a:lvl1pPr>
          </a:lstStyle>
          <a:p>
            <a:fld id="{204ABA95-F397-406B-B4D3-B4BC658153C6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449037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E4B4B33-885D-4F8F-831E-71F688F34027}" type="slidenum">
              <a:rPr lang="ru-RU"/>
              <a:pPr/>
              <a:t>1</a:t>
            </a:fld>
            <a:endParaRPr lang="ru-RU"/>
          </a:p>
        </p:txBody>
      </p:sp>
      <p:sp>
        <p:nvSpPr>
          <p:cNvPr id="1638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638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3267400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3C9CDCA5-A7B1-4117-81B0-823F9C135449}" type="slidenum">
              <a:rPr lang="ru-RU"/>
              <a:pPr/>
              <a:t>10</a:t>
            </a:fld>
            <a:endParaRPr lang="ru-RU"/>
          </a:p>
        </p:txBody>
      </p:sp>
      <p:sp>
        <p:nvSpPr>
          <p:cNvPr id="2560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560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41037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9196160-237F-4945-B1C3-70DB983818A1}" type="slidenum">
              <a:rPr lang="ru-RU"/>
              <a:pPr/>
              <a:t>11</a:t>
            </a:fld>
            <a:endParaRPr lang="ru-RU"/>
          </a:p>
        </p:txBody>
      </p:sp>
      <p:sp>
        <p:nvSpPr>
          <p:cNvPr id="2662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662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87947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9EAB37C8-082F-49E5-A56D-A698366512FC}" type="slidenum">
              <a:rPr lang="ru-RU"/>
              <a:pPr/>
              <a:t>12</a:t>
            </a:fld>
            <a:endParaRPr lang="ru-RU"/>
          </a:p>
        </p:txBody>
      </p:sp>
      <p:sp>
        <p:nvSpPr>
          <p:cNvPr id="2764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765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947200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EC3D2F2-AB28-429B-9CEE-5552123E68A5}" type="slidenum">
              <a:rPr lang="ru-RU"/>
              <a:pPr/>
              <a:t>2</a:t>
            </a:fld>
            <a:endParaRPr lang="ru-RU"/>
          </a:p>
        </p:txBody>
      </p:sp>
      <p:sp>
        <p:nvSpPr>
          <p:cNvPr id="1740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741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66716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AFFCF992-4B96-4605-BADB-1354922FA279}" type="slidenum">
              <a:rPr lang="ru-RU"/>
              <a:pPr/>
              <a:t>3</a:t>
            </a:fld>
            <a:endParaRPr lang="ru-RU"/>
          </a:p>
        </p:txBody>
      </p:sp>
      <p:sp>
        <p:nvSpPr>
          <p:cNvPr id="1843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843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837050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2F34D4F2-E3E6-4519-8E50-1F3386C0B0DA}" type="slidenum">
              <a:rPr lang="ru-RU"/>
              <a:pPr/>
              <a:t>4</a:t>
            </a:fld>
            <a:endParaRPr lang="ru-RU"/>
          </a:p>
        </p:txBody>
      </p:sp>
      <p:sp>
        <p:nvSpPr>
          <p:cNvPr id="1945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1945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8048281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4FE8FCD5-0ACC-4983-8FC5-5BA2375266AD}" type="slidenum">
              <a:rPr lang="ru-RU"/>
              <a:pPr/>
              <a:t>5</a:t>
            </a:fld>
            <a:endParaRPr lang="ru-RU"/>
          </a:p>
        </p:txBody>
      </p:sp>
      <p:sp>
        <p:nvSpPr>
          <p:cNvPr id="20481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0482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435703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FE55ACC4-5290-48FA-BE44-EBD72DE1777C}" type="slidenum">
              <a:rPr lang="ru-RU"/>
              <a:pPr/>
              <a:t>6</a:t>
            </a:fld>
            <a:endParaRPr lang="ru-RU"/>
          </a:p>
        </p:txBody>
      </p:sp>
      <p:sp>
        <p:nvSpPr>
          <p:cNvPr id="21505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1506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1522876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1D5191CC-271F-4869-8B19-E6746B7CE737}" type="slidenum">
              <a:rPr lang="ru-RU"/>
              <a:pPr/>
              <a:t>7</a:t>
            </a:fld>
            <a:endParaRPr lang="ru-RU"/>
          </a:p>
        </p:txBody>
      </p:sp>
      <p:sp>
        <p:nvSpPr>
          <p:cNvPr id="22529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2530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57417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5D969194-0B16-4AF3-A41A-21909305ECE5}" type="slidenum">
              <a:rPr lang="ru-RU"/>
              <a:pPr/>
              <a:t>8</a:t>
            </a:fld>
            <a:endParaRPr lang="ru-RU"/>
          </a:p>
        </p:txBody>
      </p:sp>
      <p:sp>
        <p:nvSpPr>
          <p:cNvPr id="23553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3554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218750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Grp="1" noChangeArrowheads="1"/>
          </p:cNvSpPr>
          <p:nvPr>
            <p:ph type="sldNum"/>
          </p:nvPr>
        </p:nvSpPr>
        <p:spPr>
          <a:ln/>
        </p:spPr>
        <p:txBody>
          <a:bodyPr/>
          <a:lstStyle/>
          <a:p>
            <a:fld id="{0D3845E9-1C4F-4A0A-84BC-63C2927F5729}" type="slidenum">
              <a:rPr lang="ru-RU"/>
              <a:pPr/>
              <a:t>9</a:t>
            </a:fld>
            <a:endParaRPr lang="ru-RU"/>
          </a:p>
        </p:txBody>
      </p:sp>
      <p:sp>
        <p:nvSpPr>
          <p:cNvPr id="24577" name="Rectangle 1"/>
          <p:cNvSpPr txBox="1">
            <a:spLocks noGrp="1" noRot="1" noChangeAspect="1" noChangeArrowheads="1"/>
          </p:cNvSpPr>
          <p:nvPr>
            <p:ph type="sldImg"/>
          </p:nvPr>
        </p:nvSpPr>
        <p:spPr bwMode="auto">
          <a:xfrm>
            <a:off x="217488" y="812800"/>
            <a:ext cx="7124700" cy="4008438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  <a:extLs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sp>
      <p:sp>
        <p:nvSpPr>
          <p:cNvPr id="24578" name="Rectangle 2"/>
          <p:cNvSpPr txBox="1">
            <a:spLocks noGrp="1" noChangeArrowheads="1"/>
          </p:cNvSpPr>
          <p:nvPr>
            <p:ph type="body" idx="1"/>
          </p:nvPr>
        </p:nvSpPr>
        <p:spPr bwMode="auto">
          <a:xfrm>
            <a:off x="755650" y="5078413"/>
            <a:ext cx="6048375" cy="4811712"/>
          </a:xfrm>
          <a:prstGeom prst="rect">
            <a:avLst/>
          </a:prstGeo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551384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527780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08586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54359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9DCCC-5E85-4107-BF52-1EA9EA9D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31" y="424736"/>
            <a:ext cx="10320469" cy="98804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61B2D50-FD5A-4FFD-98F9-64D59E59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C2AA054-847B-4E13-91D5-DFC76B9A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8F0CA7-7959-4CAF-A973-15E03193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172F4-5D68-461F-8F7D-17921DCB9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445736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4945642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245089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1566141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9383471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121889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7557512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16407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046118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4545177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73861588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7381983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1440857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9DCCC-5E85-4107-BF52-1EA9EA9D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31" y="424736"/>
            <a:ext cx="10320469" cy="98804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61B2D50-FD5A-4FFD-98F9-64D59E59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C2AA054-847B-4E13-91D5-DFC76B9A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8F0CA7-7959-4CAF-A973-15E03193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172F4-5D68-461F-8F7D-17921DCB9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35751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56479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3226713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105005652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6007034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90354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29768999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521244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99247846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20953835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544990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4504940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4634627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9DCCC-5E85-4107-BF52-1EA9EA9D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31" y="424736"/>
            <a:ext cx="10320469" cy="98804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61B2D50-FD5A-4FFD-98F9-64D59E59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C2AA054-847B-4E13-91D5-DFC76B9A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8F0CA7-7959-4CAF-A973-15E03193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172F4-5D68-461F-8F7D-17921DCB9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211970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5678730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8180085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9435800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3048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688582984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3618009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959559573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50615751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45854371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97708915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6685731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180104632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57466122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1667491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185200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C48EC7-AF6A-48D3-8284-14BACBEBDD84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0700998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8251925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72745497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0B9DCCC-5E85-4107-BF52-1EA9EA9D52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1531" y="424736"/>
            <a:ext cx="10320469" cy="98804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E61B2D50-FD5A-4FFD-98F9-64D59E598CA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CC2AA054-847B-4E13-91D5-DFC76B9A9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BF8F0CA7-7959-4CAF-A973-15E0319344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fld id="{E34172F4-5D68-461F-8F7D-17921DCB909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416748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46166390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40554073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35890365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xmlns="" val="7309671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5" Type="http://schemas.openxmlformats.org/officeDocument/2006/relationships/image" Target="../media/image5.png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Relationship Id="rId14" Type="http://schemas.openxmlformats.org/officeDocument/2006/relationships/image" Target="../media/image4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image" Target="../media/image6.png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image" Target="../media/image4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theme" Target="../theme/theme4.xml"/><Relationship Id="rId3" Type="http://schemas.openxmlformats.org/officeDocument/2006/relationships/slideLayout" Target="../slideLayouts/slideLayout39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46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blipFill dpi="0" rotWithShape="0">
          <a:blip r:embed="rId1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91" descr="Untitled-19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44234" y="836613"/>
            <a:ext cx="7150100" cy="5029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93" descr="Untitled-17"/>
          <p:cNvPicPr>
            <a:picLocks noChangeAspect="1" noChangeArrowheads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84150" y="4314826"/>
            <a:ext cx="12376151" cy="2543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2232833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3" descr="Untitled-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5" descr="Untitled-4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5105400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3822535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  <p:sldLayoutId id="2147483819" r:id="rId12"/>
  </p:sldLayoutIdLst>
  <p:timing>
    <p:tnLst>
      <p:par>
        <p:cTn id="1" dur="indefinite" restart="never" nodeType="tmRoot"/>
      </p:par>
    </p:tnLst>
  </p:timing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 bwMode="auto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130" descr="Untitled-20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133" descr="Untitled-2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1"/>
            <a:ext cx="2197100" cy="159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261172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4" r:id="rId1"/>
    <p:sldLayoutId id="2147483795" r:id="rId2"/>
    <p:sldLayoutId id="2147483796" r:id="rId3"/>
    <p:sldLayoutId id="2147483797" r:id="rId4"/>
    <p:sldLayoutId id="2147483798" r:id="rId5"/>
    <p:sldLayoutId id="2147483799" r:id="rId6"/>
    <p:sldLayoutId id="2147483800" r:id="rId7"/>
    <p:sldLayoutId id="2147483801" r:id="rId8"/>
    <p:sldLayoutId id="2147483802" r:id="rId9"/>
    <p:sldLayoutId id="2147483803" r:id="rId10"/>
    <p:sldLayoutId id="2147483804" r:id="rId11"/>
    <p:sldLayoutId id="2147483818" r:id="rId12"/>
  </p:sldLayoutIdLst>
  <p:txStyles>
    <p:titleStyle>
      <a:lvl1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2pPr>
      <a:lvl3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3pPr>
      <a:lvl4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4pPr>
      <a:lvl5pPr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5pPr>
      <a:lvl6pPr marL="4572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6pPr>
      <a:lvl7pPr marL="9144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7pPr>
      <a:lvl8pPr marL="13716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8pPr>
      <a:lvl9pPr marL="1828800" algn="ctr" rtl="0" eaLnBrk="1" fontAlgn="base" latinLnBrk="1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ulim" pitchFamily="2" charset="-127"/>
          <a:ea typeface="Gulim" pitchFamily="2" charset="-127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11/8/2022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37323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4" r:id="rId1"/>
    <p:sldLayoutId id="2147483965" r:id="rId2"/>
    <p:sldLayoutId id="2147483966" r:id="rId3"/>
    <p:sldLayoutId id="2147483967" r:id="rId4"/>
    <p:sldLayoutId id="2147483968" r:id="rId5"/>
    <p:sldLayoutId id="2147483969" r:id="rId6"/>
    <p:sldLayoutId id="2147483970" r:id="rId7"/>
    <p:sldLayoutId id="2147483971" r:id="rId8"/>
    <p:sldLayoutId id="2147483972" r:id="rId9"/>
    <p:sldLayoutId id="2147483973" r:id="rId10"/>
    <p:sldLayoutId id="2147483974" r:id="rId11"/>
    <p:sldLayoutId id="2147483975" r:id="rId12"/>
    <p:sldLayoutId id="2147483976" r:id="rId13"/>
    <p:sldLayoutId id="2147483977" r:id="rId14"/>
    <p:sldLayoutId id="2147483978" r:id="rId15"/>
    <p:sldLayoutId id="2147483979" r:id="rId16"/>
    <p:sldLayoutId id="2147483980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 xmlns="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7.png"/><Relationship Id="rId2" Type="http://schemas.openxmlformats.org/officeDocument/2006/relationships/slideLayout" Target="../slideLayouts/slideLayout3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5" Type="http://schemas.openxmlformats.org/officeDocument/2006/relationships/oleObject" Target="../embeddings/oleObject1.bin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8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7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7.png"/><Relationship Id="rId4" Type="http://schemas.openxmlformats.org/officeDocument/2006/relationships/image" Target="../media/image13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1"/>
          <p:cNvSpPr>
            <a:spLocks noGrp="1" noChangeArrowheads="1"/>
          </p:cNvSpPr>
          <p:nvPr>
            <p:ph type="ctrTitle"/>
          </p:nvPr>
        </p:nvSpPr>
        <p:spPr>
          <a:xfrm>
            <a:off x="1507067" y="692696"/>
            <a:ext cx="7766936" cy="3358140"/>
          </a:xfrm>
          <a:ln/>
        </p:spPr>
        <p:txBody>
          <a:bodyPr/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</a:tabLst>
            </a:pPr>
            <a:r>
              <a:rPr lang="ru-RU" sz="4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Опыт и перспективы реализации проектов по укреплению общественного здоровья на уровне муниципалитетов.</a:t>
            </a:r>
          </a:p>
        </p:txBody>
      </p:sp>
      <p:sp>
        <p:nvSpPr>
          <p:cNvPr id="2" name="Подзаголовок 1"/>
          <p:cNvSpPr>
            <a:spLocks noGrp="1"/>
          </p:cNvSpPr>
          <p:nvPr>
            <p:ph type="subTitle" idx="1"/>
          </p:nvPr>
        </p:nvSpPr>
        <p:spPr>
          <a:xfrm>
            <a:off x="263352" y="5445224"/>
            <a:ext cx="10657184" cy="1096899"/>
          </a:xfrm>
        </p:spPr>
        <p:txBody>
          <a:bodyPr/>
          <a:lstStyle/>
          <a:p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Елена Андреевна </a:t>
            </a:r>
            <a:r>
              <a:rPr lang="ru-RU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Низова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, </a:t>
            </a:r>
            <a:r>
              <a:rPr lang="ru-RU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к.м.н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, Магистр общественного здоровья, </a:t>
            </a:r>
            <a:endParaRPr lang="ru-RU" spc="-1" dirty="0" smtClean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 panose="020B0503020204020204" pitchFamily="34" charset="0"/>
              <a:ea typeface="DejaVu Sans"/>
            </a:endParaRPr>
          </a:p>
          <a:p>
            <a:r>
              <a:rPr lang="ru-RU" spc="-1" dirty="0" smtClean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Руководитель </a:t>
            </a:r>
            <a:r>
              <a:rPr lang="ru-RU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orbel" panose="020B0503020204020204" pitchFamily="34" charset="0"/>
                <a:ea typeface="DejaVu Sans"/>
              </a:rPr>
              <a:t>Центра общественного здоровья и медицинской профилактики Тверской области</a:t>
            </a:r>
            <a:endParaRPr lang="ru-RU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orbel" panose="020B0503020204020204" pitchFamily="34" charset="0"/>
            </a:endParaRPr>
          </a:p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Rectangle 1"/>
          <p:cNvSpPr>
            <a:spLocks noGrp="1" noChangeArrowheads="1"/>
          </p:cNvSpPr>
          <p:nvPr>
            <p:ph type="title"/>
          </p:nvPr>
        </p:nvSpPr>
        <p:spPr>
          <a:xfrm>
            <a:off x="2351584" y="332656"/>
            <a:ext cx="6778402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Итоги реализации муниципальных проектов</a:t>
            </a:r>
          </a:p>
        </p:txBody>
      </p:sp>
      <p:sp>
        <p:nvSpPr>
          <p:cNvPr id="13314" name="Text Box 2"/>
          <p:cNvSpPr txBox="1">
            <a:spLocks noChangeArrowheads="1"/>
          </p:cNvSpPr>
          <p:nvPr/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Программы по укреплению общественного здоровья получили адресность и конкретику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Здоровье сберегающая среда приближена к гражданину, человеку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Проблема сохранения здоровья вынесена за границы сектора здравоохранения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ClrTx/>
              <a:buSzTx/>
              <a:buFontTx/>
              <a:buNone/>
            </a:pP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6538" y="1712913"/>
            <a:ext cx="7153275" cy="4979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991544" y="217488"/>
            <a:ext cx="9601969" cy="1301750"/>
          </a:xfrm>
          <a:ln/>
        </p:spPr>
        <p:txBody>
          <a:bodyPr/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</a:tabLst>
            </a:pP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Расположение точек продажи алкоголя, табака и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вейпов</a:t>
            </a:r>
            <a:r>
              <a:rPr lang="ru-RU" sz="28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 в «шаговой доступности» от учебных заведений </a:t>
            </a:r>
            <a:r>
              <a:rPr lang="ru-RU" sz="2800" b="1" dirty="0" err="1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г.Твери</a:t>
            </a:r>
            <a:endParaRPr lang="ru-RU" sz="2800" b="1" dirty="0">
              <a:solidFill>
                <a:schemeClr val="accent2">
                  <a:lumMod val="50000"/>
                </a:schemeClr>
              </a:solidFill>
              <a:latin typeface="Calibri Light" panose="020F0302020204030204" pitchFamily="34" charset="0"/>
            </a:endParaRPr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/>
        </p:nvGraphicFramePr>
        <p:xfrm>
          <a:off x="7510463" y="1712913"/>
          <a:ext cx="4367212" cy="2409825"/>
        </p:xfrm>
        <a:graphic>
          <a:graphicData uri="http://schemas.openxmlformats.org/presentationml/2006/ole">
            <p:oleObj spid="_x0000_s14373" r:id="rId5" imgW="4476804" imgH="2469137" progId="">
              <p:embed/>
            </p:oleObj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/>
        </p:nvGraphicFramePr>
        <p:xfrm>
          <a:off x="7834313" y="4335463"/>
          <a:ext cx="4000500" cy="2243137"/>
        </p:xfrm>
        <a:graphic>
          <a:graphicData uri="http://schemas.openxmlformats.org/presentationml/2006/ole">
            <p:oleObj spid="_x0000_s14374" r:id="rId6" imgW="4090402" imgH="2283286" progId="">
              <p:embed/>
            </p:oleObj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1"/>
          <p:cNvSpPr>
            <a:spLocks noGrp="1" noChangeArrowheads="1"/>
          </p:cNvSpPr>
          <p:nvPr>
            <p:ph type="title"/>
          </p:nvPr>
        </p:nvSpPr>
        <p:spPr>
          <a:xfrm>
            <a:off x="3503712" y="253023"/>
            <a:ext cx="5554266" cy="1320800"/>
          </a:xfrm>
          <a:ln/>
        </p:spPr>
        <p:txBody>
          <a:bodyPr/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Проблемы</a:t>
            </a:r>
          </a:p>
        </p:txBody>
      </p:sp>
      <p:sp>
        <p:nvSpPr>
          <p:cNvPr id="15362" name="Text Box 2"/>
          <p:cNvSpPr txBox="1">
            <a:spLocks noChangeArrowheads="1"/>
          </p:cNvSpPr>
          <p:nvPr/>
        </p:nvSpPr>
        <p:spPr bwMode="auto">
          <a:xfrm>
            <a:off x="767408" y="1196752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Межведомственный подход требует  развития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На уровне муниципалитета необходим мониторинг участия населения в спортивно-оздоровительных мероприятиях, анализ развития инфраструктуры для занятий спортом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На уровне муниципалитета необходим анализ дорожно-транспортного травматизма в том числе вождения в состоянии алкогольного опьянения ( ГИБДД)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Необходима актуализация региональной программы «укрепление общественного здоровья»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Расширение коммуникационной кампании через увеличение доли активно работающих муниципалитетов, создание «кнопок», а также увеличение групп в социальных сетях, вовлечение районных СМИ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Развитие волонтерского движения через привлечение студентов колледжей, выпускников школ, обмен опытом на он-</a:t>
            </a:r>
            <a:r>
              <a:rPr lang="ru-RU" sz="2000" dirty="0" err="1">
                <a:latin typeface="Calibri" panose="020F0502020204030204" pitchFamily="34" charset="0"/>
              </a:rPr>
              <a:t>лайн</a:t>
            </a:r>
            <a:r>
              <a:rPr lang="ru-RU" sz="2000" dirty="0">
                <a:latin typeface="Calibri" panose="020F0502020204030204" pitchFamily="34" charset="0"/>
              </a:rPr>
              <a:t> и </a:t>
            </a:r>
            <a:r>
              <a:rPr lang="ru-RU" sz="2000" dirty="0" err="1">
                <a:latin typeface="Calibri" panose="020F0502020204030204" pitchFamily="34" charset="0"/>
              </a:rPr>
              <a:t>офф-лайн</a:t>
            </a:r>
            <a:r>
              <a:rPr lang="ru-RU" sz="2000" dirty="0">
                <a:latin typeface="Calibri" panose="020F0502020204030204" pitchFamily="34" charset="0"/>
              </a:rPr>
              <a:t> площадках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000" dirty="0">
                <a:latin typeface="Calibri" panose="020F0502020204030204" pitchFamily="34" charset="0"/>
              </a:rPr>
              <a:t>Внедрение корпоративных программ по укреплению здоровья работников на рабочем месте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Rectangle 1"/>
          <p:cNvSpPr>
            <a:spLocks noGrp="1" noChangeArrowheads="1"/>
          </p:cNvSpPr>
          <p:nvPr>
            <p:ph type="title"/>
          </p:nvPr>
        </p:nvSpPr>
        <p:spPr>
          <a:xfrm>
            <a:off x="2279576" y="259669"/>
            <a:ext cx="7300524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rgbClr val="002060"/>
                </a:solidFill>
                <a:latin typeface="Calibri Light" panose="020F0302020204030204" pitchFamily="34" charset="0"/>
              </a:rPr>
              <a:t>Муниципальные проекты 2021 года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658" r="19757"/>
          <a:stretch/>
        </p:blipFill>
        <p:spPr bwMode="auto">
          <a:xfrm>
            <a:off x="623392" y="1916832"/>
            <a:ext cx="6840761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5123" name="Rectangle 3"/>
          <p:cNvSpPr>
            <a:spLocks noChangeArrowheads="1"/>
          </p:cNvSpPr>
          <p:nvPr/>
        </p:nvSpPr>
        <p:spPr bwMode="auto">
          <a:xfrm>
            <a:off x="7392144" y="2276872"/>
            <a:ext cx="3960440" cy="2953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square" lIns="90000" tIns="45000" rIns="90000" bIns="45000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  <a:tab pos="10782300" algn="l"/>
                <a:tab pos="112315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Контрольная точка проекта: </a:t>
            </a:r>
          </a:p>
          <a:p>
            <a:pPr algn="ctr"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ежегодно 20% муниципальных образований </a:t>
            </a:r>
          </a:p>
          <a:p>
            <a:pPr algn="ctr"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разрабатывают и утверждают муниципальные проекты</a:t>
            </a:r>
          </a:p>
          <a:p>
            <a:pPr hangingPunct="1">
              <a:lnSpc>
                <a:spcPct val="100000"/>
              </a:lnSpc>
            </a:pPr>
            <a:endParaRPr lang="ru-RU" dirty="0">
              <a:latin typeface="Calibri" panose="020F050202020403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1"/>
          <p:cNvSpPr>
            <a:spLocks noGrp="1" noChangeArrowheads="1"/>
          </p:cNvSpPr>
          <p:nvPr>
            <p:ph type="title"/>
          </p:nvPr>
        </p:nvSpPr>
        <p:spPr>
          <a:xfrm>
            <a:off x="1343472" y="333723"/>
            <a:ext cx="8596668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b="1" dirty="0">
                <a:solidFill>
                  <a:srgbClr val="002060"/>
                </a:solidFill>
                <a:latin typeface="Calibri Light" panose="020F0302020204030204" pitchFamily="34" charset="0"/>
              </a:rPr>
              <a:t>Муниципальные </a:t>
            </a:r>
            <a:r>
              <a:rPr lang="ru-RU" b="1" dirty="0" smtClean="0">
                <a:solidFill>
                  <a:srgbClr val="002060"/>
                </a:solidFill>
                <a:latin typeface="Calibri Light" panose="020F0302020204030204" pitchFamily="34" charset="0"/>
              </a:rPr>
              <a:t>проекты УОЗ, которые работают к настоящему моменту</a:t>
            </a:r>
            <a:endParaRPr lang="ru-RU" b="1" dirty="0">
              <a:solidFill>
                <a:srgbClr val="002060"/>
              </a:solidFill>
              <a:latin typeface="Calibri Light" panose="020F0302020204030204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516" r="20077"/>
          <a:stretch/>
        </p:blipFill>
        <p:spPr bwMode="auto">
          <a:xfrm>
            <a:off x="3647728" y="1628800"/>
            <a:ext cx="576064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407368" y="1844824"/>
            <a:ext cx="5710238" cy="1937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0000" tIns="45000" rIns="90000" bIns="45000">
            <a:spAutoFit/>
          </a:bodyPr>
          <a:lstStyle>
            <a:lvl1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Технология разработки и утверждения, актуализации  проектов</a:t>
            </a:r>
          </a:p>
          <a:p>
            <a:pPr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Цель: создание здоровье сберегающей среды</a:t>
            </a:r>
          </a:p>
          <a:p>
            <a:pPr hangingPunct="1">
              <a:lnSpc>
                <a:spcPct val="100000"/>
              </a:lnSpc>
            </a:pPr>
            <a:r>
              <a:rPr lang="ru-RU" sz="2400" dirty="0">
                <a:solidFill>
                  <a:srgbClr val="002060"/>
                </a:solidFill>
                <a:latin typeface="Calibri" panose="020F0502020204030204" pitchFamily="34" charset="0"/>
              </a:rPr>
              <a:t>Межведомственный характер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Rectangle 1"/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9083352" cy="1555750"/>
          </a:xfrm>
          <a:ln/>
        </p:spPr>
        <p:txBody>
          <a:bodyPr/>
          <a:lstStyle/>
          <a:p>
            <a:pPr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</a:tabLst>
            </a:pPr>
            <a:r>
              <a:rPr lang="ru-RU" sz="3600" b="1" dirty="0">
                <a:solidFill>
                  <a:srgbClr val="002060"/>
                </a:solidFill>
                <a:latin typeface="Calibri Light" panose="020F0302020204030204" pitchFamily="34" charset="0"/>
              </a:rPr>
              <a:t>Муниципальные проекты по укреплению общественного здоровья  Тверской области</a:t>
            </a:r>
          </a:p>
        </p:txBody>
      </p:sp>
      <p:pic>
        <p:nvPicPr>
          <p:cNvPr id="5" name="Объект 6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104356" y="3134519"/>
            <a:ext cx="3743325" cy="1933575"/>
          </a:xfrm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0132" r="20413"/>
          <a:stretch/>
        </p:blipFill>
        <p:spPr bwMode="auto">
          <a:xfrm>
            <a:off x="479376" y="1052736"/>
            <a:ext cx="7128792" cy="56775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360" cap="flat">
                <a:solidFill>
                  <a:srgbClr val="3465A4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4" name="Заголовок 7"/>
          <p:cNvSpPr txBox="1">
            <a:spLocks/>
          </p:cNvSpPr>
          <p:nvPr/>
        </p:nvSpPr>
        <p:spPr bwMode="auto">
          <a:xfrm>
            <a:off x="8370093" y="2852936"/>
            <a:ext cx="2905125" cy="95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  <a:lvl2pPr marL="742950" indent="-28575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2pPr>
            <a:lvl3pPr marL="11430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3pPr>
            <a:lvl4pPr marL="16002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4pPr>
            <a:lvl5pPr marL="20574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5pPr>
            <a:lvl6pPr marL="25146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6pPr>
            <a:lvl7pPr marL="29718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7pPr>
            <a:lvl8pPr marL="34290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8pPr>
            <a:lvl9pPr marL="3886200" indent="-228600" algn="l" defTabSz="449263" rtl="0" fontAlgn="base">
              <a:lnSpc>
                <a:spcPct val="8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defRPr>
                <a:solidFill>
                  <a:srgbClr val="000000"/>
                </a:solidFill>
                <a:latin typeface="Calibri" panose="020F0502020204030204" pitchFamily="34" charset="0"/>
                <a:ea typeface="Microsoft YaHei" panose="020B0503020204020204" pitchFamily="34" charset="-122"/>
              </a:defRPr>
            </a:lvl9pPr>
          </a:lstStyle>
          <a:p>
            <a:pPr algn="ctr" hangingPunct="1"/>
            <a:r>
              <a:rPr lang="ru-RU" sz="2400" dirty="0" smtClean="0"/>
              <a:t>Даты утверждения проектов УОЗ</a:t>
            </a:r>
            <a:endParaRPr lang="ru-RU" sz="24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315792" y="3997963"/>
            <a:ext cx="1728192" cy="1703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 smtClean="0"/>
              <a:t>01.04.2020г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01.04.2021г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01.04.2022г</a:t>
            </a:r>
          </a:p>
          <a:p>
            <a:pPr>
              <a:lnSpc>
                <a:spcPct val="150000"/>
              </a:lnSpc>
            </a:pPr>
            <a:r>
              <a:rPr lang="ru-RU" dirty="0" smtClean="0"/>
              <a:t>01.12.2022</a:t>
            </a:r>
          </a:p>
        </p:txBody>
      </p:sp>
      <p:pic>
        <p:nvPicPr>
          <p:cNvPr id="8" name="Объект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720" r="80956" b="7626"/>
          <a:stretch>
            <a:fillRect/>
          </a:stretch>
        </p:blipFill>
        <p:spPr>
          <a:xfrm>
            <a:off x="8370093" y="3897932"/>
            <a:ext cx="776288" cy="201622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Rectangle 1"/>
          <p:cNvSpPr>
            <a:spLocks noGrp="1" noChangeArrowheads="1"/>
          </p:cNvSpPr>
          <p:nvPr>
            <p:ph type="title"/>
          </p:nvPr>
        </p:nvSpPr>
        <p:spPr>
          <a:xfrm>
            <a:off x="1919536" y="404664"/>
            <a:ext cx="7354466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0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Цель: руководитель, ориентированный на здоровье</a:t>
            </a:r>
          </a:p>
        </p:txBody>
      </p:sp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838200" y="2852935"/>
            <a:ext cx="10515600" cy="3324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 err="1">
                <a:latin typeface="Calibri" panose="020F0502020204030204" pitchFamily="34" charset="0"/>
              </a:rPr>
              <a:t>Вебинары</a:t>
            </a:r>
            <a:r>
              <a:rPr lang="ru-RU" sz="2800" dirty="0">
                <a:latin typeface="Calibri" panose="020F0502020204030204" pitchFamily="34" charset="0"/>
              </a:rPr>
              <a:t> специалистов </a:t>
            </a:r>
            <a:r>
              <a:rPr lang="ru-RU" sz="2800" dirty="0" err="1">
                <a:latin typeface="Calibri" panose="020F0502020204030204" pitchFamily="34" charset="0"/>
              </a:rPr>
              <a:t>ЦОЗиМП</a:t>
            </a:r>
            <a:r>
              <a:rPr lang="ru-RU" sz="2800" dirty="0">
                <a:latin typeface="Calibri" panose="020F0502020204030204" pitchFamily="34" charset="0"/>
              </a:rPr>
              <a:t> (ежеквартально)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Он-</a:t>
            </a:r>
            <a:r>
              <a:rPr lang="ru-RU" sz="2800" dirty="0" err="1">
                <a:latin typeface="Calibri" panose="020F0502020204030204" pitchFamily="34" charset="0"/>
              </a:rPr>
              <a:t>лайн</a:t>
            </a:r>
            <a:r>
              <a:rPr lang="ru-RU" sz="2800" dirty="0">
                <a:latin typeface="Calibri" panose="020F0502020204030204" pitchFamily="34" charset="0"/>
              </a:rPr>
              <a:t> участие в федеральных мероприятиях (более 8)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Очные мероприятия – выезды для участия в заседаниях рабочих групп, Днях здоровья,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7" name="Rectangle 1"/>
          <p:cNvSpPr>
            <a:spLocks noGrp="1" noChangeArrowheads="1"/>
          </p:cNvSpPr>
          <p:nvPr>
            <p:ph type="title"/>
          </p:nvPr>
        </p:nvSpPr>
        <p:spPr>
          <a:xfrm>
            <a:off x="2886819" y="404664"/>
            <a:ext cx="6418362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Формирование здоровье сберегающей среды</a:t>
            </a:r>
          </a:p>
        </p:txBody>
      </p:sp>
      <p:sp>
        <p:nvSpPr>
          <p:cNvPr id="9218" name="Text Box 2"/>
          <p:cNvSpPr txBox="1">
            <a:spLocks noChangeArrowheads="1"/>
          </p:cNvSpPr>
          <p:nvPr/>
        </p:nvSpPr>
        <p:spPr bwMode="auto">
          <a:xfrm>
            <a:off x="838200" y="2276872"/>
            <a:ext cx="10515600" cy="38164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Физическая доступность среды для увеличения физической активности: 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Соблюдение законодательства в сфере защиты окружающих от </a:t>
            </a:r>
            <a:r>
              <a:rPr lang="ru-RU" sz="2800" dirty="0" smtClean="0">
                <a:latin typeface="Calibri" panose="020F0502020204030204" pitchFamily="34" charset="0"/>
              </a:rPr>
              <a:t>курения </a:t>
            </a:r>
            <a:r>
              <a:rPr lang="ru-RU" sz="2800" dirty="0">
                <a:latin typeface="Calibri" panose="020F0502020204030204" pitchFamily="34" charset="0"/>
              </a:rPr>
              <a:t>и </a:t>
            </a:r>
            <a:r>
              <a:rPr lang="ru-RU" sz="2800" dirty="0" smtClean="0">
                <a:latin typeface="Calibri" panose="020F0502020204030204" pitchFamily="34" charset="0"/>
              </a:rPr>
              <a:t>потребления табака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Расположение точек продажи алкоголя, табака и </a:t>
            </a:r>
            <a:r>
              <a:rPr lang="ru-RU" sz="2800" dirty="0" err="1">
                <a:latin typeface="Calibri" panose="020F0502020204030204" pitchFamily="34" charset="0"/>
              </a:rPr>
              <a:t>вейпов</a:t>
            </a:r>
            <a:r>
              <a:rPr lang="ru-RU" sz="2800" dirty="0">
                <a:latin typeface="Calibri" panose="020F0502020204030204" pitchFamily="34" charset="0"/>
              </a:rPr>
              <a:t> в «шаговой доступности»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1" name="Rectangle 1"/>
          <p:cNvSpPr>
            <a:spLocks noGrp="1" noChangeArrowheads="1"/>
          </p:cNvSpPr>
          <p:nvPr>
            <p:ph type="title"/>
          </p:nvPr>
        </p:nvSpPr>
        <p:spPr>
          <a:xfrm>
            <a:off x="1991544" y="253023"/>
            <a:ext cx="7426474" cy="1320800"/>
          </a:xfrm>
          <a:ln/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Корпоративные программы по укреплению здоровья работников</a:t>
            </a:r>
          </a:p>
        </p:txBody>
      </p:sp>
      <p:sp>
        <p:nvSpPr>
          <p:cNvPr id="10242" name="Text Box 2"/>
          <p:cNvSpPr txBox="1">
            <a:spLocks noChangeArrowheads="1"/>
          </p:cNvSpPr>
          <p:nvPr/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Rectangle 1"/>
          <p:cNvSpPr>
            <a:spLocks noGrp="1" noChangeArrowheads="1"/>
          </p:cNvSpPr>
          <p:nvPr>
            <p:ph type="title"/>
          </p:nvPr>
        </p:nvSpPr>
        <p:spPr>
          <a:xfrm>
            <a:off x="1847528" y="164306"/>
            <a:ext cx="7930530" cy="1320800"/>
          </a:xfrm>
          <a:ln/>
        </p:spPr>
        <p:txBody>
          <a:bodyPr>
            <a:normAutofit/>
          </a:bodyPr>
          <a:lstStyle/>
          <a:p>
            <a:pPr algn="ctr"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Коммуникационная кампания: достижения и проблемы</a:t>
            </a:r>
          </a:p>
        </p:txBody>
      </p:sp>
      <p:sp>
        <p:nvSpPr>
          <p:cNvPr id="11266" name="Text Box 2"/>
          <p:cNvSpPr txBox="1">
            <a:spLocks noChangeArrowheads="1"/>
          </p:cNvSpPr>
          <p:nvPr/>
        </p:nvSpPr>
        <p:spPr bwMode="auto">
          <a:xfrm>
            <a:off x="839416" y="1542785"/>
            <a:ext cx="9650288" cy="1963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Сочетание очных и он-</a:t>
            </a:r>
            <a:r>
              <a:rPr lang="ru-RU" sz="2800" dirty="0" err="1">
                <a:latin typeface="Calibri" panose="020F0502020204030204" pitchFamily="34" charset="0"/>
              </a:rPr>
              <a:t>лайн</a:t>
            </a:r>
            <a:r>
              <a:rPr lang="ru-RU" sz="2800" dirty="0">
                <a:latin typeface="Calibri" panose="020F0502020204030204" pitchFamily="34" charset="0"/>
              </a:rPr>
              <a:t> мероприятий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Сочетание печатных материалов 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800" dirty="0">
                <a:latin typeface="Calibri" panose="020F0502020204030204" pitchFamily="34" charset="0"/>
              </a:rPr>
              <a:t>Веерная рассылка качественных материалов о различных актуальных вопросах здоровья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ClrTx/>
              <a:buSzTx/>
              <a:buFontTx/>
              <a:buNone/>
            </a:pPr>
            <a:endParaRPr lang="ru-RU" sz="2800" dirty="0">
              <a:latin typeface="Calibri" panose="020F0502020204030204" pitchFamily="34" charset="0"/>
            </a:endParaRPr>
          </a:p>
        </p:txBody>
      </p:sp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392" y="3726965"/>
            <a:ext cx="3870325" cy="2751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blipFill dpi="0" rotWithShape="0">
                  <a:blip/>
                  <a:srcRect/>
                  <a:stretch>
                    <a:fillRect/>
                  </a:stretch>
                </a:blip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447928" y="3506200"/>
            <a:ext cx="3777300" cy="283297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89" name="Rectangle 1"/>
          <p:cNvSpPr>
            <a:spLocks noGrp="1" noChangeArrowheads="1"/>
          </p:cNvSpPr>
          <p:nvPr>
            <p:ph type="title"/>
          </p:nvPr>
        </p:nvSpPr>
        <p:spPr>
          <a:xfrm>
            <a:off x="2351584" y="260648"/>
            <a:ext cx="6922418" cy="1320800"/>
          </a:xfrm>
          <a:ln/>
        </p:spPr>
        <p:txBody>
          <a:bodyPr/>
          <a:lstStyle/>
          <a:p>
            <a:pPr>
              <a:lnSpc>
                <a:spcPct val="90000"/>
              </a:lnSpc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</a:pPr>
            <a:r>
              <a:rPr lang="ru-RU" sz="4400" b="1" dirty="0">
                <a:solidFill>
                  <a:schemeClr val="accent2">
                    <a:lumMod val="50000"/>
                  </a:schemeClr>
                </a:solidFill>
                <a:latin typeface="Calibri Light" panose="020F0302020204030204" pitchFamily="34" charset="0"/>
              </a:rPr>
              <a:t>Принципы и немного цифр</a:t>
            </a:r>
          </a:p>
        </p:txBody>
      </p:sp>
      <p:sp>
        <p:nvSpPr>
          <p:cNvPr id="12290" name="Text Box 2"/>
          <p:cNvSpPr txBox="1">
            <a:spLocks noChangeArrowheads="1"/>
          </p:cNvSpPr>
          <p:nvPr/>
        </p:nvSpPr>
        <p:spPr bwMode="auto">
          <a:xfrm>
            <a:off x="695400" y="1196752"/>
            <a:ext cx="10657184" cy="54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 cap="flat">
                <a:solidFill>
                  <a:srgbClr val="3465A4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/>
          <a:lstStyle>
            <a:lvl1pPr marL="228600" indent="-228600"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 hangingPunct="0">
              <a:lnSpc>
                <a:spcPct val="93000"/>
              </a:lnSpc>
              <a:spcBef>
                <a:spcPts val="13"/>
              </a:spcBef>
              <a:spcAft>
                <a:spcPts val="13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449263" algn="l"/>
                <a:tab pos="898525" algn="l"/>
                <a:tab pos="1347788" algn="l"/>
                <a:tab pos="1797050" algn="l"/>
                <a:tab pos="2246313" algn="l"/>
                <a:tab pos="2695575" algn="l"/>
                <a:tab pos="3144838" algn="l"/>
                <a:tab pos="3594100" algn="l"/>
                <a:tab pos="4043363" algn="l"/>
                <a:tab pos="4492625" algn="l"/>
                <a:tab pos="4941888" algn="l"/>
                <a:tab pos="5391150" algn="l"/>
                <a:tab pos="5840413" algn="l"/>
                <a:tab pos="6289675" algn="l"/>
                <a:tab pos="6738938" algn="l"/>
                <a:tab pos="7188200" algn="l"/>
                <a:tab pos="7637463" algn="l"/>
                <a:tab pos="8086725" algn="l"/>
                <a:tab pos="8535988" algn="l"/>
                <a:tab pos="8985250" algn="l"/>
                <a:tab pos="9434513" algn="l"/>
                <a:tab pos="9883775" algn="l"/>
                <a:tab pos="10333038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Аудитория неоднородная с точки зрения мотивации на ЗОЖ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Требуется подход не только к содержанию послания, но и форме подачи, времени подачи и т д.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В 2022 году: направлено для веерной рассылки более </a:t>
            </a:r>
            <a:r>
              <a:rPr lang="ru-RU" sz="2200" dirty="0" smtClean="0">
                <a:latin typeface="Calibri" panose="020F0502020204030204" pitchFamily="34" charset="0"/>
              </a:rPr>
              <a:t>50 информационных материалов</a:t>
            </a:r>
            <a:r>
              <a:rPr lang="ru-RU" sz="2200" dirty="0">
                <a:latin typeface="Calibri" panose="020F0502020204030204" pitchFamily="34" charset="0"/>
              </a:rPr>
              <a:t>, в </a:t>
            </a:r>
            <a:r>
              <a:rPr lang="ru-RU" sz="2200" dirty="0" smtClean="0">
                <a:latin typeface="Calibri" panose="020F0502020204030204" pitchFamily="34" charset="0"/>
              </a:rPr>
              <a:t>23 рассылки, </a:t>
            </a:r>
            <a:r>
              <a:rPr lang="ru-RU" sz="2200" dirty="0">
                <a:latin typeface="Calibri" panose="020F0502020204030204" pitchFamily="34" charset="0"/>
              </a:rPr>
              <a:t>в них </a:t>
            </a:r>
            <a:r>
              <a:rPr lang="ru-RU" sz="2200" dirty="0" smtClean="0">
                <a:latin typeface="Calibri" panose="020F0502020204030204" pitchFamily="34" charset="0"/>
              </a:rPr>
              <a:t>24 участника, которые рассылают эти материалы внутри муниципалитетов: в образовательные, социальные учреждения, предприятия и т.д.</a:t>
            </a:r>
            <a:endParaRPr lang="ru-RU" sz="2200" dirty="0">
              <a:latin typeface="Calibri" panose="020F0502020204030204" pitchFamily="34" charset="0"/>
            </a:endParaRP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Мониторинг и обратная связь: веерная рассылка по </a:t>
            </a:r>
            <a:r>
              <a:rPr lang="ru-RU" sz="2200" dirty="0" smtClean="0">
                <a:latin typeface="Calibri" panose="020F0502020204030204" pitchFamily="34" charset="0"/>
              </a:rPr>
              <a:t>более 100 страницам в  </a:t>
            </a:r>
            <a:r>
              <a:rPr lang="ru-RU" sz="2200" dirty="0" err="1" smtClean="0">
                <a:latin typeface="Calibri" panose="020F0502020204030204" pitchFamily="34" charset="0"/>
              </a:rPr>
              <a:t>соцсетях</a:t>
            </a:r>
            <a:r>
              <a:rPr lang="ru-RU" sz="2200" dirty="0" smtClean="0">
                <a:latin typeface="Calibri" panose="020F0502020204030204" pitchFamily="34" charset="0"/>
              </a:rPr>
              <a:t>, более 100 сайтам – обратно присылаются ссылки в ЦОЗМП.</a:t>
            </a:r>
            <a:endParaRPr lang="ru-RU" sz="2200" dirty="0">
              <a:latin typeface="Calibri" panose="020F0502020204030204" pitchFamily="34" charset="0"/>
            </a:endParaRP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Calibri" panose="020F0502020204030204" pitchFamily="34" charset="0"/>
              </a:rPr>
              <a:t>Аккаунты ЦОЗМП в </a:t>
            </a:r>
            <a:r>
              <a:rPr lang="ru-RU" sz="2200" dirty="0">
                <a:latin typeface="Calibri" panose="020F0502020204030204" pitchFamily="34" charset="0"/>
              </a:rPr>
              <a:t>социальных сетях: </a:t>
            </a:r>
            <a:r>
              <a:rPr lang="ru-RU" sz="2200" dirty="0" smtClean="0">
                <a:latin typeface="Calibri" panose="020F0502020204030204" pitchFamily="34" charset="0"/>
              </a:rPr>
              <a:t>ВК, Одноклассники, </a:t>
            </a:r>
            <a:r>
              <a:rPr lang="ru-RU" sz="2200" dirty="0" err="1" smtClean="0">
                <a:latin typeface="Calibri" panose="020F0502020204030204" pitchFamily="34" charset="0"/>
              </a:rPr>
              <a:t>Телеграм</a:t>
            </a:r>
            <a:r>
              <a:rPr lang="ru-RU" sz="2200" dirty="0" smtClean="0">
                <a:latin typeface="Calibri" panose="020F0502020204030204" pitchFamily="34" charset="0"/>
              </a:rPr>
              <a:t>-канал – можно делать </a:t>
            </a:r>
            <a:r>
              <a:rPr lang="ru-RU" sz="2200" dirty="0" err="1" smtClean="0">
                <a:latin typeface="Calibri" panose="020F0502020204030204" pitchFamily="34" charset="0"/>
              </a:rPr>
              <a:t>перепост</a:t>
            </a:r>
            <a:r>
              <a:rPr lang="ru-RU" sz="2200" dirty="0" smtClean="0">
                <a:latin typeface="Calibri" panose="020F0502020204030204" pitchFamily="34" charset="0"/>
              </a:rPr>
              <a:t> – это быстрее.</a:t>
            </a:r>
            <a:endParaRPr lang="ru-RU" sz="2200" dirty="0">
              <a:latin typeface="Calibri" panose="020F0502020204030204" pitchFamily="34" charset="0"/>
            </a:endParaRP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« Неделя контроля артериального давления»….</a:t>
            </a: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>
                <a:latin typeface="Calibri" panose="020F0502020204030204" pitchFamily="34" charset="0"/>
              </a:rPr>
              <a:t>Лучшие </a:t>
            </a:r>
            <a:r>
              <a:rPr lang="ru-RU" sz="2200" dirty="0" smtClean="0">
                <a:latin typeface="Calibri" panose="020F0502020204030204" pitchFamily="34" charset="0"/>
              </a:rPr>
              <a:t>муниципальные </a:t>
            </a:r>
            <a:r>
              <a:rPr lang="ru-RU" sz="2200" dirty="0">
                <a:latin typeface="Calibri" panose="020F0502020204030204" pitchFamily="34" charset="0"/>
              </a:rPr>
              <a:t>образования</a:t>
            </a:r>
            <a:r>
              <a:rPr lang="ru-RU" sz="2200" dirty="0" smtClean="0">
                <a:latin typeface="Calibri" panose="020F0502020204030204" pitchFamily="34" charset="0"/>
              </a:rPr>
              <a:t>: </a:t>
            </a:r>
            <a:r>
              <a:rPr lang="ru-RU" sz="2200" dirty="0" err="1" smtClean="0">
                <a:latin typeface="Calibri" panose="020F0502020204030204" pitchFamily="34" charset="0"/>
              </a:rPr>
              <a:t>Вышневолоцкий</a:t>
            </a:r>
            <a:r>
              <a:rPr lang="ru-RU" sz="2200" dirty="0" smtClean="0">
                <a:latin typeface="Calibri" panose="020F0502020204030204" pitchFamily="34" charset="0"/>
              </a:rPr>
              <a:t> городской округ, Жарковский район, </a:t>
            </a:r>
            <a:r>
              <a:rPr lang="ru-RU" sz="2200" dirty="0" err="1" smtClean="0">
                <a:latin typeface="Calibri" panose="020F0502020204030204" pitchFamily="34" charset="0"/>
              </a:rPr>
              <a:t>Лихославльский</a:t>
            </a:r>
            <a:r>
              <a:rPr lang="ru-RU" sz="2200" dirty="0" smtClean="0">
                <a:latin typeface="Calibri" panose="020F0502020204030204" pitchFamily="34" charset="0"/>
              </a:rPr>
              <a:t> район</a:t>
            </a:r>
            <a:r>
              <a:rPr lang="ru-RU" sz="2200" dirty="0">
                <a:latin typeface="Calibri" panose="020F0502020204030204" pitchFamily="34" charset="0"/>
              </a:rPr>
              <a:t>; </a:t>
            </a:r>
            <a:endParaRPr lang="ru-RU" sz="2200" dirty="0" smtClean="0">
              <a:latin typeface="Calibri" panose="020F0502020204030204" pitchFamily="34" charset="0"/>
            </a:endParaRPr>
          </a:p>
          <a:p>
            <a:pPr hangingPunct="1">
              <a:lnSpc>
                <a:spcPct val="90000"/>
              </a:lnSpc>
              <a:spcBef>
                <a:spcPts val="1013"/>
              </a:spcBef>
              <a:buFont typeface="Arial" panose="020B0604020202020204" pitchFamily="34" charset="0"/>
              <a:buChar char="•"/>
            </a:pPr>
            <a:r>
              <a:rPr lang="ru-RU" sz="2200" dirty="0" smtClean="0">
                <a:latin typeface="Calibri" panose="020F0502020204030204" pitchFamily="34" charset="0"/>
              </a:rPr>
              <a:t>«Проблемные</a:t>
            </a:r>
            <a:r>
              <a:rPr lang="ru-RU" sz="2200" dirty="0">
                <a:latin typeface="Calibri" panose="020F0502020204030204" pitchFamily="34" charset="0"/>
              </a:rPr>
              <a:t>» </a:t>
            </a:r>
            <a:r>
              <a:rPr lang="ru-RU" sz="2200" dirty="0" smtClean="0">
                <a:latin typeface="Calibri" panose="020F0502020204030204" pitchFamily="34" charset="0"/>
              </a:rPr>
              <a:t> - </a:t>
            </a:r>
            <a:r>
              <a:rPr lang="ru-RU" sz="2200" dirty="0" err="1" smtClean="0">
                <a:latin typeface="Calibri" panose="020F0502020204030204" pitchFamily="34" charset="0"/>
              </a:rPr>
              <a:t>Бежецкий</a:t>
            </a:r>
            <a:r>
              <a:rPr lang="ru-RU" sz="2200" dirty="0" smtClean="0">
                <a:latin typeface="Calibri" panose="020F0502020204030204" pitchFamily="34" charset="0"/>
              </a:rPr>
              <a:t> район, </a:t>
            </a:r>
            <a:r>
              <a:rPr lang="ru-RU" sz="2200" dirty="0" err="1" smtClean="0">
                <a:latin typeface="Calibri" panose="020F0502020204030204" pitchFamily="34" charset="0"/>
              </a:rPr>
              <a:t>Кашинский</a:t>
            </a:r>
            <a:r>
              <a:rPr lang="ru-RU" sz="2200" dirty="0" smtClean="0">
                <a:latin typeface="Calibri" panose="020F0502020204030204" pitchFamily="34" charset="0"/>
              </a:rPr>
              <a:t> </a:t>
            </a:r>
            <a:r>
              <a:rPr lang="ru-RU" sz="2200" dirty="0">
                <a:latin typeface="Calibri" panose="020F0502020204030204" pitchFamily="34" charset="0"/>
              </a:rPr>
              <a:t>городской округ</a:t>
            </a:r>
            <a:r>
              <a:rPr lang="ru-RU" sz="2200" dirty="0" smtClean="0">
                <a:latin typeface="Calibri" panose="020F0502020204030204" pitchFamily="34" charset="0"/>
              </a:rPr>
              <a:t>, </a:t>
            </a:r>
            <a:r>
              <a:rPr lang="ru-RU" sz="2200" dirty="0" err="1" smtClean="0">
                <a:latin typeface="Calibri" panose="020F0502020204030204" pitchFamily="34" charset="0"/>
              </a:rPr>
              <a:t>г.Торжок</a:t>
            </a:r>
            <a:r>
              <a:rPr lang="ru-RU" sz="2200" dirty="0" smtClean="0">
                <a:latin typeface="Calibri" panose="020F0502020204030204" pitchFamily="34" charset="0"/>
              </a:rPr>
              <a:t>, </a:t>
            </a:r>
            <a:r>
              <a:rPr lang="ru-RU" sz="2200" dirty="0" err="1" smtClean="0">
                <a:latin typeface="Calibri" panose="020F0502020204030204" pitchFamily="34" charset="0"/>
              </a:rPr>
              <a:t>г.Кимры</a:t>
            </a:r>
            <a:r>
              <a:rPr lang="ru-RU" sz="2200" dirty="0" smtClean="0">
                <a:latin typeface="Calibri" panose="020F0502020204030204" pitchFamily="34" charset="0"/>
              </a:rPr>
              <a:t>.</a:t>
            </a:r>
            <a:endParaRPr lang="ru-RU" sz="2200" dirty="0">
              <a:latin typeface="Calibri" panose="020F050202020403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9336" y="116632"/>
            <a:ext cx="1656184" cy="1205388"/>
          </a:xfrm>
          <a:prstGeom prst="rect">
            <a:avLst/>
          </a:prstGeom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PTChina">
  <a:themeElements>
    <a:clrScheme name="PPTChi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PTChina">
      <a:majorFont>
        <a:latin typeface="Gulim"/>
        <a:ea typeface="Gulim"/>
        <a:cs typeface=""/>
      </a:majorFont>
      <a:minorFont>
        <a:latin typeface="Gulim"/>
        <a:ea typeface="Gulim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PTChi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Chi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Chi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Chi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Chi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PTChi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PTChi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PPTChina">
  <a:themeElements>
    <a:clrScheme name="1_PPTChi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PPTChina">
      <a:majorFont>
        <a:latin typeface="Gulim"/>
        <a:ea typeface="Gulim"/>
        <a:cs typeface=""/>
      </a:majorFont>
      <a:minorFont>
        <a:latin typeface="Gulim"/>
        <a:ea typeface="Gulim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PPTChi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Chi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Chi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Chi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Chi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PPTChi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PPTChi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2_PPTChina">
  <a:themeElements>
    <a:clrScheme name="2_PPTChin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PPTChina">
      <a:majorFont>
        <a:latin typeface="Gulim"/>
        <a:ea typeface="Gulim"/>
        <a:cs typeface=""/>
      </a:majorFont>
      <a:minorFont>
        <a:latin typeface="Gulim"/>
        <a:ea typeface="Gulim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_PPTChin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Chin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Chin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Chin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Chin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PPTChin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PPTChin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0B5AB586-D108-4FC1-8368-649FE654B894}"/>
    </a:ext>
  </a:extLst>
</a:theme>
</file>

<file path=ppt/theme/theme5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chistiy mir</Template>
  <TotalTime>185</TotalTime>
  <Words>499</Words>
  <Application>Microsoft Office PowerPoint</Application>
  <PresentationFormat>Произвольный</PresentationFormat>
  <Paragraphs>64</Paragraphs>
  <Slides>12</Slides>
  <Notes>12</Notes>
  <HiddenSlides>0</HiddenSlides>
  <MMClips>0</MMClips>
  <ScaleCrop>false</ScaleCrop>
  <HeadingPairs>
    <vt:vector size="6" baseType="variant">
      <vt:variant>
        <vt:lpstr>Тема</vt:lpstr>
      </vt:variant>
      <vt:variant>
        <vt:i4>4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PPTChina</vt:lpstr>
      <vt:lpstr>1_PPTChina</vt:lpstr>
      <vt:lpstr>2_PPTChina</vt:lpstr>
      <vt:lpstr>Грань</vt:lpstr>
      <vt:lpstr>Опыт и перспективы реализации проектов по укреплению общественного здоровья на уровне муниципалитетов.</vt:lpstr>
      <vt:lpstr>Муниципальные проекты 2021 года</vt:lpstr>
      <vt:lpstr>Муниципальные проекты УОЗ, которые работают к настоящему моменту</vt:lpstr>
      <vt:lpstr>Муниципальные проекты по укреплению общественного здоровья  Тверской области</vt:lpstr>
      <vt:lpstr>Цель: руководитель, ориентированный на здоровье</vt:lpstr>
      <vt:lpstr>Формирование здоровье сберегающей среды</vt:lpstr>
      <vt:lpstr>Корпоративные программы по укреплению здоровья работников</vt:lpstr>
      <vt:lpstr>Коммуникационная кампания: достижения и проблемы</vt:lpstr>
      <vt:lpstr>Принципы и немного цифр</vt:lpstr>
      <vt:lpstr>Итоги реализации муниципальных проектов</vt:lpstr>
      <vt:lpstr>Расположение точек продажи алкоголя, табака и вейпов в «шаговой доступности» от учебных заведений г.Твери</vt:lpstr>
      <vt:lpstr>Проблемы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Опыт и перспективы реализации проектов по укреплению общественного здоровья на уровне муниципалитетов.</dc:title>
  <dc:creator>User</dc:creator>
  <cp:lastModifiedBy>Вадим Калуцких</cp:lastModifiedBy>
  <cp:revision>14</cp:revision>
  <cp:lastPrinted>1601-01-01T00:00:00Z</cp:lastPrinted>
  <dcterms:created xsi:type="dcterms:W3CDTF">2022-10-28T16:04:50Z</dcterms:created>
  <dcterms:modified xsi:type="dcterms:W3CDTF">2022-11-08T06:16:27Z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SPecialiST RePack</vt:lpwstr>
  </property>
  <property fmtid="{D5CDD505-2E9C-101B-9397-08002B2CF9AE}" pid="4" name="PresentationFormat">
    <vt:lpwstr>Широкоэкранный</vt:lpwstr>
  </property>
  <property fmtid="{D5CDD505-2E9C-101B-9397-08002B2CF9AE}" pid="5" name="Slides">
    <vt:i4>12</vt:i4>
  </property>
</Properties>
</file>