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5" r:id="rId12"/>
    <p:sldId id="268" r:id="rId13"/>
    <p:sldId id="266" r:id="rId14"/>
    <p:sldId id="267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398" y="-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8580-ABE7-4AEF-A481-4975A1D92D22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CF3A-724B-440F-8B92-CE7B4AE2B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232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8580-ABE7-4AEF-A481-4975A1D92D22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CF3A-724B-440F-8B92-CE7B4AE2B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733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8580-ABE7-4AEF-A481-4975A1D92D22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CF3A-724B-440F-8B92-CE7B4AE2B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126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8580-ABE7-4AEF-A481-4975A1D92D22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CF3A-724B-440F-8B92-CE7B4AE2B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80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8580-ABE7-4AEF-A481-4975A1D92D22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CF3A-724B-440F-8B92-CE7B4AE2B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92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8580-ABE7-4AEF-A481-4975A1D92D22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CF3A-724B-440F-8B92-CE7B4AE2B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81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8580-ABE7-4AEF-A481-4975A1D92D22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CF3A-724B-440F-8B92-CE7B4AE2B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8580-ABE7-4AEF-A481-4975A1D92D22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CF3A-724B-440F-8B92-CE7B4AE2B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371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8580-ABE7-4AEF-A481-4975A1D92D22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CF3A-724B-440F-8B92-CE7B4AE2B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587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8580-ABE7-4AEF-A481-4975A1D92D22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CF3A-724B-440F-8B92-CE7B4AE2B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607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8580-ABE7-4AEF-A481-4975A1D92D22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CF3A-724B-440F-8B92-CE7B4AE2B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72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98580-ABE7-4AEF-A481-4975A1D92D22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2CF3A-724B-440F-8B92-CE7B4AE2B9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216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pubmed/?term=Park%20HR%5BAuthor%5D&amp;cauthor=true&amp;cauthor_uid=34471210" TargetMode="External"/><Relationship Id="rId2" Type="http://schemas.openxmlformats.org/officeDocument/2006/relationships/hyperlink" Target="https://www.ncbi.nlm.nih.gov/pmc/articles/PMC3995250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cbi.nlm.nih.gov/pmc/articles/PMC8410828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ancer.gov/Common/PopUps/popDefinition.aspx?id=CDR0000045268&amp;version=Patient&amp;language=en" TargetMode="External"/><Relationship Id="rId3" Type="http://schemas.openxmlformats.org/officeDocument/2006/relationships/hyperlink" Target="https://www.cancer.gov/Common/PopUps/popDefinition.aspx?id=CDR0000285673&amp;version=Patient&amp;language=en" TargetMode="External"/><Relationship Id="rId7" Type="http://schemas.openxmlformats.org/officeDocument/2006/relationships/hyperlink" Target="https://www.cancer.gov/about-cancer/causes-prevention/risk/obesity/physical-activity-fact-sheet#r7" TargetMode="External"/><Relationship Id="rId2" Type="http://schemas.openxmlformats.org/officeDocument/2006/relationships/hyperlink" Target="https://www.cancer.gov/Common/PopUps/popDefinition.aspx?id=CDR0000691484&amp;version=Patient&amp;language=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ancer.gov/about-cancer/causes-prevention/risk/obesity/physical-activity-fact-sheet#r6" TargetMode="External"/><Relationship Id="rId5" Type="http://schemas.openxmlformats.org/officeDocument/2006/relationships/hyperlink" Target="https://www.cancer.gov/about-cancer/causes-prevention/risk/obesity/physical-activity-fact-sheet#r5" TargetMode="External"/><Relationship Id="rId10" Type="http://schemas.openxmlformats.org/officeDocument/2006/relationships/hyperlink" Target="https://www.cancer.gov/about-cancer/causes-prevention/risk/obesity/physical-activity-fact-sheet#r8" TargetMode="External"/><Relationship Id="rId4" Type="http://schemas.openxmlformats.org/officeDocument/2006/relationships/hyperlink" Target="https://www.cancer.gov/Common/PopUps/popDefinition.aspx?id=CDR0000348989&amp;version=Patient&amp;language=en" TargetMode="External"/><Relationship Id="rId9" Type="http://schemas.openxmlformats.org/officeDocument/2006/relationships/hyperlink" Target="https://www.cancer.gov/Common/PopUps/popDefinition.aspx?id=CDR0000045269&amp;version=Patient&amp;language=en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0" i="0" dirty="0">
                <a:solidFill>
                  <a:srgbClr val="292929"/>
                </a:solidFill>
                <a:effectLst/>
                <a:latin typeface="Roboto" panose="02000000000000000000" pitchFamily="2" charset="0"/>
              </a:rPr>
              <a:t>Профилактика </a:t>
            </a:r>
            <a:br>
              <a:rPr lang="en-US" sz="4400" b="0" i="0" dirty="0">
                <a:solidFill>
                  <a:srgbClr val="292929"/>
                </a:solidFill>
                <a:effectLst/>
                <a:latin typeface="Roboto" panose="02000000000000000000" pitchFamily="2" charset="0"/>
              </a:rPr>
            </a:br>
            <a:r>
              <a:rPr lang="ru-RU" sz="4400" b="0" i="0" dirty="0">
                <a:solidFill>
                  <a:srgbClr val="292929"/>
                </a:solidFill>
                <a:effectLst/>
                <a:latin typeface="Roboto" panose="02000000000000000000" pitchFamily="2" charset="0"/>
              </a:rPr>
              <a:t>и здоровое поведение: </a:t>
            </a:r>
            <a:br>
              <a:rPr lang="en-US" sz="4400" b="0" i="0" dirty="0">
                <a:solidFill>
                  <a:srgbClr val="292929"/>
                </a:solidFill>
                <a:effectLst/>
                <a:latin typeface="Roboto" panose="02000000000000000000" pitchFamily="2" charset="0"/>
              </a:rPr>
            </a:br>
            <a:r>
              <a:rPr lang="ru-RU" sz="4400" b="0" i="0" dirty="0">
                <a:solidFill>
                  <a:srgbClr val="292929"/>
                </a:solidFill>
                <a:effectLst/>
                <a:latin typeface="Roboto" panose="02000000000000000000" pitchFamily="2" charset="0"/>
              </a:rPr>
              <a:t>прописные истины в новой реальности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Елена Андреевна </a:t>
            </a:r>
            <a:r>
              <a:rPr lang="ru-RU" dirty="0" err="1"/>
              <a:t>Низова</a:t>
            </a:r>
            <a:endParaRPr lang="ru-RU" dirty="0"/>
          </a:p>
          <a:p>
            <a:r>
              <a:rPr lang="ru-RU" dirty="0"/>
              <a:t>Заведующая Центром общественного здоровья и медицинской профилактики Тверской области,</a:t>
            </a:r>
          </a:p>
          <a:p>
            <a:r>
              <a:rPr lang="ru-RU" dirty="0"/>
              <a:t>К.м.н., доцент, магистр общественного здоровья</a:t>
            </a:r>
          </a:p>
        </p:txBody>
      </p:sp>
    </p:spTree>
    <p:extLst>
      <p:ext uri="{BB962C8B-B14F-4D97-AF65-F5344CB8AC3E}">
        <p14:creationId xmlns:p14="http://schemas.microsoft.com/office/powerpoint/2010/main" val="1428714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Доказательная база накапливается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Scientific evidence regarding the human health effects of e-cigarettes is limited. While e-cigarette aerosol may contain fewer toxicants than cigarette smoke, studies evaluating whether e-cigarettes are less harmful than cigarettes are inconclusive. Some evidence suggests that e-cigarette use may facilitate smoking cessation, but definitive data are lacking. No e-cigarette has been approved by FDA as a cessation aid. Environmental concerns and issues regarding non-user exposure exist. The health impact of e-cigarettes, for users and the public, cannot be determined with currently available data.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>
                <a:hlinkClick r:id="rId2"/>
              </a:rPr>
              <a:t>      </a:t>
            </a:r>
            <a:r>
              <a:rPr lang="en-US" dirty="0" err="1">
                <a:hlinkClick r:id="rId2"/>
              </a:rPr>
              <a:t>Tob</a:t>
            </a:r>
            <a:r>
              <a:rPr lang="en-US" dirty="0">
                <a:hlinkClick r:id="rId2"/>
              </a:rPr>
              <a:t> Control.</a:t>
            </a:r>
            <a:r>
              <a:rPr lang="en-US" dirty="0"/>
              <a:t> 2014 May; 23(</a:t>
            </a:r>
            <a:r>
              <a:rPr lang="en-US" dirty="0" err="1"/>
              <a:t>Suppl</a:t>
            </a:r>
            <a:r>
              <a:rPr lang="en-US" dirty="0"/>
              <a:t> 2): ii36–ii40</a:t>
            </a:r>
          </a:p>
          <a:p>
            <a:endParaRPr lang="ru-RU" dirty="0"/>
          </a:p>
          <a:p>
            <a:r>
              <a:rPr lang="en-US" dirty="0"/>
              <a:t>Electronic cigarette smoke reduces ribosomal protein gene expression to impair protein synthesis in primary human airway epithelial cells</a:t>
            </a:r>
            <a:r>
              <a:rPr lang="ru-RU" b="1" dirty="0"/>
              <a:t>. </a:t>
            </a:r>
            <a:r>
              <a:rPr lang="en-US" dirty="0" err="1">
                <a:hlinkClick r:id="rId3"/>
              </a:rPr>
              <a:t>Hae-Ryung</a:t>
            </a:r>
            <a:r>
              <a:rPr lang="en-US" dirty="0">
                <a:hlinkClick r:id="rId3"/>
              </a:rPr>
              <a:t> Park</a:t>
            </a:r>
            <a:r>
              <a:rPr lang="en-US" dirty="0"/>
              <a:t>,</a:t>
            </a:r>
            <a:r>
              <a:rPr lang="en-US" dirty="0">
                <a:hlinkClick r:id="rId4"/>
              </a:rPr>
              <a:t> Sci Rep.</a:t>
            </a:r>
            <a:r>
              <a:rPr lang="en-US" dirty="0"/>
              <a:t> 2021; 11: 17517.</a:t>
            </a:r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8211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Избыточная масса тела и ожирение, </a:t>
            </a:r>
            <a:br>
              <a:rPr lang="ru-RU" b="1" dirty="0"/>
            </a:br>
            <a:r>
              <a:rPr lang="ru-RU" b="1" dirty="0"/>
              <a:t>ИМТ более 25: новая реальность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увеличение риска  (на 10-15%) для возникновения онкологических заболеваний, возможно, через инсулинорезистентность, иммунологические нарушения, факторы воспаления и другие</a:t>
            </a:r>
            <a:endParaRPr lang="en-US" sz="2400" dirty="0"/>
          </a:p>
          <a:p>
            <a:r>
              <a:rPr lang="ru-RU" sz="2400" dirty="0"/>
              <a:t>исследования выявили рак 13 локализаций, чаще встречающихся и лиц с избыточной массой тела (выводы </a:t>
            </a:r>
            <a:r>
              <a:rPr lang="en-US" sz="2400" dirty="0"/>
              <a:t>CDC)</a:t>
            </a:r>
            <a:endParaRPr lang="ru-RU" sz="2400" dirty="0"/>
          </a:p>
          <a:p>
            <a:endParaRPr lang="ru-RU" sz="2400" dirty="0"/>
          </a:p>
          <a:p>
            <a:r>
              <a:rPr lang="ru-RU" sz="2400" dirty="0"/>
              <a:t>рекомендации по снижению массы тела должны обязательно формировать хорошую мотивацию, включать увеличение физической активности, действия на случай «срывов»</a:t>
            </a:r>
          </a:p>
          <a:p>
            <a:r>
              <a:rPr lang="ru-RU" sz="2400" dirty="0"/>
              <a:t>особую актуальность приобретает скрининг и раннее выявление рака и пред</a:t>
            </a:r>
            <a:r>
              <a:rPr lang="en-US" sz="2400" dirty="0"/>
              <a:t>-</a:t>
            </a:r>
            <a:r>
              <a:rPr lang="ru-RU" sz="2400" dirty="0"/>
              <a:t>рака, особенно у людей, имеющих другие факторы риска рака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1916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Рациональное питание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Топ 10 рекомендаций по здоровому поведению </a:t>
            </a:r>
            <a:r>
              <a:rPr lang="en-US" dirty="0"/>
              <a:t>American Heart Association</a:t>
            </a:r>
          </a:p>
          <a:p>
            <a:r>
              <a:rPr lang="ru-RU" dirty="0"/>
              <a:t>Дружественная форма изложения</a:t>
            </a:r>
          </a:p>
          <a:p>
            <a:r>
              <a:rPr lang="ru-RU" dirty="0"/>
              <a:t>Без запретов</a:t>
            </a:r>
          </a:p>
          <a:p>
            <a:r>
              <a:rPr lang="ru-RU" dirty="0"/>
              <a:t>Задача- не навязать диету, а внедрить в каждодневную практику</a:t>
            </a:r>
          </a:p>
          <a:p>
            <a:r>
              <a:rPr lang="ru-RU" dirty="0"/>
              <a:t>Акцент на клетчатку, овощи, </a:t>
            </a:r>
            <a:r>
              <a:rPr lang="ru-RU" dirty="0" err="1"/>
              <a:t>цельнозерновые</a:t>
            </a:r>
            <a:r>
              <a:rPr lang="ru-RU" dirty="0"/>
              <a:t>, рыбу, </a:t>
            </a:r>
            <a:r>
              <a:rPr lang="ru-RU" dirty="0" err="1"/>
              <a:t>непеработанное</a:t>
            </a:r>
            <a:r>
              <a:rPr lang="ru-RU" dirty="0"/>
              <a:t> мясо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9295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Опасность чрезмерного потребления алкоголя: более 20 г чистого алкоголя для мужчин и 10 г для женщин в день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обсуждается риск  для возникновения опухолевых заболеваний</a:t>
            </a:r>
            <a:endParaRPr lang="en-US" sz="2400" dirty="0"/>
          </a:p>
          <a:p>
            <a:r>
              <a:rPr lang="en-US" sz="2400" dirty="0"/>
              <a:t>National Cancer Institute</a:t>
            </a:r>
            <a:r>
              <a:rPr lang="ru-RU" sz="2400" dirty="0"/>
              <a:t>: риск 1.5-2.0 для рака ротовой полости, гортани, пищевода, молочной железы, печени, </a:t>
            </a:r>
            <a:r>
              <a:rPr lang="ru-RU" sz="2400" dirty="0" err="1"/>
              <a:t>колоректального</a:t>
            </a:r>
            <a:r>
              <a:rPr lang="ru-RU" sz="2400" dirty="0"/>
              <a:t> рака у пьющих людей</a:t>
            </a:r>
          </a:p>
          <a:p>
            <a:r>
              <a:rPr lang="ru-RU" sz="2400" dirty="0"/>
              <a:t>есть публикации, основанных на большом количестве наблюдений в течение длительного времени о риске развития деменции и болезней сердца даже при потреблении допустимых доз алкоголя</a:t>
            </a:r>
          </a:p>
          <a:p>
            <a:r>
              <a:rPr lang="ru-RU" sz="2400" dirty="0"/>
              <a:t>грамотные рекомендации должны учитывать статус пациента и его отношение к алкоголю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14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«Работающие» рекомендации по </a:t>
            </a:r>
            <a:r>
              <a:rPr lang="ru-RU" b="1"/>
              <a:t>здоровому поведению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необходимо учитывать психологический фактор</a:t>
            </a:r>
          </a:p>
          <a:p>
            <a:r>
              <a:rPr lang="ru-RU" dirty="0"/>
              <a:t>изменение поведения можно внедрить в каждодневную жизнь  лишь  через изменение отношения </a:t>
            </a:r>
          </a:p>
          <a:p>
            <a:r>
              <a:rPr lang="ru-RU" dirty="0"/>
              <a:t>адресность рекомендаций (мотивированная или немотивированная аудитория и  пациенты)</a:t>
            </a:r>
          </a:p>
          <a:p>
            <a:r>
              <a:rPr lang="ru-RU" dirty="0"/>
              <a:t>простые, повторяющиеся рекомендации,  желателен контроль</a:t>
            </a:r>
          </a:p>
          <a:p>
            <a:r>
              <a:rPr lang="ru-RU" dirty="0"/>
              <a:t>использование электронных ресурсов для информирования, мотивирования и контроля – новая реальность</a:t>
            </a:r>
          </a:p>
        </p:txBody>
      </p:sp>
    </p:spTree>
    <p:extLst>
      <p:ext uri="{BB962C8B-B14F-4D97-AF65-F5344CB8AC3E}">
        <p14:creationId xmlns:p14="http://schemas.microsoft.com/office/powerpoint/2010/main" val="1992392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Прописные истины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/>
              <a:t>здоровье –это самая большая  ценность</a:t>
            </a:r>
          </a:p>
          <a:p>
            <a:endParaRPr lang="ru-RU" sz="3200" dirty="0"/>
          </a:p>
          <a:p>
            <a:r>
              <a:rPr lang="ru-RU" sz="3200" dirty="0"/>
              <a:t>множество факторов влияющих на здоровье: социальных, генетических, факторов окружающей среды и поведения, факторов связанных с системой здравоохранения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8239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Новая реальность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600" dirty="0"/>
              <a:t>Сочетание нескольких эпидемий </a:t>
            </a:r>
          </a:p>
          <a:p>
            <a:pPr marL="0" indent="0" algn="ctr">
              <a:buNone/>
            </a:pPr>
            <a:r>
              <a:rPr lang="ru-RU" sz="3600" dirty="0"/>
              <a:t>и их взаимодействие</a:t>
            </a:r>
          </a:p>
          <a:p>
            <a:endParaRPr lang="ru-RU" dirty="0"/>
          </a:p>
          <a:p>
            <a:r>
              <a:rPr lang="ru-RU" dirty="0"/>
              <a:t>возросшая нагрузка на систему здравоохранения</a:t>
            </a:r>
          </a:p>
          <a:p>
            <a:r>
              <a:rPr lang="ru-RU" dirty="0"/>
              <a:t>низкая мотивация населения на заботу о здоровье и низкая культура здоровья</a:t>
            </a:r>
          </a:p>
          <a:p>
            <a:r>
              <a:rPr lang="ru-RU" dirty="0"/>
              <a:t>большое внимание  новой пандемии</a:t>
            </a:r>
          </a:p>
          <a:p>
            <a:r>
              <a:rPr lang="ru-RU" dirty="0"/>
              <a:t>знания  о здоровье остаются на низком уровне</a:t>
            </a:r>
          </a:p>
        </p:txBody>
      </p:sp>
    </p:spTree>
    <p:extLst>
      <p:ext uri="{BB962C8B-B14F-4D97-AF65-F5344CB8AC3E}">
        <p14:creationId xmlns:p14="http://schemas.microsoft.com/office/powerpoint/2010/main" val="2802436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Многофакторная природа заболеваний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концепция риска и факторов риска сохраняется и расширяется</a:t>
            </a:r>
          </a:p>
          <a:p>
            <a:endParaRPr lang="ru-RU" dirty="0"/>
          </a:p>
          <a:p>
            <a:r>
              <a:rPr lang="ru-RU" dirty="0"/>
              <a:t>факторы риска прежние: артериальная гипертензия, сахарный диабет, избыточная масса тела и ожирение, низкая физическая активность, курение и потребление табака, чрезмерное потребление алкоголя</a:t>
            </a:r>
          </a:p>
        </p:txBody>
      </p:sp>
    </p:spTree>
    <p:extLst>
      <p:ext uri="{BB962C8B-B14F-4D97-AF65-F5344CB8AC3E}">
        <p14:creationId xmlns:p14="http://schemas.microsoft.com/office/powerpoint/2010/main" val="4146466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Недостаточная физическая активность: менее 2.5 часов в неделю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600" dirty="0"/>
              <a:t>продолжает накапливаться доказательная база о связи низкой физической активности: </a:t>
            </a:r>
          </a:p>
          <a:p>
            <a:pPr marL="0" indent="0" algn="ctr">
              <a:buNone/>
            </a:pPr>
            <a:endParaRPr lang="ru-RU" dirty="0"/>
          </a:p>
          <a:p>
            <a:r>
              <a:rPr lang="ru-RU" dirty="0"/>
              <a:t>с вероятностью возникновения заболеваний огромного количества заболеваний</a:t>
            </a:r>
          </a:p>
          <a:p>
            <a:r>
              <a:rPr lang="ru-RU" dirty="0"/>
              <a:t>с более сложным их контролем</a:t>
            </a:r>
          </a:p>
          <a:p>
            <a:r>
              <a:rPr lang="ru-RU" dirty="0"/>
              <a:t>с более высокими затратами на </a:t>
            </a:r>
          </a:p>
          <a:p>
            <a:pPr marL="0" indent="0">
              <a:buNone/>
            </a:pPr>
            <a:r>
              <a:rPr lang="ru-RU" dirty="0"/>
              <a:t>    эффективный контроль</a:t>
            </a:r>
          </a:p>
          <a:p>
            <a:r>
              <a:rPr lang="ru-RU" dirty="0"/>
              <a:t>с худшим прогнозом</a:t>
            </a:r>
          </a:p>
          <a:p>
            <a:pPr marL="0" indent="0">
              <a:buNone/>
            </a:pP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26361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Доказан риск НФА для ССЗ, сахарного диабета и </a:t>
            </a:r>
            <a:r>
              <a:rPr lang="ru-RU" sz="4000" b="1" dirty="0" err="1"/>
              <a:t>онкопатологии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n-US" b="1" dirty="0"/>
              <a:t>Bladder cancer:</a:t>
            </a:r>
            <a:r>
              <a:rPr lang="en-US" dirty="0"/>
              <a:t> In a 2014 </a:t>
            </a:r>
            <a:r>
              <a:rPr lang="en-US" dirty="0">
                <a:hlinkClick r:id="rId2"/>
              </a:rPr>
              <a:t>meta-analysis</a:t>
            </a:r>
            <a:r>
              <a:rPr lang="en-US" dirty="0"/>
              <a:t> of 11 </a:t>
            </a:r>
            <a:r>
              <a:rPr lang="en-US" dirty="0">
                <a:hlinkClick r:id="rId3"/>
              </a:rPr>
              <a:t>cohort studies</a:t>
            </a:r>
            <a:r>
              <a:rPr lang="en-US" dirty="0"/>
              <a:t> and 4 </a:t>
            </a:r>
            <a:r>
              <a:rPr lang="en-US" dirty="0">
                <a:hlinkClick r:id="rId4"/>
              </a:rPr>
              <a:t>case-control studies</a:t>
            </a:r>
            <a:r>
              <a:rPr lang="en-US" dirty="0"/>
              <a:t>, the risk of bladder cancer was 15% lower for individuals with the highest level of recreational or occupational physical activity than in those with the lowest level (</a:t>
            </a:r>
            <a:r>
              <a:rPr lang="en-US" dirty="0">
                <a:hlinkClick r:id="rId5"/>
              </a:rPr>
              <a:t>5</a:t>
            </a:r>
            <a:r>
              <a:rPr lang="en-US" dirty="0"/>
              <a:t>). A pooled analysis of over 1 million individuals found that leisure-time physical activity was linked to a 13% reduced risk of bladder cancer (</a:t>
            </a:r>
            <a:r>
              <a:rPr lang="en-US" dirty="0">
                <a:hlinkClick r:id="rId6"/>
              </a:rPr>
              <a:t>6</a:t>
            </a:r>
            <a:r>
              <a:rPr lang="en-US" dirty="0"/>
              <a:t>).</a:t>
            </a:r>
          </a:p>
          <a:p>
            <a:pPr fontAlgn="base"/>
            <a:r>
              <a:rPr lang="en-US" b="1" dirty="0"/>
              <a:t>Breast cancer: </a:t>
            </a:r>
            <a:r>
              <a:rPr lang="en-US" dirty="0"/>
              <a:t>Many studies have shown that physically active women have a lower risk of breast cancer than inactive women. In a 2016 meta-analysis that included 38 cohort studies, the most physically active women had a 12–21% lower risk of breast cancer than those who were least physically active (</a:t>
            </a:r>
            <a:r>
              <a:rPr lang="en-US" dirty="0">
                <a:hlinkClick r:id="rId7"/>
              </a:rPr>
              <a:t>7</a:t>
            </a:r>
            <a:r>
              <a:rPr lang="en-US" dirty="0"/>
              <a:t>). Physical activity has been associated with similar reductions in risk of breast cancer among</a:t>
            </a:r>
            <a:r>
              <a:rPr lang="ru-RU" dirty="0"/>
              <a:t> </a:t>
            </a:r>
            <a:r>
              <a:rPr lang="en-US" dirty="0"/>
              <a:t>both </a:t>
            </a:r>
            <a:r>
              <a:rPr lang="en-US" dirty="0">
                <a:hlinkClick r:id="rId8"/>
              </a:rPr>
              <a:t>premenopausal</a:t>
            </a:r>
            <a:r>
              <a:rPr lang="en-US" dirty="0"/>
              <a:t> and </a:t>
            </a:r>
            <a:r>
              <a:rPr lang="en-US" dirty="0">
                <a:hlinkClick r:id="rId9"/>
              </a:rPr>
              <a:t>postmenopausal</a:t>
            </a:r>
            <a:r>
              <a:rPr lang="en-US" dirty="0"/>
              <a:t> women (</a:t>
            </a:r>
            <a:r>
              <a:rPr lang="en-US" dirty="0">
                <a:hlinkClick r:id="rId7"/>
              </a:rPr>
              <a:t>7</a:t>
            </a:r>
            <a:r>
              <a:rPr lang="en-US" dirty="0"/>
              <a:t>, </a:t>
            </a:r>
            <a:r>
              <a:rPr lang="en-US" dirty="0">
                <a:hlinkClick r:id="rId10"/>
              </a:rPr>
              <a:t>8</a:t>
            </a:r>
            <a:r>
              <a:rPr lang="en-US" dirty="0"/>
              <a:t>). </a:t>
            </a:r>
            <a:endParaRPr lang="ru-RU" dirty="0"/>
          </a:p>
          <a:p>
            <a:pPr fontAlgn="base"/>
            <a:r>
              <a:rPr lang="en-US" dirty="0"/>
              <a:t> </a:t>
            </a:r>
            <a:r>
              <a:rPr lang="en-US" sz="1600" dirty="0" err="1"/>
              <a:t>Keimling</a:t>
            </a:r>
            <a:r>
              <a:rPr lang="en-US" sz="1600" dirty="0"/>
              <a:t> M, Behrens G, </a:t>
            </a:r>
            <a:r>
              <a:rPr lang="en-US" sz="1600" dirty="0" err="1"/>
              <a:t>Schmid</a:t>
            </a:r>
            <a:r>
              <a:rPr lang="en-US" sz="1600" dirty="0"/>
              <a:t> D, </a:t>
            </a:r>
            <a:r>
              <a:rPr lang="en-US" sz="1600" dirty="0" err="1"/>
              <a:t>Jochem</a:t>
            </a:r>
            <a:r>
              <a:rPr lang="en-US" sz="1600" dirty="0"/>
              <a:t> C, </a:t>
            </a:r>
            <a:r>
              <a:rPr lang="en-US" sz="1600" dirty="0" err="1"/>
              <a:t>Leitzmann</a:t>
            </a:r>
            <a:r>
              <a:rPr lang="en-US" sz="1600" dirty="0"/>
              <a:t> MF. The association between physical activity and bladder cancer: systematic review and meta-analysis. British Journal of Cancer 2014; 110(7):1862-1870. [PubMed Abstract]</a:t>
            </a:r>
          </a:p>
          <a:p>
            <a:pPr fontAlgn="base"/>
            <a:r>
              <a:rPr lang="en-US" sz="1600" dirty="0"/>
              <a:t>Moore SC, Lee IM, </a:t>
            </a:r>
            <a:r>
              <a:rPr lang="en-US" sz="1600" dirty="0" err="1"/>
              <a:t>Weiderpass</a:t>
            </a:r>
            <a:r>
              <a:rPr lang="en-US" sz="1600" dirty="0"/>
              <a:t> E, et al. Association of leisure-time physical activity with risk of 26 types of cancer in 1.44 million adults. JAMA Internal Medicine 2016; 176(6):816-825. [PubMed Abstract]</a:t>
            </a:r>
          </a:p>
          <a:p>
            <a:pPr fontAlgn="base"/>
            <a:r>
              <a:rPr lang="en-US" sz="1600" dirty="0" err="1"/>
              <a:t>Pizot</a:t>
            </a:r>
            <a:r>
              <a:rPr lang="en-US" sz="1600" dirty="0"/>
              <a:t> C, </a:t>
            </a:r>
            <a:r>
              <a:rPr lang="en-US" sz="1600" dirty="0" err="1"/>
              <a:t>Boniol</a:t>
            </a:r>
            <a:r>
              <a:rPr lang="en-US" sz="1600" dirty="0"/>
              <a:t> M, </a:t>
            </a:r>
            <a:r>
              <a:rPr lang="en-US" sz="1600" dirty="0" err="1"/>
              <a:t>Mullie</a:t>
            </a:r>
            <a:r>
              <a:rPr lang="en-US" sz="1600" dirty="0"/>
              <a:t> P, et al. Physical activity, hormone replacement therapy and breast cancer risk: A meta-analysis of prospective studies. European Journal of Cancer 2016; 52:138-154. [PubMed 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7378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Позиция медицинских работников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недостаточно замотивированы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более привычны рекомендации, связанные с запретом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dirty="0"/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не дают рекомендации по увеличению ФА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рекомендации даются нечетко.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!!!«Рекомендовано ходить в тренирующем  темпе по 30-40 минут минимум через день»!!!</a:t>
            </a:r>
          </a:p>
          <a:p>
            <a:pPr marL="0" indent="0">
              <a:buNone/>
            </a:pPr>
            <a:endParaRPr lang="ru-RU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не оценивается  психологическая составляющая: как начать и не лениться</a:t>
            </a:r>
          </a:p>
        </p:txBody>
      </p:sp>
    </p:spTree>
    <p:extLst>
      <p:ext uri="{BB962C8B-B14F-4D97-AF65-F5344CB8AC3E}">
        <p14:creationId xmlns:p14="http://schemas.microsoft.com/office/powerpoint/2010/main" val="2829339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Курение и потребление табака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/>
              <a:t>Новая эра в эпидемии – потребление электронных средств доставки никотина (ЭСДН)</a:t>
            </a:r>
          </a:p>
          <a:p>
            <a:r>
              <a:rPr lang="ru-RU" dirty="0"/>
              <a:t>Термин «курение» использовать нецелесообразно</a:t>
            </a:r>
          </a:p>
          <a:p>
            <a:r>
              <a:rPr lang="ru-RU" dirty="0"/>
              <a:t>Потребление нагретого (а не горящего)  табака через электронные сигареты  и системы нагревания табака (типа </a:t>
            </a:r>
            <a:r>
              <a:rPr lang="en-US" dirty="0"/>
              <a:t>IQOS)</a:t>
            </a:r>
            <a:r>
              <a:rPr lang="ru-RU" dirty="0"/>
              <a:t> возросло в 900 раз!</a:t>
            </a:r>
          </a:p>
        </p:txBody>
      </p:sp>
    </p:spTree>
    <p:extLst>
      <p:ext uri="{BB962C8B-B14F-4D97-AF65-F5344CB8AC3E}">
        <p14:creationId xmlns:p14="http://schemas.microsoft.com/office/powerpoint/2010/main" val="749770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Грамотная позиция медицинских работников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новые устройства не изучены </a:t>
            </a:r>
          </a:p>
          <a:p>
            <a:r>
              <a:rPr lang="ru-RU" dirty="0"/>
              <a:t>возможно, риски для здоровья,  меньше</a:t>
            </a:r>
          </a:p>
          <a:p>
            <a:endParaRPr lang="ru-RU" dirty="0"/>
          </a:p>
          <a:p>
            <a:r>
              <a:rPr lang="ru-RU" dirty="0"/>
              <a:t>вред есть</a:t>
            </a:r>
          </a:p>
          <a:p>
            <a:r>
              <a:rPr lang="ru-RU" dirty="0"/>
              <a:t>разновидность зависимости</a:t>
            </a:r>
          </a:p>
          <a:p>
            <a:r>
              <a:rPr lang="ru-RU" dirty="0"/>
              <a:t>новый риск для здоровья</a:t>
            </a:r>
          </a:p>
          <a:p>
            <a:r>
              <a:rPr lang="ru-RU" dirty="0"/>
              <a:t>необходимо использовать термин «потребление табака» наряду с «курением»</a:t>
            </a:r>
          </a:p>
          <a:p>
            <a:r>
              <a:rPr lang="ru-RU" dirty="0"/>
              <a:t>нельзя рекомендовать для отказа от курения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7551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1020</Words>
  <Application>Microsoft Office PowerPoint</Application>
  <PresentationFormat>Широкоэкранный</PresentationFormat>
  <Paragraphs>86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Roboto</vt:lpstr>
      <vt:lpstr>Wingdings</vt:lpstr>
      <vt:lpstr>Тема Office</vt:lpstr>
      <vt:lpstr>Профилактика  и здоровое поведение:  прописные истины в новой реальности</vt:lpstr>
      <vt:lpstr>Прописные истины</vt:lpstr>
      <vt:lpstr>Новая реальность</vt:lpstr>
      <vt:lpstr>Многофакторная природа заболеваний</vt:lpstr>
      <vt:lpstr>Недостаточная физическая активность: менее 2.5 часов в неделю</vt:lpstr>
      <vt:lpstr>Доказан риск НФА для ССЗ, сахарного диабета и онкопатологии</vt:lpstr>
      <vt:lpstr>Позиция медицинских работников</vt:lpstr>
      <vt:lpstr>Курение и потребление табака</vt:lpstr>
      <vt:lpstr>Грамотная позиция медицинских работников</vt:lpstr>
      <vt:lpstr>Доказательная база накапливается</vt:lpstr>
      <vt:lpstr>Избыточная масса тела и ожирение,  ИМТ более 25: новая реальность</vt:lpstr>
      <vt:lpstr>Рациональное питание</vt:lpstr>
      <vt:lpstr>Опасность чрезмерного потребления алкоголя: более 20 г чистого алкоголя для мужчин и 10 г для женщин в день</vt:lpstr>
      <vt:lpstr>«Работающие» рекомендации по здоровому поведению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Лена</dc:creator>
  <cp:lastModifiedBy>Вадим Калуцких</cp:lastModifiedBy>
  <cp:revision>18</cp:revision>
  <dcterms:created xsi:type="dcterms:W3CDTF">2021-12-12T09:42:57Z</dcterms:created>
  <dcterms:modified xsi:type="dcterms:W3CDTF">2021-12-12T18:33:33Z</dcterms:modified>
</cp:coreProperties>
</file>