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3" r:id="rId10"/>
    <p:sldId id="264" r:id="rId11"/>
    <p:sldId id="265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A1E6D-9677-40D5-98E0-10BF253281DC}" type="datetimeFigureOut">
              <a:rPr lang="ru-RU" smtClean="0"/>
              <a:pPr/>
              <a:t>21.03.2022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5D875-C6B4-4926-90AB-1ED06BED07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A1E6D-9677-40D5-98E0-10BF253281DC}" type="datetimeFigureOut">
              <a:rPr lang="ru-RU" smtClean="0"/>
              <a:pPr/>
              <a:t>21.03.2022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5D875-C6B4-4926-90AB-1ED06BED07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A1E6D-9677-40D5-98E0-10BF253281DC}" type="datetimeFigureOut">
              <a:rPr lang="ru-RU" smtClean="0"/>
              <a:pPr/>
              <a:t>21.03.2022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5D875-C6B4-4926-90AB-1ED06BED07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A1E6D-9677-40D5-98E0-10BF253281DC}" type="datetimeFigureOut">
              <a:rPr lang="ru-RU" smtClean="0"/>
              <a:pPr/>
              <a:t>21.03.2022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5D875-C6B4-4926-90AB-1ED06BED07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A1E6D-9677-40D5-98E0-10BF253281DC}" type="datetimeFigureOut">
              <a:rPr lang="ru-RU" smtClean="0"/>
              <a:pPr/>
              <a:t>21.03.2022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5D875-C6B4-4926-90AB-1ED06BED07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A1E6D-9677-40D5-98E0-10BF253281DC}" type="datetimeFigureOut">
              <a:rPr lang="ru-RU" smtClean="0"/>
              <a:pPr/>
              <a:t>21.03.2022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5D875-C6B4-4926-90AB-1ED06BED07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A1E6D-9677-40D5-98E0-10BF253281DC}" type="datetimeFigureOut">
              <a:rPr lang="ru-RU" smtClean="0"/>
              <a:pPr/>
              <a:t>21.03.2022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5D875-C6B4-4926-90AB-1ED06BED07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A1E6D-9677-40D5-98E0-10BF253281DC}" type="datetimeFigureOut">
              <a:rPr lang="ru-RU" smtClean="0"/>
              <a:pPr/>
              <a:t>21.03.2022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5D875-C6B4-4926-90AB-1ED06BED07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A1E6D-9677-40D5-98E0-10BF253281DC}" type="datetimeFigureOut">
              <a:rPr lang="ru-RU" smtClean="0"/>
              <a:pPr/>
              <a:t>21.03.2022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5D875-C6B4-4926-90AB-1ED06BED07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A1E6D-9677-40D5-98E0-10BF253281DC}" type="datetimeFigureOut">
              <a:rPr lang="ru-RU" smtClean="0"/>
              <a:pPr/>
              <a:t>21.03.2022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5D875-C6B4-4926-90AB-1ED06BED07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A1E6D-9677-40D5-98E0-10BF253281DC}" type="datetimeFigureOut">
              <a:rPr lang="ru-RU" smtClean="0"/>
              <a:pPr/>
              <a:t>21.03.2022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5D875-C6B4-4926-90AB-1ED06BED07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9A1E6D-9677-40D5-98E0-10BF253281DC}" type="datetimeFigureOut">
              <a:rPr lang="ru-RU" smtClean="0"/>
              <a:pPr/>
              <a:t>21.03.2022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5D875-C6B4-4926-90AB-1ED06BED070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Биохимические показатели </a:t>
            </a:r>
            <a:r>
              <a:rPr lang="ru-RU" b="1" dirty="0" smtClean="0"/>
              <a:t>крови: их значение и пути коррекции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Елена Андреевна </a:t>
            </a:r>
            <a:r>
              <a:rPr lang="ru-RU" dirty="0" err="1" smtClean="0"/>
              <a:t>Низова</a:t>
            </a:r>
            <a:endParaRPr lang="ru-RU" dirty="0" smtClean="0"/>
          </a:p>
          <a:p>
            <a:r>
              <a:rPr lang="ru-RU" dirty="0" smtClean="0"/>
              <a:t>Заведующая Центром общественного здоровья и медицинской профилактики Тверской области,</a:t>
            </a:r>
          </a:p>
          <a:p>
            <a:r>
              <a:rPr lang="ru-RU" dirty="0" smtClean="0"/>
              <a:t>Кандидат медицинских наук, доцент, магистр общественного здоровья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Показатели функции печени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 smtClean="0"/>
              <a:t>Аспартатаминотрансфераза</a:t>
            </a:r>
            <a:r>
              <a:rPr lang="ru-RU" dirty="0" smtClean="0"/>
              <a:t> (АСТ) – менее 34 </a:t>
            </a:r>
            <a:r>
              <a:rPr lang="ru-RU" dirty="0" err="1" smtClean="0"/>
              <a:t>ед</a:t>
            </a:r>
            <a:r>
              <a:rPr lang="ru-RU" dirty="0" smtClean="0"/>
              <a:t>/л</a:t>
            </a:r>
          </a:p>
          <a:p>
            <a:r>
              <a:rPr lang="ru-RU" dirty="0" err="1" smtClean="0"/>
              <a:t>Аланинаминотрансфераза</a:t>
            </a:r>
            <a:r>
              <a:rPr lang="ru-RU" dirty="0" smtClean="0"/>
              <a:t> (АЛТ) – менее 55 </a:t>
            </a:r>
            <a:r>
              <a:rPr lang="ru-RU" dirty="0" err="1" smtClean="0"/>
              <a:t>ед</a:t>
            </a:r>
            <a:r>
              <a:rPr lang="ru-RU" dirty="0" smtClean="0"/>
              <a:t>/л</a:t>
            </a:r>
          </a:p>
          <a:p>
            <a:r>
              <a:rPr lang="ru-RU" dirty="0" smtClean="0"/>
              <a:t>Общий билирубин  менее 20.5 </a:t>
            </a:r>
            <a:r>
              <a:rPr lang="ru-RU" dirty="0" err="1" smtClean="0"/>
              <a:t>ммоль</a:t>
            </a:r>
            <a:r>
              <a:rPr lang="ru-RU" dirty="0" smtClean="0"/>
              <a:t>/л</a:t>
            </a:r>
          </a:p>
          <a:p>
            <a:r>
              <a:rPr lang="ru-RU" dirty="0" smtClean="0"/>
              <a:t>Гамма –</a:t>
            </a:r>
            <a:r>
              <a:rPr lang="ru-RU" dirty="0" err="1" smtClean="0"/>
              <a:t>глутамиламинотранфераза</a:t>
            </a:r>
            <a:r>
              <a:rPr lang="ru-RU" dirty="0" smtClean="0"/>
              <a:t> – менее 36 </a:t>
            </a:r>
            <a:r>
              <a:rPr lang="ru-RU" dirty="0" err="1" smtClean="0"/>
              <a:t>ед</a:t>
            </a:r>
            <a:r>
              <a:rPr lang="ru-RU" dirty="0" smtClean="0"/>
              <a:t>/л</a:t>
            </a:r>
          </a:p>
          <a:p>
            <a:r>
              <a:rPr lang="ru-RU" dirty="0" smtClean="0"/>
              <a:t>Щелочная </a:t>
            </a:r>
            <a:r>
              <a:rPr lang="ru-RU" dirty="0" err="1" smtClean="0"/>
              <a:t>фосфотаза</a:t>
            </a:r>
            <a:r>
              <a:rPr lang="ru-RU" dirty="0" smtClean="0"/>
              <a:t> – менее 150 </a:t>
            </a:r>
            <a:r>
              <a:rPr lang="ru-RU" dirty="0" err="1" smtClean="0"/>
              <a:t>ед</a:t>
            </a:r>
            <a:r>
              <a:rPr lang="ru-RU" dirty="0" smtClean="0"/>
              <a:t>/л </a:t>
            </a:r>
          </a:p>
          <a:p>
            <a:endParaRPr lang="ru-RU" dirty="0"/>
          </a:p>
          <a:p>
            <a:r>
              <a:rPr lang="ru-RU" dirty="0" smtClean="0"/>
              <a:t>При повышении – повтор теста и визит к врачу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Показатели воспаления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С-реактивный</a:t>
            </a:r>
            <a:r>
              <a:rPr lang="ru-RU" dirty="0" smtClean="0"/>
              <a:t> белок менее 5.0 мг/л</a:t>
            </a:r>
          </a:p>
          <a:p>
            <a:r>
              <a:rPr lang="ru-RU" dirty="0" smtClean="0"/>
              <a:t>Фибриноген – менее 4.0 г/л</a:t>
            </a:r>
          </a:p>
          <a:p>
            <a:endParaRPr lang="ru-RU" dirty="0"/>
          </a:p>
          <a:p>
            <a:r>
              <a:rPr lang="ru-RU" dirty="0" smtClean="0"/>
              <a:t>Повышаются при любом воспалении в любой системе органов</a:t>
            </a:r>
          </a:p>
          <a:p>
            <a:r>
              <a:rPr lang="ru-RU" dirty="0" smtClean="0"/>
              <a:t>При повышении – контроль и визит к врачу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Заключение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Результаты тестов – это  </a:t>
            </a:r>
            <a:r>
              <a:rPr lang="ru-RU" dirty="0" smtClean="0"/>
              <a:t>точка отсчета</a:t>
            </a:r>
          </a:p>
          <a:p>
            <a:r>
              <a:rPr lang="ru-RU" dirty="0" smtClean="0"/>
              <a:t>Хороший повод заботиться о здоровье</a:t>
            </a:r>
          </a:p>
          <a:p>
            <a:r>
              <a:rPr lang="ru-RU" dirty="0" smtClean="0"/>
              <a:t>Рекомендовано : знать  </a:t>
            </a:r>
            <a:r>
              <a:rPr lang="ru-RU" dirty="0" smtClean="0"/>
              <a:t>и сохранить результаты</a:t>
            </a:r>
          </a:p>
          <a:p>
            <a:r>
              <a:rPr lang="ru-RU" dirty="0" smtClean="0"/>
              <a:t>При отклонении </a:t>
            </a:r>
            <a:r>
              <a:rPr lang="ru-RU" dirty="0" smtClean="0"/>
              <a:t>результатов от нормы – следует повторить тест</a:t>
            </a:r>
            <a:endParaRPr lang="ru-RU" dirty="0" smtClean="0"/>
          </a:p>
          <a:p>
            <a:r>
              <a:rPr lang="ru-RU" dirty="0" smtClean="0"/>
              <a:t>Главные </a:t>
            </a:r>
            <a:r>
              <a:rPr lang="ru-RU" dirty="0" smtClean="0"/>
              <a:t>тесты - </a:t>
            </a:r>
            <a:r>
              <a:rPr lang="ru-RU" dirty="0" smtClean="0"/>
              <a:t>на глюкозу и холестериновый профиль</a:t>
            </a:r>
          </a:p>
          <a:p>
            <a:r>
              <a:rPr lang="ru-RU" dirty="0" smtClean="0"/>
              <a:t>Рекомендовано оценивать </a:t>
            </a:r>
            <a:r>
              <a:rPr lang="ru-RU" dirty="0" smtClean="0"/>
              <a:t>комплексно: оценить наследственность, другие </a:t>
            </a:r>
            <a:r>
              <a:rPr lang="ru-RU" dirty="0" smtClean="0"/>
              <a:t>факторы риска</a:t>
            </a:r>
            <a:endParaRPr lang="ru-RU" dirty="0" smtClean="0"/>
          </a:p>
          <a:p>
            <a:r>
              <a:rPr lang="ru-RU" dirty="0" smtClean="0"/>
              <a:t>Не откладывать визит к врачу, вместе принимать </a:t>
            </a:r>
            <a:r>
              <a:rPr lang="ru-RU" dirty="0" smtClean="0"/>
              <a:t>решение о том, как нормализовать параметры и </a:t>
            </a:r>
            <a:r>
              <a:rPr lang="ru-RU" smtClean="0"/>
              <a:t>улучшить здоровье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Получил результаты тестов: </a:t>
            </a:r>
            <a:br>
              <a:rPr lang="ru-RU" b="1" dirty="0" smtClean="0"/>
            </a:br>
            <a:r>
              <a:rPr lang="ru-RU" b="1" dirty="0" smtClean="0"/>
              <a:t>ч</a:t>
            </a:r>
            <a:r>
              <a:rPr lang="ru-RU" b="1" dirty="0" smtClean="0"/>
              <a:t>то следует </a:t>
            </a:r>
            <a:r>
              <a:rPr lang="ru-RU" b="1" dirty="0" smtClean="0"/>
              <a:t>знать?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Результаты сохранить</a:t>
            </a:r>
          </a:p>
          <a:p>
            <a:r>
              <a:rPr lang="ru-RU" dirty="0" smtClean="0"/>
              <a:t>При визитах к врачу взять с собой</a:t>
            </a:r>
          </a:p>
          <a:p>
            <a:r>
              <a:rPr lang="ru-RU" dirty="0" smtClean="0"/>
              <a:t>При отклонениях повторить исследование через год</a:t>
            </a:r>
          </a:p>
          <a:p>
            <a:r>
              <a:rPr lang="ru-RU" dirty="0" smtClean="0"/>
              <a:t>Как правило требуется выполнение </a:t>
            </a:r>
            <a:r>
              <a:rPr lang="ru-RU" dirty="0" smtClean="0"/>
              <a:t> определенных условий: </a:t>
            </a:r>
            <a:r>
              <a:rPr lang="ru-RU" dirty="0" smtClean="0"/>
              <a:t>лучше натощак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Показатель глюкозы крови: норма- 3.9-6.1 </a:t>
            </a:r>
            <a:r>
              <a:rPr lang="ru-RU" b="1" dirty="0" err="1" smtClean="0"/>
              <a:t>ммоль</a:t>
            </a:r>
            <a:r>
              <a:rPr lang="ru-RU" b="1" dirty="0" smtClean="0"/>
              <a:t>/л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Натощак!</a:t>
            </a:r>
          </a:p>
          <a:p>
            <a:r>
              <a:rPr lang="ru-RU" dirty="0" smtClean="0"/>
              <a:t>Может быть признаком сахарного диабета</a:t>
            </a:r>
          </a:p>
          <a:p>
            <a:r>
              <a:rPr lang="ru-RU" dirty="0" smtClean="0"/>
              <a:t>Даже при отсутствии жалоб</a:t>
            </a:r>
          </a:p>
          <a:p>
            <a:r>
              <a:rPr lang="ru-RU" dirty="0" smtClean="0"/>
              <a:t>Если впервые повышен показатель, необходимо сдать повторно (через 2-3 месяца)</a:t>
            </a:r>
          </a:p>
          <a:p>
            <a:r>
              <a:rPr lang="ru-RU" b="1" dirty="0" smtClean="0"/>
              <a:t>Особенно </a:t>
            </a:r>
            <a:r>
              <a:rPr lang="ru-RU" b="1" dirty="0" smtClean="0"/>
              <a:t>важно уточнение и обследование: </a:t>
            </a:r>
            <a:r>
              <a:rPr lang="ru-RU" b="1" dirty="0" smtClean="0"/>
              <a:t>при неблагоприятной наследственности и ожирении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Что </a:t>
            </a:r>
            <a:r>
              <a:rPr lang="ru-RU" b="1" dirty="0" smtClean="0"/>
              <a:t>считается </a:t>
            </a:r>
            <a:r>
              <a:rPr lang="ru-RU" b="1" dirty="0" smtClean="0"/>
              <a:t>ожирением?</a:t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Индекс массы тела: более 24.9</a:t>
            </a:r>
          </a:p>
          <a:p>
            <a:r>
              <a:rPr lang="ru-RU" dirty="0" smtClean="0"/>
              <a:t>Масса тела (кг) делится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 </a:t>
            </a:r>
            <a:r>
              <a:rPr lang="ru-RU" dirty="0" smtClean="0"/>
              <a:t>на </a:t>
            </a:r>
            <a:r>
              <a:rPr lang="ru-RU" dirty="0" smtClean="0"/>
              <a:t>рост (м) </a:t>
            </a:r>
            <a:r>
              <a:rPr lang="ru-RU" dirty="0" smtClean="0"/>
              <a:t>в </a:t>
            </a:r>
            <a:r>
              <a:rPr lang="ru-RU" dirty="0" smtClean="0"/>
              <a:t>квадрате</a:t>
            </a:r>
          </a:p>
          <a:p>
            <a:endParaRPr lang="ru-RU" dirty="0"/>
          </a:p>
          <a:p>
            <a:r>
              <a:rPr lang="ru-RU" dirty="0" smtClean="0"/>
              <a:t>Особенно в сочетании с большим объемом талии  (то есть фигура в виде «яблока»), более 90 </a:t>
            </a:r>
            <a:r>
              <a:rPr lang="ru-RU" dirty="0" smtClean="0"/>
              <a:t>-95 см </a:t>
            </a:r>
            <a:r>
              <a:rPr lang="ru-RU" dirty="0" smtClean="0"/>
              <a:t>(в среднем)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Опасность сахарного диабета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Скрытая болезнь</a:t>
            </a:r>
          </a:p>
          <a:p>
            <a:r>
              <a:rPr lang="ru-RU" dirty="0" smtClean="0"/>
              <a:t>Опасна </a:t>
            </a:r>
            <a:r>
              <a:rPr lang="ru-RU" dirty="0" err="1" smtClean="0"/>
              <a:t>сердечно-сосудистыми</a:t>
            </a:r>
            <a:r>
              <a:rPr lang="ru-RU" dirty="0" smtClean="0"/>
              <a:t> </a:t>
            </a:r>
            <a:r>
              <a:rPr lang="ru-RU" dirty="0" smtClean="0"/>
              <a:t>осложнениями (инфаркты, инсульты, закупорка артерий конечностей и др.)</a:t>
            </a:r>
          </a:p>
          <a:p>
            <a:endParaRPr lang="ru-RU" dirty="0" smtClean="0"/>
          </a:p>
          <a:p>
            <a:r>
              <a:rPr lang="ru-RU" dirty="0" smtClean="0"/>
              <a:t>Лечится неплохо при грамотном отношении пациента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Холестериновый профиль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Общий холестерин менее 5.0 </a:t>
            </a:r>
            <a:r>
              <a:rPr lang="ru-RU" dirty="0" err="1" smtClean="0"/>
              <a:t>ммоль</a:t>
            </a:r>
            <a:r>
              <a:rPr lang="ru-RU" dirty="0" smtClean="0"/>
              <a:t>/л</a:t>
            </a:r>
          </a:p>
          <a:p>
            <a:r>
              <a:rPr lang="ru-RU" dirty="0" smtClean="0"/>
              <a:t>Липопротеиды высокой плотности более 1.2 </a:t>
            </a:r>
            <a:r>
              <a:rPr lang="ru-RU" dirty="0" err="1" smtClean="0"/>
              <a:t>ммоль</a:t>
            </a:r>
            <a:r>
              <a:rPr lang="ru-RU" dirty="0" smtClean="0"/>
              <a:t>/л</a:t>
            </a:r>
          </a:p>
          <a:p>
            <a:r>
              <a:rPr lang="ru-RU" dirty="0" smtClean="0"/>
              <a:t>Липопротеиды низкой плотности менее 3.0 </a:t>
            </a:r>
            <a:r>
              <a:rPr lang="ru-RU" dirty="0" err="1" smtClean="0"/>
              <a:t>ммоль</a:t>
            </a:r>
            <a:r>
              <a:rPr lang="ru-RU" dirty="0" smtClean="0"/>
              <a:t>/л</a:t>
            </a:r>
          </a:p>
          <a:p>
            <a:endParaRPr lang="ru-RU" dirty="0" smtClean="0"/>
          </a:p>
          <a:p>
            <a:r>
              <a:rPr lang="ru-RU" dirty="0" err="1" smtClean="0"/>
              <a:t>Триглицериды</a:t>
            </a:r>
            <a:r>
              <a:rPr lang="ru-RU" dirty="0" smtClean="0"/>
              <a:t> менее 1.7 </a:t>
            </a:r>
            <a:r>
              <a:rPr lang="ru-RU" dirty="0" err="1" smtClean="0"/>
              <a:t>ммоль</a:t>
            </a:r>
            <a:r>
              <a:rPr lang="ru-RU" dirty="0" smtClean="0"/>
              <a:t>/л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Профиль определяет риск развития атеросклеротической бляшки и </a:t>
            </a:r>
            <a:r>
              <a:rPr lang="ru-RU" sz="3200" b="1" dirty="0" smtClean="0"/>
              <a:t>ее состояние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ru-RU" dirty="0" smtClean="0"/>
          </a:p>
          <a:p>
            <a:r>
              <a:rPr lang="ru-RU" dirty="0" smtClean="0"/>
              <a:t>Как </a:t>
            </a:r>
            <a:r>
              <a:rPr lang="ru-RU" dirty="0" smtClean="0"/>
              <a:t>нормализовать показатели</a:t>
            </a:r>
            <a:r>
              <a:rPr lang="ru-RU" dirty="0" smtClean="0"/>
              <a:t>?</a:t>
            </a:r>
            <a:endParaRPr lang="ru-RU" dirty="0" smtClean="0"/>
          </a:p>
          <a:p>
            <a:endParaRPr lang="ru-RU" dirty="0"/>
          </a:p>
          <a:p>
            <a:r>
              <a:rPr lang="ru-RU" dirty="0" smtClean="0"/>
              <a:t>Хорошая физическая нагрузка – движение более 2 часов в неделю</a:t>
            </a:r>
          </a:p>
          <a:p>
            <a:r>
              <a:rPr lang="ru-RU" dirty="0" smtClean="0"/>
              <a:t>Правильное питание: умеренное, разнообразное</a:t>
            </a:r>
          </a:p>
          <a:p>
            <a:r>
              <a:rPr lang="ru-RU" dirty="0" smtClean="0"/>
              <a:t>Разумное ограничение жиров (в том числе скрытых), сахара, соли</a:t>
            </a:r>
            <a:endParaRPr lang="ru-RU" dirty="0" smtClean="0"/>
          </a:p>
          <a:p>
            <a:r>
              <a:rPr lang="ru-RU" b="1" dirty="0" smtClean="0"/>
              <a:t>Обязательный учет  </a:t>
            </a:r>
            <a:r>
              <a:rPr lang="ru-RU" b="1" dirty="0" smtClean="0"/>
              <a:t>других факторах (курение, наследственность, сахарный диабет и ожирение)</a:t>
            </a:r>
          </a:p>
          <a:p>
            <a:r>
              <a:rPr lang="ru-RU" dirty="0" smtClean="0"/>
              <a:t>Лекарства </a:t>
            </a:r>
            <a:r>
              <a:rPr lang="ru-RU" dirty="0" smtClean="0"/>
              <a:t>– консультация с врачом. </a:t>
            </a:r>
            <a:r>
              <a:rPr lang="ru-RU" dirty="0" smtClean="0"/>
              <a:t>Важно: требуется </a:t>
            </a:r>
            <a:r>
              <a:rPr lang="ru-RU" dirty="0" smtClean="0"/>
              <a:t>постоянный прием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Креатитин</a:t>
            </a:r>
            <a:r>
              <a:rPr lang="ru-RU" b="1" dirty="0" smtClean="0"/>
              <a:t>: менее 110 </a:t>
            </a:r>
            <a:r>
              <a:rPr lang="ru-RU" b="1" dirty="0" err="1" smtClean="0"/>
              <a:t>ммоль</a:t>
            </a:r>
            <a:r>
              <a:rPr lang="ru-RU" b="1" dirty="0" smtClean="0"/>
              <a:t>/л</a:t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Показатель функции почек</a:t>
            </a:r>
          </a:p>
          <a:p>
            <a:r>
              <a:rPr lang="ru-RU" dirty="0" smtClean="0"/>
              <a:t>Повышение </a:t>
            </a:r>
            <a:r>
              <a:rPr lang="ru-RU" dirty="0" err="1" smtClean="0"/>
              <a:t>креатинина</a:t>
            </a:r>
            <a:r>
              <a:rPr lang="ru-RU" dirty="0" smtClean="0"/>
              <a:t> – </a:t>
            </a:r>
            <a:r>
              <a:rPr lang="ru-RU" dirty="0" smtClean="0"/>
              <a:t>признак почечной </a:t>
            </a:r>
            <a:r>
              <a:rPr lang="ru-RU" dirty="0" smtClean="0"/>
              <a:t>недостаточности</a:t>
            </a:r>
          </a:p>
          <a:p>
            <a:endParaRPr lang="ru-RU" dirty="0" smtClean="0"/>
          </a:p>
          <a:p>
            <a:r>
              <a:rPr lang="ru-RU" dirty="0" smtClean="0"/>
              <a:t>Что делать? Повторить тест и обратиться к врачу для обследования функции почек срочно!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Мочевая кислота менее 6.0 мг/дл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Тест </a:t>
            </a:r>
            <a:r>
              <a:rPr lang="ru-RU" dirty="0" smtClean="0"/>
              <a:t>на подагру – заболевание суставов</a:t>
            </a:r>
          </a:p>
          <a:p>
            <a:r>
              <a:rPr lang="ru-RU" dirty="0" smtClean="0"/>
              <a:t>При повышении – повтор теста и обратиться к врачу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1192</TotalTime>
  <Words>450</Words>
  <Application>Microsoft Office PowerPoint</Application>
  <PresentationFormat>Экран (4:3)</PresentationFormat>
  <Paragraphs>72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Биохимические показатели крови: их значение и пути коррекции</vt:lpstr>
      <vt:lpstr>Получил результаты тестов:  что следует знать?</vt:lpstr>
      <vt:lpstr>Показатель глюкозы крови: норма- 3.9-6.1 ммоль/л</vt:lpstr>
      <vt:lpstr>Что считается ожирением? </vt:lpstr>
      <vt:lpstr>Опасность сахарного диабета</vt:lpstr>
      <vt:lpstr>Холестериновый профиль</vt:lpstr>
      <vt:lpstr>Профиль определяет риск развития атеросклеротической бляшки и ее состояние</vt:lpstr>
      <vt:lpstr>Креатитин: менее 110 ммоль/л </vt:lpstr>
      <vt:lpstr>Мочевая кислота менее 6.0 мг/дл</vt:lpstr>
      <vt:lpstr>Показатели функции печени</vt:lpstr>
      <vt:lpstr>Показатели воспаления</vt:lpstr>
      <vt:lpstr>Заключение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Биохимические показатели крови</dc:title>
  <dc:creator>Вадим Калуцких</dc:creator>
  <cp:lastModifiedBy>Вадим Калуцких</cp:lastModifiedBy>
  <cp:revision>9</cp:revision>
  <dcterms:created xsi:type="dcterms:W3CDTF">2022-03-16T11:23:26Z</dcterms:created>
  <dcterms:modified xsi:type="dcterms:W3CDTF">2022-03-21T12:35:13Z</dcterms:modified>
</cp:coreProperties>
</file>