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59" r:id="rId5"/>
    <p:sldId id="260" r:id="rId6"/>
    <p:sldId id="261" r:id="rId7"/>
    <p:sldId id="270" r:id="rId8"/>
    <p:sldId id="263" r:id="rId9"/>
    <p:sldId id="268" r:id="rId10"/>
    <p:sldId id="269" r:id="rId11"/>
    <p:sldId id="262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28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FABA8-D504-4B25-9279-0C2EBC8C5E25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B2FD3-6B06-4AA8-AE24-1A698470793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412777"/>
            <a:ext cx="8134672" cy="218767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Укрепление здоровья на рабочем месте: региональный опыт внедрения </a:t>
            </a:r>
            <a:br>
              <a:rPr lang="ru-RU" b="1" dirty="0" smtClean="0"/>
            </a:br>
            <a:r>
              <a:rPr lang="ru-RU" b="1" dirty="0" smtClean="0"/>
              <a:t>корпоративных программ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Елена Андреевна </a:t>
            </a:r>
            <a:r>
              <a:rPr lang="ru-RU" dirty="0" err="1" smtClean="0"/>
              <a:t>Низова</a:t>
            </a:r>
            <a:r>
              <a:rPr lang="ru-RU" dirty="0" smtClean="0"/>
              <a:t>, к.м.н. доцент, магистр общественного здоровья, руководитель Центра общественного здоровья и медицинской профилактики Тверской области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Здоровая минутка на рабочем месте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Выезд специалистов Центра здоровья</a:t>
            </a:r>
          </a:p>
          <a:p>
            <a:r>
              <a:rPr lang="ru-RU" dirty="0" smtClean="0"/>
              <a:t>Анкета, ИМТ, объем талии, ЭКГ, анализ крови на холестерин и глюкозу, АД</a:t>
            </a:r>
          </a:p>
          <a:p>
            <a:r>
              <a:rPr lang="ru-RU" dirty="0" smtClean="0"/>
              <a:t>Устные и письменные рекомендации</a:t>
            </a:r>
          </a:p>
          <a:p>
            <a:r>
              <a:rPr lang="ru-RU" dirty="0" smtClean="0"/>
              <a:t>Возможность углубленного обследования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Этапы реализации проекта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Работа в Управлении образования  г. Твери</a:t>
            </a:r>
          </a:p>
          <a:p>
            <a:r>
              <a:rPr lang="ru-RU" dirty="0" smtClean="0"/>
              <a:t>Представление проекта – 2 конференции</a:t>
            </a:r>
          </a:p>
          <a:p>
            <a:r>
              <a:rPr lang="ru-RU" dirty="0" err="1" smtClean="0"/>
              <a:t>Пилотные</a:t>
            </a:r>
            <a:r>
              <a:rPr lang="ru-RU" dirty="0" smtClean="0"/>
              <a:t> организации</a:t>
            </a:r>
          </a:p>
          <a:p>
            <a:r>
              <a:rPr lang="ru-RU" dirty="0" smtClean="0"/>
              <a:t>Повторная презентация</a:t>
            </a:r>
          </a:p>
          <a:p>
            <a:r>
              <a:rPr lang="ru-RU" dirty="0" smtClean="0"/>
              <a:t>Управленческое решение со стороны Управления образования г Твери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Вопросы и проблемы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Соблюдение принципов любой коммуникационной кампании: важно быть услышанным!</a:t>
            </a:r>
          </a:p>
          <a:p>
            <a:r>
              <a:rPr lang="ru-RU" dirty="0" smtClean="0"/>
              <a:t>Тематика здоровья – частная жизнь, и вопросы здоровья не всегда в приоритете. Рабочий коллектив – это «замкнутая система»</a:t>
            </a:r>
          </a:p>
          <a:p>
            <a:r>
              <a:rPr lang="ru-RU" dirty="0" smtClean="0"/>
              <a:t>Несмотря на простоту, проблемы логистики имеют место быть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Мониторинг и оценка. Перспективы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МиО</a:t>
            </a:r>
            <a:r>
              <a:rPr lang="ru-RU" dirty="0" smtClean="0"/>
              <a:t>: отчетность по определенной форме, анкетирование в конце года</a:t>
            </a:r>
          </a:p>
          <a:p>
            <a:r>
              <a:rPr lang="ru-RU" dirty="0" smtClean="0"/>
              <a:t>Конкурс на лучший детский сад в номинации «Оздоровительные программы»</a:t>
            </a:r>
          </a:p>
          <a:p>
            <a:r>
              <a:rPr lang="ru-RU" dirty="0" smtClean="0"/>
              <a:t>Тиражирование проекта: школы, торговые сети, предприятие среднего бизнеса</a:t>
            </a:r>
          </a:p>
          <a:p>
            <a:r>
              <a:rPr lang="ru-RU" dirty="0" smtClean="0"/>
              <a:t>Иные мероприятия в ДОУ: ведение дневника АД, </a:t>
            </a:r>
            <a:r>
              <a:rPr lang="ru-RU" dirty="0" err="1" smtClean="0"/>
              <a:t>физактивности</a:t>
            </a:r>
            <a:r>
              <a:rPr lang="ru-RU" dirty="0" smtClean="0"/>
              <a:t>, Дни здоровья с участием волонтеров, обследование и оздоровление детей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196752"/>
            <a:ext cx="71287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/>
              <a:t>Корпоративные программы </a:t>
            </a:r>
            <a:r>
              <a:rPr lang="ru-RU" sz="3200" dirty="0" smtClean="0"/>
              <a:t>по укреплению здоровья работающих сфокусированы на условиях трудового процесса и производственной среде с позиции их влияния на факторы образа жизни работников и поведенческие факторы риска заболевания, которые могут как формироваться, так и нивелироваться в среде обитания.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Национальный проект «Укрепление общественного здоровья»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/>
          <a:lstStyle/>
          <a:p>
            <a:r>
              <a:rPr lang="ru-RU" dirty="0" smtClean="0"/>
              <a:t>Контрольная точка: увеличение по годам реализации проекта количества корпоративных программ</a:t>
            </a:r>
          </a:p>
          <a:p>
            <a:r>
              <a:rPr lang="ru-RU" dirty="0" smtClean="0"/>
              <a:t>Организации любого профиля,  формы собственности, численности работников</a:t>
            </a:r>
          </a:p>
          <a:p>
            <a:r>
              <a:rPr lang="ru-RU" dirty="0" smtClean="0"/>
              <a:t>Содержание программ – определяется на региональном уровне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Философия оздоровительных программ                 в рабочих коллективах или </a:t>
            </a:r>
            <a:br>
              <a:rPr lang="ru-RU" sz="3200" b="1" dirty="0" smtClean="0"/>
            </a:br>
            <a:r>
              <a:rPr lang="ru-RU" sz="3200" b="1" dirty="0" smtClean="0"/>
              <a:t>Почему это «работает»?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Исключает затраты ресурсов на сбор «аудитории»</a:t>
            </a:r>
          </a:p>
          <a:p>
            <a:r>
              <a:rPr lang="ru-RU" dirty="0" smtClean="0"/>
              <a:t>Предполагает сходный уровень образованности, а следовательно мотивации</a:t>
            </a:r>
          </a:p>
          <a:p>
            <a:r>
              <a:rPr lang="ru-RU" dirty="0" smtClean="0"/>
              <a:t>Дополнительный ресурс из категории «равный равному»</a:t>
            </a:r>
          </a:p>
          <a:p>
            <a:r>
              <a:rPr lang="ru-RU" i="1" dirty="0" smtClean="0"/>
              <a:t>Оборотная сторона</a:t>
            </a:r>
            <a:endParaRPr lang="ru-RU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Многолетний опыт Тверской области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Холдинг «Афанасий» (пищевая промышленность)</a:t>
            </a:r>
          </a:p>
          <a:p>
            <a:r>
              <a:rPr lang="ru-RU" dirty="0" smtClean="0"/>
              <a:t>ОАО «</a:t>
            </a:r>
            <a:r>
              <a:rPr lang="ru-RU" dirty="0" err="1" smtClean="0"/>
              <a:t>ТверьКАМАЗ</a:t>
            </a:r>
            <a:r>
              <a:rPr lang="ru-RU" dirty="0" smtClean="0"/>
              <a:t> </a:t>
            </a:r>
            <a:r>
              <a:rPr lang="ru-RU" dirty="0" err="1" smtClean="0"/>
              <a:t>Ццентр</a:t>
            </a:r>
            <a:r>
              <a:rPr lang="ru-RU" dirty="0" smtClean="0"/>
              <a:t>» (автомобильная промышленность)</a:t>
            </a:r>
          </a:p>
          <a:p>
            <a:r>
              <a:rPr lang="ru-RU" dirty="0" smtClean="0"/>
              <a:t>ОАО Мелькомбинат</a:t>
            </a:r>
          </a:p>
          <a:p>
            <a:r>
              <a:rPr lang="ru-RU" dirty="0" smtClean="0"/>
              <a:t>Колледжи</a:t>
            </a:r>
          </a:p>
          <a:p>
            <a:r>
              <a:rPr lang="ru-RU" dirty="0" smtClean="0"/>
              <a:t>Средние профессиональные образовательные учреждения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Проект-2022 </a:t>
            </a:r>
            <a:br>
              <a:rPr lang="ru-RU" b="1" dirty="0" smtClean="0"/>
            </a:br>
            <a:r>
              <a:rPr lang="ru-RU" b="1" dirty="0" smtClean="0"/>
              <a:t>«Сделай заботу о здоровье привычкой»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Дошкольные образовательные учреждения города  Твери – 87 детских садов с более чем 10 000 работников</a:t>
            </a:r>
          </a:p>
          <a:p>
            <a:r>
              <a:rPr lang="ru-RU" dirty="0" smtClean="0"/>
              <a:t>Сочетание </a:t>
            </a:r>
            <a:r>
              <a:rPr lang="ru-RU" dirty="0" err="1" smtClean="0"/>
              <a:t>он-лайн</a:t>
            </a:r>
            <a:r>
              <a:rPr lang="ru-RU" dirty="0" smtClean="0"/>
              <a:t> и </a:t>
            </a:r>
            <a:r>
              <a:rPr lang="ru-RU" dirty="0" err="1" smtClean="0"/>
              <a:t>оф-лайн</a:t>
            </a:r>
            <a:r>
              <a:rPr lang="ru-RU" dirty="0" smtClean="0"/>
              <a:t> мероприятий</a:t>
            </a:r>
          </a:p>
          <a:p>
            <a:r>
              <a:rPr lang="ru-RU" dirty="0" err="1" smtClean="0"/>
              <a:t>Он-лайн</a:t>
            </a:r>
            <a:r>
              <a:rPr lang="ru-RU" dirty="0" smtClean="0"/>
              <a:t>: информационно-мотивационные программы</a:t>
            </a:r>
          </a:p>
          <a:p>
            <a:r>
              <a:rPr lang="ru-RU" dirty="0" smtClean="0"/>
              <a:t>Здоровая минутка на рабочем месте: </a:t>
            </a:r>
            <a:r>
              <a:rPr lang="ru-RU" dirty="0" err="1" smtClean="0"/>
              <a:t>анкетирование-обследование-рекомендации</a:t>
            </a:r>
            <a:r>
              <a:rPr lang="ru-RU" dirty="0" smtClean="0"/>
              <a:t> медиков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Выбор на ДОУ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Образовательные учреждения</a:t>
            </a:r>
          </a:p>
          <a:p>
            <a:r>
              <a:rPr lang="ru-RU" dirty="0" smtClean="0"/>
              <a:t>Аудитория молодая, средний возраст до 40 лет</a:t>
            </a:r>
          </a:p>
          <a:p>
            <a:r>
              <a:rPr lang="ru-RU" dirty="0" smtClean="0"/>
              <a:t>Расширение аудитории - возможность трансляции на родителей и детей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Информационно-мотивационные программы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Еженедельное направление по </a:t>
            </a:r>
            <a:r>
              <a:rPr lang="ru-RU" dirty="0" err="1" smtClean="0"/>
              <a:t>электропочте</a:t>
            </a:r>
            <a:r>
              <a:rPr lang="ru-RU" dirty="0" smtClean="0"/>
              <a:t> материалов</a:t>
            </a:r>
          </a:p>
          <a:p>
            <a:r>
              <a:rPr lang="ru-RU" dirty="0" smtClean="0"/>
              <a:t>Различные вопросы ЗОЖ, профилактики, знания своих параметров, доказанных новостей профилактики и </a:t>
            </a:r>
            <a:r>
              <a:rPr lang="ru-RU" dirty="0" err="1" smtClean="0"/>
              <a:t>тд</a:t>
            </a:r>
            <a:endParaRPr lang="ru-RU" dirty="0" smtClean="0"/>
          </a:p>
          <a:p>
            <a:r>
              <a:rPr lang="ru-RU" dirty="0" smtClean="0"/>
              <a:t>Краткость, дружеский тон, постоянство, повторение и т.д. – «Разговор» о здоровье</a:t>
            </a:r>
          </a:p>
          <a:p>
            <a:r>
              <a:rPr lang="ru-RU" dirty="0" smtClean="0"/>
              <a:t>Максимально широкое тиражирование: рассылка по социальным сетям организации (работников, родителей), размещение на сайте, распечатывание и размещение на информационной доске и </a:t>
            </a:r>
            <a:r>
              <a:rPr lang="ru-RU" dirty="0" err="1" smtClean="0"/>
              <a:t>т.д</a:t>
            </a:r>
            <a:endParaRPr lang="ru-RU" dirty="0" smtClean="0"/>
          </a:p>
          <a:p>
            <a:r>
              <a:rPr lang="ru-RU" dirty="0" smtClean="0"/>
              <a:t>Возможность обратной связи (через сайт </a:t>
            </a:r>
            <a:r>
              <a:rPr lang="ru-RU" dirty="0" err="1" smtClean="0"/>
              <a:t>ЦОЗиМП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Почему </a:t>
            </a:r>
            <a:r>
              <a:rPr lang="ru-RU" b="1" dirty="0" err="1" smtClean="0"/>
              <a:t>он-лайн</a:t>
            </a:r>
            <a:r>
              <a:rPr lang="ru-RU" b="1" dirty="0" smtClean="0"/>
              <a:t> формат?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Ограниченность ресурсов</a:t>
            </a:r>
          </a:p>
          <a:p>
            <a:r>
              <a:rPr lang="ru-RU" dirty="0" smtClean="0"/>
              <a:t>«Мода» на </a:t>
            </a:r>
            <a:r>
              <a:rPr lang="ru-RU" dirty="0" err="1" smtClean="0"/>
              <a:t>он-лайн</a:t>
            </a:r>
            <a:r>
              <a:rPr lang="ru-RU" dirty="0" smtClean="0"/>
              <a:t> получение информации</a:t>
            </a:r>
          </a:p>
          <a:p>
            <a:r>
              <a:rPr lang="ru-RU" dirty="0" smtClean="0"/>
              <a:t>Простота и быстрота</a:t>
            </a:r>
          </a:p>
          <a:p>
            <a:r>
              <a:rPr lang="ru-RU" dirty="0" smtClean="0"/>
              <a:t>Большой охват аудитории</a:t>
            </a:r>
          </a:p>
          <a:p>
            <a:r>
              <a:rPr lang="ru-RU" dirty="0" smtClean="0"/>
              <a:t>Возможность тиражирования, регулярность</a:t>
            </a:r>
          </a:p>
          <a:p>
            <a:r>
              <a:rPr lang="ru-RU" dirty="0" smtClean="0"/>
              <a:t>87 садов в рассылке, от 20 получена обратная связь, </a:t>
            </a:r>
          </a:p>
          <a:p>
            <a:r>
              <a:rPr lang="ru-RU" dirty="0" smtClean="0"/>
              <a:t>Мониторинг и контроль – ежемесячные отчеты (количество участников </a:t>
            </a:r>
            <a:r>
              <a:rPr lang="ru-RU" dirty="0" err="1" smtClean="0"/>
              <a:t>соцсетей</a:t>
            </a:r>
            <a:r>
              <a:rPr lang="ru-RU" dirty="0" smtClean="0"/>
              <a:t>, количество материалов)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505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Укрепление здоровья на рабочем месте: региональный опыт внедрения  корпоративных программ</vt:lpstr>
      <vt:lpstr>Слайд 2</vt:lpstr>
      <vt:lpstr>Национальный проект «Укрепление общественного здоровья»</vt:lpstr>
      <vt:lpstr>Философия оздоровительных программ                 в рабочих коллективах или  Почему это «работает»?</vt:lpstr>
      <vt:lpstr>Многолетний опыт Тверской области</vt:lpstr>
      <vt:lpstr>Проект-2022  «Сделай заботу о здоровье привычкой»</vt:lpstr>
      <vt:lpstr>Выбор на ДОУ</vt:lpstr>
      <vt:lpstr>Информационно-мотивационные программы</vt:lpstr>
      <vt:lpstr>Почему он-лайн формат?</vt:lpstr>
      <vt:lpstr>Здоровая минутка на рабочем месте</vt:lpstr>
      <vt:lpstr>Этапы реализации проекта</vt:lpstr>
      <vt:lpstr>Вопросы и проблемы</vt:lpstr>
      <vt:lpstr>Мониторинг и оценка. Перспективы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Вадим Калуцких</dc:creator>
  <cp:lastModifiedBy>Вадим Калуцких</cp:lastModifiedBy>
  <cp:revision>17</cp:revision>
  <dcterms:created xsi:type="dcterms:W3CDTF">2022-10-04T05:26:53Z</dcterms:created>
  <dcterms:modified xsi:type="dcterms:W3CDTF">2022-10-05T07:05:15Z</dcterms:modified>
</cp:coreProperties>
</file>